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9" r:id="rId2"/>
    <p:sldId id="260" r:id="rId3"/>
    <p:sldId id="261" r:id="rId4"/>
    <p:sldId id="262" r:id="rId5"/>
    <p:sldId id="270" r:id="rId6"/>
    <p:sldId id="265" r:id="rId7"/>
    <p:sldId id="266" r:id="rId8"/>
    <p:sldId id="26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5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Giorgi\NAEC\2015\Gamocdebi_2015\Biologia_2015\stat_bi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Giorgi\NAEC\2015\Gamocdebi_2015\Biologia_2015\stat_bio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1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9679322278532671E-3"/>
          <c:y val="9.8880275624461667E-2"/>
          <c:w val="0.94880744618964563"/>
          <c:h val="0.82187769164513702"/>
        </c:manualLayout>
      </c:layout>
      <c:pie3DChart>
        <c:varyColors val="1"/>
        <c:ser>
          <c:idx val="0"/>
          <c:order val="0"/>
          <c:spPr>
            <a:solidFill>
              <a:srgbClr val="0070C0"/>
            </a:solidFill>
          </c:spPr>
          <c:explosion val="1"/>
          <c:dPt>
            <c:idx val="0"/>
            <c:bubble3D val="0"/>
            <c:explosion val="0"/>
            <c:spPr>
              <a:solidFill>
                <a:srgbClr val="0070C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Lbls>
            <c:dLbl>
              <c:idx val="0"/>
              <c:layout>
                <c:manualLayout>
                  <c:x val="-4.2364883305503698E-2"/>
                  <c:y val="0.19119448019136112"/>
                </c:manualLayout>
              </c:layout>
              <c:tx>
                <c:rich>
                  <a:bodyPr/>
                  <a:lstStyle/>
                  <a:p>
                    <a:r>
                      <a:rPr lang="en-US" baseline="0"/>
                      <a:t> </a:t>
                    </a:r>
                    <a:fld id="{72ED652A-CCD7-4D74-B078-B4E1803A620B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5.2623126612199519E-2"/>
                  <c:y val="-0.24347524356065661"/>
                </c:manualLayout>
              </c:layout>
              <c:tx>
                <c:rich>
                  <a:bodyPr/>
                  <a:lstStyle/>
                  <a:p>
                    <a:fld id="{3AC6840D-1C42-4585-AE28-716E9FDA8998}" type="PERCENTAGE">
                      <a:rPr lang="en-US" baseline="0"/>
                      <a:pPr/>
                      <a:t>[PERCENTAGE]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'Sheet1 (2)'!$C$20:$C$21</c:f>
              <c:numCache>
                <c:formatCode>###0.0%</c:formatCode>
                <c:ptCount val="2"/>
                <c:pt idx="0">
                  <c:v>0.88659184878913166</c:v>
                </c:pt>
                <c:pt idx="1">
                  <c:v>0.11340815121086828</c:v>
                </c:pt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effectLst>
              <a:glow rad="139700">
                <a:schemeClr val="accent1">
                  <a:satMod val="175000"/>
                  <a:alpha val="40000"/>
                </a:schemeClr>
              </a:glow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'Sheet1 (2)'!$F$63:$F$70</c:f>
              <c:strCache>
                <c:ptCount val="8"/>
                <c:pt idx="0">
                  <c:v>0-10 ქულა</c:v>
                </c:pt>
                <c:pt idx="1">
                  <c:v>11-20 ქულა</c:v>
                </c:pt>
                <c:pt idx="2">
                  <c:v>21-30  ქულა</c:v>
                </c:pt>
                <c:pt idx="3">
                  <c:v>31-40  ქულა</c:v>
                </c:pt>
                <c:pt idx="4">
                  <c:v>41-50  ქულა</c:v>
                </c:pt>
                <c:pt idx="5">
                  <c:v>51-60  ქულა</c:v>
                </c:pt>
                <c:pt idx="6">
                  <c:v>61-70  ქულა</c:v>
                </c:pt>
                <c:pt idx="7">
                  <c:v>71-75 ქულა</c:v>
                </c:pt>
              </c:strCache>
            </c:strRef>
          </c:cat>
          <c:val>
            <c:numRef>
              <c:f>'Sheet1 (2)'!$G$63:$G$70</c:f>
              <c:numCache>
                <c:formatCode>###0.0%</c:formatCode>
                <c:ptCount val="8"/>
                <c:pt idx="0" formatCode="####.0%">
                  <c:v>4.549590536851683E-3</c:v>
                </c:pt>
                <c:pt idx="1">
                  <c:v>0.14952987564452533</c:v>
                </c:pt>
                <c:pt idx="2">
                  <c:v>0.19957537154989385</c:v>
                </c:pt>
                <c:pt idx="3">
                  <c:v>0.18531998786775858</c:v>
                </c:pt>
                <c:pt idx="4">
                  <c:v>0.18198362147406733</c:v>
                </c:pt>
                <c:pt idx="5">
                  <c:v>0.15589930239611768</c:v>
                </c:pt>
                <c:pt idx="6">
                  <c:v>0.11404306945708219</c:v>
                </c:pt>
                <c:pt idx="7" formatCode="####.0%">
                  <c:v>9.0991810737033659E-3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2"/>
        <c:overlap val="-27"/>
        <c:axId val="126307264"/>
        <c:axId val="126307648"/>
      </c:barChart>
      <c:catAx>
        <c:axId val="126307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307648"/>
        <c:crosses val="autoZero"/>
        <c:auto val="1"/>
        <c:lblAlgn val="ctr"/>
        <c:lblOffset val="100"/>
        <c:noMultiLvlLbl val="0"/>
      </c:catAx>
      <c:valAx>
        <c:axId val="126307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307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E9281E-9579-4D91-BA50-AF481A57B927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0ECDDD-2D75-482A-9E0C-36D0E20F8D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613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536C628-1C17-485E-8865-C70527666E89}" type="slidenum">
              <a:rPr lang="en-US"/>
              <a:pPr eaLnBrk="1" hangingPunct="1"/>
              <a:t>1</a:t>
            </a:fld>
            <a:endParaRPr 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607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515C171-236A-41AF-989B-C5739B84D279}" type="slidenum">
              <a:rPr lang="en-US"/>
              <a:pPr eaLnBrk="1" hangingPunct="1"/>
              <a:t>2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935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2426BB5-00D5-43EC-ABF3-2DF7BA0DBBB3}" type="slidenum">
              <a:rPr lang="en-US"/>
              <a:pPr eaLnBrk="1" hangingPunct="1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559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6E48-FF6F-4893-B143-6EE511EC00B9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62BB-01C5-40E1-BB23-6BEA096CEB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49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6E48-FF6F-4893-B143-6EE511EC00B9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62BB-01C5-40E1-BB23-6BEA096CEB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171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6E48-FF6F-4893-B143-6EE511EC00B9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62BB-01C5-40E1-BB23-6BEA096CEB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15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09600" y="1066801"/>
            <a:ext cx="10972800" cy="37004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BC09F6-EFA4-486B-BAE9-FCC6867DCD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842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6E48-FF6F-4893-B143-6EE511EC00B9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62BB-01C5-40E1-BB23-6BEA096CEB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691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6E48-FF6F-4893-B143-6EE511EC00B9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62BB-01C5-40E1-BB23-6BEA096CEB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63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6E48-FF6F-4893-B143-6EE511EC00B9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62BB-01C5-40E1-BB23-6BEA096CEB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021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6E48-FF6F-4893-B143-6EE511EC00B9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62BB-01C5-40E1-BB23-6BEA096CEB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6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6E48-FF6F-4893-B143-6EE511EC00B9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62BB-01C5-40E1-BB23-6BEA096CEB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697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6E48-FF6F-4893-B143-6EE511EC00B9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62BB-01C5-40E1-BB23-6BEA096CEB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731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6E48-FF6F-4893-B143-6EE511EC00B9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62BB-01C5-40E1-BB23-6BEA096CEB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118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6E48-FF6F-4893-B143-6EE511EC00B9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62BB-01C5-40E1-BB23-6BEA096CEB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24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D6E48-FF6F-4893-B143-6EE511EC00B9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262BB-01C5-40E1-BB23-6BEA096CEB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632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70" y="0"/>
            <a:ext cx="9144000" cy="6858000"/>
          </a:xfrm>
          <a:prstGeom prst="rect">
            <a:avLst/>
          </a:prstGeom>
        </p:spPr>
      </p:pic>
      <p:sp>
        <p:nvSpPr>
          <p:cNvPr id="2144" name="Rectangle 96"/>
          <p:cNvSpPr>
            <a:spLocks noChangeArrowheads="1"/>
          </p:cNvSpPr>
          <p:nvPr/>
        </p:nvSpPr>
        <p:spPr bwMode="auto">
          <a:xfrm>
            <a:off x="2017713" y="457200"/>
            <a:ext cx="8305800" cy="5867400"/>
          </a:xfrm>
          <a:prstGeom prst="rect">
            <a:avLst/>
          </a:prstGeom>
          <a:gradFill rotWithShape="0">
            <a:gsLst>
              <a:gs pos="0">
                <a:srgbClr val="F2FDF7"/>
              </a:gs>
              <a:gs pos="100000">
                <a:srgbClr val="F2FDF7">
                  <a:gamma/>
                  <a:shade val="86275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29999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4099" name="Text Box 89"/>
          <p:cNvSpPr txBox="1">
            <a:spLocks noChangeArrowheads="1"/>
          </p:cNvSpPr>
          <p:nvPr/>
        </p:nvSpPr>
        <p:spPr bwMode="auto">
          <a:xfrm>
            <a:off x="2017713" y="2300680"/>
            <a:ext cx="8305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a-GE" sz="7200" dirty="0" smtClean="0">
                <a:ln w="19050">
                  <a:solidFill>
                    <a:schemeClr val="tx1">
                      <a:lumMod val="75000"/>
                    </a:schemeClr>
                  </a:solidFill>
                </a:ln>
                <a:solidFill>
                  <a:srgbClr val="265599"/>
                </a:solidFill>
                <a:latin typeface="Avaza Mtavruli" pitchFamily="34" charset="0"/>
              </a:rPr>
              <a:t>ბიოლოგია</a:t>
            </a:r>
            <a:endParaRPr lang="en-US" sz="7200" dirty="0">
              <a:ln w="19050">
                <a:solidFill>
                  <a:schemeClr val="tx1">
                    <a:lumMod val="75000"/>
                  </a:schemeClr>
                </a:solidFill>
              </a:ln>
              <a:solidFill>
                <a:srgbClr val="265599"/>
              </a:solidFill>
              <a:latin typeface="Arial" charset="0"/>
            </a:endParaRPr>
          </a:p>
        </p:txBody>
      </p:sp>
      <p:sp>
        <p:nvSpPr>
          <p:cNvPr id="3076" name="Text Box 90"/>
          <p:cNvSpPr txBox="1">
            <a:spLocks noChangeArrowheads="1"/>
          </p:cNvSpPr>
          <p:nvPr/>
        </p:nvSpPr>
        <p:spPr bwMode="auto">
          <a:xfrm>
            <a:off x="2017713" y="3824288"/>
            <a:ext cx="830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b="1">
                <a:solidFill>
                  <a:srgbClr val="DA251C"/>
                </a:solidFill>
                <a:latin typeface="Avaza Mtavruli" panose="020B0500000000000000" pitchFamily="34" charset="0"/>
              </a:rPr>
              <a:t>პ</a:t>
            </a:r>
            <a:r>
              <a:rPr lang="ka-GE" b="1">
                <a:solidFill>
                  <a:srgbClr val="DA251C"/>
                </a:solidFill>
                <a:latin typeface="Avaza Mtavruli" panose="020B0500000000000000" pitchFamily="34" charset="0"/>
              </a:rPr>
              <a:t>ირველადი სტატისტიკური ანალიზი</a:t>
            </a:r>
            <a:endParaRPr lang="en-US">
              <a:solidFill>
                <a:srgbClr val="DA251C"/>
              </a:solidFill>
            </a:endParaRPr>
          </a:p>
        </p:txBody>
      </p:sp>
      <p:sp>
        <p:nvSpPr>
          <p:cNvPr id="3077" name="Rectangle 97"/>
          <p:cNvSpPr>
            <a:spLocks noChangeArrowheads="1"/>
          </p:cNvSpPr>
          <p:nvPr/>
        </p:nvSpPr>
        <p:spPr bwMode="auto">
          <a:xfrm rot="-1768185">
            <a:off x="9753600" y="152400"/>
            <a:ext cx="457200" cy="14478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078" name="Rectangle 98"/>
          <p:cNvSpPr>
            <a:spLocks noChangeArrowheads="1"/>
          </p:cNvSpPr>
          <p:nvPr/>
        </p:nvSpPr>
        <p:spPr bwMode="auto">
          <a:xfrm rot="-1768185">
            <a:off x="1981200" y="5257800"/>
            <a:ext cx="457200" cy="14478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079" name="Rectangle 99"/>
          <p:cNvSpPr>
            <a:spLocks noChangeArrowheads="1"/>
          </p:cNvSpPr>
          <p:nvPr/>
        </p:nvSpPr>
        <p:spPr bwMode="auto">
          <a:xfrm rot="1768185" flipH="1">
            <a:off x="9866313" y="5418139"/>
            <a:ext cx="457200" cy="1296987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080" name="Rectangle 100"/>
          <p:cNvSpPr>
            <a:spLocks noChangeArrowheads="1"/>
          </p:cNvSpPr>
          <p:nvPr/>
        </p:nvSpPr>
        <p:spPr bwMode="auto">
          <a:xfrm rot="1768185" flipH="1">
            <a:off x="1981200" y="152400"/>
            <a:ext cx="457200" cy="1296988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774356" y="1352302"/>
            <a:ext cx="8763000" cy="533400"/>
          </a:xfrm>
          <a:prstGeom prst="rect">
            <a:avLst/>
          </a:prstGeom>
          <a:ln>
            <a:noFill/>
          </a:ln>
        </p:spPr>
        <p:txBody>
          <a:bodyPr anchor="b"/>
          <a:lstStyle/>
          <a:p>
            <a:pPr algn="ctr">
              <a:defRPr/>
            </a:pPr>
            <a:r>
              <a:rPr lang="ka-GE" sz="2000" b="1" dirty="0">
                <a:ln w="19050">
                  <a:solidFill>
                    <a:schemeClr val="tx1">
                      <a:lumMod val="75000"/>
                    </a:schemeClr>
                  </a:solidFill>
                </a:ln>
                <a:solidFill>
                  <a:srgbClr val="0070C0"/>
                </a:solidFill>
                <a:latin typeface="Sylfaen" pitchFamily="18" charset="0"/>
                <a:ea typeface="+mj-ea"/>
                <a:cs typeface="Microsoft New Tai Lue" panose="020B0502040204020203" pitchFamily="34" charset="0"/>
              </a:rPr>
              <a:t>ერთიანი ეროვნული გამოცდები </a:t>
            </a:r>
            <a:r>
              <a:rPr lang="en-US" sz="2000" b="1" dirty="0" smtClean="0">
                <a:ln w="19050">
                  <a:solidFill>
                    <a:schemeClr val="tx1">
                      <a:lumMod val="75000"/>
                    </a:schemeClr>
                  </a:solidFill>
                </a:ln>
                <a:solidFill>
                  <a:srgbClr val="0070C0"/>
                </a:solidFill>
                <a:latin typeface="Sylfaen" pitchFamily="18" charset="0"/>
                <a:ea typeface="+mj-ea"/>
                <a:cs typeface="Microsoft New Tai Lue" panose="020B0502040204020203" pitchFamily="34" charset="0"/>
              </a:rPr>
              <a:t>2015</a:t>
            </a:r>
            <a:endParaRPr lang="en-US" sz="5400" b="1" dirty="0">
              <a:ln w="19050">
                <a:solidFill>
                  <a:schemeClr val="tx1">
                    <a:lumMod val="75000"/>
                  </a:schemeClr>
                </a:solidFill>
              </a:ln>
              <a:solidFill>
                <a:srgbClr val="0070C0"/>
              </a:solidFill>
              <a:latin typeface="Microsoft New Tai Lue" panose="020B0502040204020203" pitchFamily="34" charset="0"/>
              <a:ea typeface="+mj-ea"/>
              <a:cs typeface="Microsoft New Tai Lue" panose="020B0502040204020203" pitchFamily="34" charset="0"/>
            </a:endParaRPr>
          </a:p>
        </p:txBody>
      </p:sp>
      <p:pic>
        <p:nvPicPr>
          <p:cNvPr id="3082" name="Picture 10" descr="D:\Giorgi\naec_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625" y="4057650"/>
            <a:ext cx="3206750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44961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70" y="0"/>
            <a:ext cx="9144000" cy="6858000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6144" y="0"/>
            <a:ext cx="1333686" cy="1162212"/>
          </a:xfrm>
          <a:prstGeom prst="rect">
            <a:avLst/>
          </a:prstGeom>
        </p:spPr>
      </p:pic>
      <p:sp>
        <p:nvSpPr>
          <p:cNvPr id="10297" name="Rectangle 57"/>
          <p:cNvSpPr>
            <a:spLocks noChangeArrowheads="1"/>
          </p:cNvSpPr>
          <p:nvPr/>
        </p:nvSpPr>
        <p:spPr bwMode="auto">
          <a:xfrm>
            <a:off x="1895463" y="429592"/>
            <a:ext cx="8305800" cy="5867400"/>
          </a:xfrm>
          <a:prstGeom prst="rect">
            <a:avLst/>
          </a:prstGeom>
          <a:gradFill rotWithShape="0">
            <a:gsLst>
              <a:gs pos="0">
                <a:srgbClr val="F2FDF7"/>
              </a:gs>
              <a:gs pos="100000">
                <a:srgbClr val="F2FDF7">
                  <a:gamma/>
                  <a:shade val="86275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29999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4099" name="Rectangle 58"/>
          <p:cNvSpPr>
            <a:spLocks noChangeArrowheads="1"/>
          </p:cNvSpPr>
          <p:nvPr/>
        </p:nvSpPr>
        <p:spPr bwMode="auto">
          <a:xfrm rot="-1768185">
            <a:off x="9753600" y="152400"/>
            <a:ext cx="457200" cy="14478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100" name="Rectangle 59"/>
          <p:cNvSpPr>
            <a:spLocks noChangeArrowheads="1"/>
          </p:cNvSpPr>
          <p:nvPr/>
        </p:nvSpPr>
        <p:spPr bwMode="auto">
          <a:xfrm rot="-1768185">
            <a:off x="1981200" y="5257800"/>
            <a:ext cx="457200" cy="14478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101" name="Rectangle 60"/>
          <p:cNvSpPr>
            <a:spLocks noChangeArrowheads="1"/>
          </p:cNvSpPr>
          <p:nvPr/>
        </p:nvSpPr>
        <p:spPr bwMode="auto">
          <a:xfrm rot="1768185" flipH="1">
            <a:off x="9866313" y="5418139"/>
            <a:ext cx="457200" cy="1296987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102" name="Rectangle 61"/>
          <p:cNvSpPr>
            <a:spLocks noChangeArrowheads="1"/>
          </p:cNvSpPr>
          <p:nvPr/>
        </p:nvSpPr>
        <p:spPr bwMode="auto">
          <a:xfrm rot="1768185" flipH="1">
            <a:off x="1981200" y="152400"/>
            <a:ext cx="457200" cy="1296988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grpSp>
        <p:nvGrpSpPr>
          <p:cNvPr id="4104" name="Group 30"/>
          <p:cNvGrpSpPr>
            <a:grpSpLocks/>
          </p:cNvGrpSpPr>
          <p:nvPr/>
        </p:nvGrpSpPr>
        <p:grpSpPr bwMode="auto">
          <a:xfrm>
            <a:off x="3899580" y="1340795"/>
            <a:ext cx="3913188" cy="3721100"/>
            <a:chOff x="831883" y="685800"/>
            <a:chExt cx="3912869" cy="3721338"/>
          </a:xfrm>
        </p:grpSpPr>
        <p:grpSp>
          <p:nvGrpSpPr>
            <p:cNvPr id="4107" name="Group 37"/>
            <p:cNvGrpSpPr>
              <a:grpSpLocks/>
            </p:cNvGrpSpPr>
            <p:nvPr/>
          </p:nvGrpSpPr>
          <p:grpSpPr bwMode="auto">
            <a:xfrm>
              <a:off x="838232" y="685800"/>
              <a:ext cx="3906520" cy="2217878"/>
              <a:chOff x="539584" y="1772226"/>
              <a:chExt cx="3906520" cy="2217878"/>
            </a:xfrm>
          </p:grpSpPr>
          <p:grpSp>
            <p:nvGrpSpPr>
              <p:cNvPr id="4118" name="Group 3"/>
              <p:cNvGrpSpPr>
                <a:grpSpLocks/>
              </p:cNvGrpSpPr>
              <p:nvPr/>
            </p:nvGrpSpPr>
            <p:grpSpPr bwMode="auto">
              <a:xfrm>
                <a:off x="539584" y="2492996"/>
                <a:ext cx="3903345" cy="1497108"/>
                <a:chOff x="1804480" y="2512174"/>
                <a:chExt cx="3680297" cy="1856999"/>
              </a:xfrm>
            </p:grpSpPr>
            <p:sp>
              <p:nvSpPr>
                <p:cNvPr id="34" name="Rectangle 22"/>
                <p:cNvSpPr>
                  <a:spLocks noChangeArrowheads="1"/>
                </p:cNvSpPr>
                <p:nvPr/>
              </p:nvSpPr>
              <p:spPr bwMode="auto">
                <a:xfrm>
                  <a:off x="1804480" y="3439690"/>
                  <a:ext cx="2551812" cy="929484"/>
                </a:xfrm>
                <a:prstGeom prst="rect">
                  <a:avLst/>
                </a:prstGeom>
                <a:gradFill>
                  <a:gsLst>
                    <a:gs pos="0">
                      <a:srgbClr val="0070C0"/>
                    </a:gs>
                    <a:gs pos="100000">
                      <a:srgbClr val="265599"/>
                    </a:gs>
                  </a:gsLst>
                </a:gradFill>
                <a:ln>
                  <a:solidFill>
                    <a:schemeClr val="bg2"/>
                  </a:solidFill>
                  <a:headEnd/>
                  <a:tailEnd/>
                </a:ln>
                <a:effectLst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lIns="54000" anchor="ctr"/>
                <a:lstStyle/>
                <a:p>
                  <a:pPr>
                    <a:spcBef>
                      <a:spcPct val="20000"/>
                    </a:spcBef>
                    <a:defRPr/>
                  </a:pPr>
                  <a:r>
                    <a:rPr lang="ka-GE" sz="1400" b="1" dirty="0">
                      <a:solidFill>
                        <a:srgbClr val="F2FDF7"/>
                      </a:solidFill>
                      <a:latin typeface="Avaza" pitchFamily="34" charset="0"/>
                    </a:rPr>
                    <a:t>გამოცხადებულ</a:t>
                  </a:r>
                </a:p>
                <a:p>
                  <a:pPr>
                    <a:spcBef>
                      <a:spcPct val="20000"/>
                    </a:spcBef>
                    <a:defRPr/>
                  </a:pPr>
                  <a:r>
                    <a:rPr lang="ka-GE" sz="1400" b="1" dirty="0">
                      <a:solidFill>
                        <a:srgbClr val="F2FDF7"/>
                      </a:solidFill>
                      <a:latin typeface="Avaza" pitchFamily="34" charset="0"/>
                    </a:rPr>
                    <a:t>აბიტურიენტთა რაოდენობა</a:t>
                  </a:r>
                  <a:endParaRPr lang="ru-RU" sz="1400" b="1" dirty="0">
                    <a:solidFill>
                      <a:srgbClr val="F2FDF7"/>
                    </a:solidFill>
                    <a:latin typeface="Avaza" pitchFamily="34" charset="0"/>
                  </a:endParaRPr>
                </a:p>
              </p:txBody>
            </p:sp>
            <p:sp>
              <p:nvSpPr>
                <p:cNvPr id="35" name="Rectangle 24"/>
                <p:cNvSpPr>
                  <a:spLocks noChangeArrowheads="1"/>
                </p:cNvSpPr>
                <p:nvPr/>
              </p:nvSpPr>
              <p:spPr bwMode="auto">
                <a:xfrm>
                  <a:off x="1804480" y="2512175"/>
                  <a:ext cx="2551812" cy="929484"/>
                </a:xfrm>
                <a:prstGeom prst="rect">
                  <a:avLst/>
                </a:prstGeom>
                <a:gradFill>
                  <a:gsLst>
                    <a:gs pos="0">
                      <a:srgbClr val="0070C0"/>
                    </a:gs>
                    <a:gs pos="100000">
                      <a:srgbClr val="265599"/>
                    </a:gs>
                  </a:gsLst>
                </a:gradFill>
                <a:ln>
                  <a:solidFill>
                    <a:schemeClr val="bg2"/>
                  </a:solidFill>
                  <a:headEnd/>
                  <a:tailEnd/>
                </a:ln>
                <a:effectLst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lIns="54000" anchor="ctr"/>
                <a:lstStyle/>
                <a:p>
                  <a:pPr>
                    <a:spcBef>
                      <a:spcPct val="20000"/>
                    </a:spcBef>
                    <a:defRPr/>
                  </a:pPr>
                  <a:r>
                    <a:rPr lang="ka-GE" sz="1400" b="1" dirty="0">
                      <a:solidFill>
                        <a:srgbClr val="F2FDF7"/>
                      </a:solidFill>
                      <a:latin typeface="Avaza" pitchFamily="34" charset="0"/>
                    </a:rPr>
                    <a:t>დარეგისტრირებულ </a:t>
                  </a:r>
                </a:p>
                <a:p>
                  <a:pPr>
                    <a:spcBef>
                      <a:spcPct val="20000"/>
                    </a:spcBef>
                    <a:defRPr/>
                  </a:pPr>
                  <a:r>
                    <a:rPr lang="ka-GE" sz="1400" b="1" dirty="0">
                      <a:solidFill>
                        <a:srgbClr val="F2FDF7"/>
                      </a:solidFill>
                      <a:latin typeface="Avaza" pitchFamily="34" charset="0"/>
                    </a:rPr>
                    <a:t>აბიტურიენტთა რაოდენობა</a:t>
                  </a:r>
                  <a:endParaRPr lang="ru-RU" sz="1400" b="1" dirty="0">
                    <a:solidFill>
                      <a:srgbClr val="F2FDF7"/>
                    </a:solidFill>
                    <a:latin typeface="Avaza" pitchFamily="34" charset="0"/>
                  </a:endParaRPr>
                </a:p>
              </p:txBody>
            </p:sp>
            <p:sp>
              <p:nvSpPr>
                <p:cNvPr id="36" name="Rectangle 39"/>
                <p:cNvSpPr>
                  <a:spLocks noChangeArrowheads="1"/>
                </p:cNvSpPr>
                <p:nvPr/>
              </p:nvSpPr>
              <p:spPr bwMode="auto">
                <a:xfrm>
                  <a:off x="4363775" y="2512175"/>
                  <a:ext cx="1121002" cy="929484"/>
                </a:xfrm>
                <a:prstGeom prst="rect">
                  <a:avLst/>
                </a:prstGeom>
                <a:solidFill>
                  <a:schemeClr val="bg2">
                    <a:lumMod val="20000"/>
                    <a:lumOff val="80000"/>
                  </a:schemeClr>
                </a:solidFill>
                <a:ln>
                  <a:solidFill>
                    <a:schemeClr val="bg2"/>
                  </a:solidFill>
                  <a:headEnd/>
                  <a:tailEnd/>
                </a:ln>
                <a:effectLst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pPr algn="ctr">
                    <a:defRPr/>
                  </a:pPr>
                  <a:r>
                    <a:rPr lang="ka-GE" sz="1600" b="1" dirty="0" smtClean="0">
                      <a:solidFill>
                        <a:srgbClr val="0070C0"/>
                      </a:solidFill>
                      <a:latin typeface="Sylfaen" pitchFamily="18" charset="0"/>
                    </a:rPr>
                    <a:t>3494</a:t>
                  </a:r>
                  <a:endParaRPr lang="ru-RU" sz="1600" b="1" dirty="0">
                    <a:solidFill>
                      <a:srgbClr val="0070C0"/>
                    </a:solidFill>
                    <a:latin typeface="Sylfaen" pitchFamily="18" charset="0"/>
                  </a:endParaRPr>
                </a:p>
              </p:txBody>
            </p:sp>
            <p:sp>
              <p:nvSpPr>
                <p:cNvPr id="37" name="Rectangle 40"/>
                <p:cNvSpPr>
                  <a:spLocks noChangeArrowheads="1"/>
                </p:cNvSpPr>
                <p:nvPr/>
              </p:nvSpPr>
              <p:spPr bwMode="auto">
                <a:xfrm>
                  <a:off x="4363775" y="3439690"/>
                  <a:ext cx="1121002" cy="929484"/>
                </a:xfrm>
                <a:prstGeom prst="rect">
                  <a:avLst/>
                </a:prstGeom>
                <a:solidFill>
                  <a:schemeClr val="bg2">
                    <a:lumMod val="20000"/>
                    <a:lumOff val="80000"/>
                  </a:schemeClr>
                </a:solidFill>
                <a:ln>
                  <a:solidFill>
                    <a:schemeClr val="bg2"/>
                  </a:solidFill>
                  <a:headEnd/>
                  <a:tailEnd/>
                </a:ln>
                <a:effectLst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pPr algn="ctr">
                    <a:defRPr/>
                  </a:pPr>
                  <a:r>
                    <a:rPr lang="en-US" sz="1600" b="1" dirty="0" smtClean="0">
                      <a:solidFill>
                        <a:srgbClr val="0070C0"/>
                      </a:solidFill>
                      <a:latin typeface="Sylfaen" pitchFamily="18" charset="0"/>
                    </a:rPr>
                    <a:t>3386</a:t>
                  </a:r>
                  <a:endParaRPr lang="ru-RU" sz="1600" b="1" dirty="0">
                    <a:solidFill>
                      <a:srgbClr val="0070C0"/>
                    </a:solidFill>
                    <a:latin typeface="Sylfaen" pitchFamily="18" charset="0"/>
                  </a:endParaRPr>
                </a:p>
              </p:txBody>
            </p:sp>
          </p:grpSp>
          <p:sp>
            <p:nvSpPr>
              <p:cNvPr id="26" name="Rectangle 41"/>
              <p:cNvSpPr>
                <a:spLocks noChangeArrowheads="1"/>
              </p:cNvSpPr>
              <p:nvPr/>
            </p:nvSpPr>
            <p:spPr bwMode="auto">
              <a:xfrm>
                <a:off x="3257163" y="1772226"/>
                <a:ext cx="1188941" cy="719183"/>
              </a:xfrm>
              <a:prstGeom prst="rect">
                <a:avLst/>
              </a:prstGeom>
              <a:gradFill>
                <a:gsLst>
                  <a:gs pos="0">
                    <a:srgbClr val="0070C0"/>
                  </a:gs>
                  <a:gs pos="100000">
                    <a:srgbClr val="265599"/>
                  </a:gs>
                </a:gsLst>
              </a:gradFill>
              <a:ln>
                <a:solidFill>
                  <a:schemeClr val="bg2">
                    <a:lumMod val="90000"/>
                  </a:schemeClr>
                </a:solidFill>
                <a:headEnd/>
                <a:tailEnd/>
              </a:ln>
              <a:effectLst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lIns="54000" tIns="72000" anchor="ctr"/>
              <a:lstStyle/>
              <a:p>
                <a:pPr algn="ctr">
                  <a:spcBef>
                    <a:spcPct val="20000"/>
                  </a:spcBef>
                  <a:defRPr/>
                </a:pPr>
                <a:r>
                  <a:rPr lang="ka-GE" sz="1200" b="1" dirty="0" smtClean="0">
                    <a:solidFill>
                      <a:srgbClr val="F2FDF7"/>
                    </a:solidFill>
                    <a:latin typeface="Sylfaen" pitchFamily="18" charset="0"/>
                  </a:rPr>
                  <a:t>ბიოლოგია</a:t>
                </a:r>
                <a:endParaRPr lang="ru-RU" sz="1200" b="1" dirty="0">
                  <a:solidFill>
                    <a:srgbClr val="F2FDF7"/>
                  </a:solidFill>
                  <a:latin typeface="Sylfaen" pitchFamily="18" charset="0"/>
                </a:endParaRPr>
              </a:p>
            </p:txBody>
          </p:sp>
        </p:grpSp>
        <p:sp>
          <p:nvSpPr>
            <p:cNvPr id="12" name="Rectangle 22"/>
            <p:cNvSpPr>
              <a:spLocks noChangeArrowheads="1"/>
            </p:cNvSpPr>
            <p:nvPr/>
          </p:nvSpPr>
          <p:spPr bwMode="auto">
            <a:xfrm>
              <a:off x="835058" y="2913204"/>
              <a:ext cx="2706467" cy="749348"/>
            </a:xfrm>
            <a:prstGeom prst="rect">
              <a:avLst/>
            </a:prstGeom>
            <a:gradFill>
              <a:gsLst>
                <a:gs pos="0">
                  <a:srgbClr val="0070C0"/>
                </a:gs>
                <a:gs pos="100000">
                  <a:srgbClr val="265599"/>
                </a:gs>
              </a:gsLst>
            </a:gradFill>
            <a:ln>
              <a:solidFill>
                <a:schemeClr val="bg2"/>
              </a:solidFill>
              <a:headEnd/>
              <a:tailEnd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lIns="54000" anchor="ctr"/>
            <a:lstStyle/>
            <a:p>
              <a:pPr>
                <a:spcBef>
                  <a:spcPct val="20000"/>
                </a:spcBef>
                <a:defRPr/>
              </a:pPr>
              <a:r>
                <a:rPr lang="ka-GE" sz="1400" b="1" dirty="0">
                  <a:solidFill>
                    <a:srgbClr val="F2FDF7"/>
                  </a:solidFill>
                  <a:latin typeface="Avaza" pitchFamily="34" charset="0"/>
                </a:rPr>
                <a:t>გამოცდაზე დაფიქსირებული</a:t>
              </a:r>
            </a:p>
            <a:p>
              <a:pPr>
                <a:spcBef>
                  <a:spcPct val="20000"/>
                </a:spcBef>
                <a:defRPr/>
              </a:pPr>
              <a:r>
                <a:rPr lang="ka-GE" sz="1400" b="1" dirty="0">
                  <a:solidFill>
                    <a:srgbClr val="F2FDF7"/>
                  </a:solidFill>
                  <a:latin typeface="Avaza" pitchFamily="34" charset="0"/>
                </a:rPr>
                <a:t>მაქსიმალური ქულა</a:t>
              </a:r>
              <a:r>
                <a:rPr lang="en-US" sz="1400" b="1" dirty="0">
                  <a:solidFill>
                    <a:srgbClr val="F2FDF7"/>
                  </a:solidFill>
                  <a:latin typeface="Avaza" pitchFamily="34" charset="0"/>
                </a:rPr>
                <a:t>*</a:t>
              </a:r>
              <a:endParaRPr lang="ru-RU" sz="1400" b="1" dirty="0">
                <a:solidFill>
                  <a:srgbClr val="F2FDF7"/>
                </a:solidFill>
                <a:latin typeface="Arial Black" pitchFamily="34" charset="0"/>
              </a:endParaRPr>
            </a:p>
          </p:txBody>
        </p:sp>
        <p:sp>
          <p:nvSpPr>
            <p:cNvPr id="13" name="Rectangle 40"/>
            <p:cNvSpPr>
              <a:spLocks noChangeArrowheads="1"/>
            </p:cNvSpPr>
            <p:nvPr/>
          </p:nvSpPr>
          <p:spPr bwMode="auto">
            <a:xfrm>
              <a:off x="3541525" y="2913204"/>
              <a:ext cx="1188940" cy="74934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bg2"/>
              </a:solidFill>
              <a:headEnd/>
              <a:tailEnd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ka-GE" sz="1600" b="1" dirty="0" smtClean="0">
                  <a:solidFill>
                    <a:srgbClr val="0070C0"/>
                  </a:solidFill>
                  <a:latin typeface="Sylfaen" pitchFamily="18" charset="0"/>
                </a:rPr>
                <a:t>75 </a:t>
              </a:r>
              <a:endParaRPr lang="ka-GE" sz="1600" b="1" dirty="0">
                <a:solidFill>
                  <a:srgbClr val="0070C0"/>
                </a:solidFill>
                <a:latin typeface="Sylfaen" pitchFamily="18" charset="0"/>
              </a:endParaRPr>
            </a:p>
            <a:p>
              <a:pPr algn="ctr">
                <a:defRPr/>
              </a:pPr>
              <a:r>
                <a:rPr lang="ka-GE" sz="1600" b="1" dirty="0" smtClean="0">
                  <a:solidFill>
                    <a:srgbClr val="0070C0"/>
                  </a:solidFill>
                  <a:latin typeface="Sylfaen" pitchFamily="18" charset="0"/>
                </a:rPr>
                <a:t>(1)</a:t>
              </a:r>
              <a:endParaRPr lang="ru-RU" sz="1600" b="1" dirty="0">
                <a:solidFill>
                  <a:srgbClr val="0070C0"/>
                </a:solidFill>
                <a:latin typeface="Sylfaen" pitchFamily="18" charset="0"/>
              </a:endParaRPr>
            </a:p>
          </p:txBody>
        </p:sp>
        <p:sp>
          <p:nvSpPr>
            <p:cNvPr id="17" name="Rectangle 22"/>
            <p:cNvSpPr>
              <a:spLocks noChangeArrowheads="1"/>
            </p:cNvSpPr>
            <p:nvPr/>
          </p:nvSpPr>
          <p:spPr bwMode="auto">
            <a:xfrm>
              <a:off x="831883" y="3657790"/>
              <a:ext cx="2706467" cy="749348"/>
            </a:xfrm>
            <a:prstGeom prst="rect">
              <a:avLst/>
            </a:prstGeom>
            <a:gradFill>
              <a:gsLst>
                <a:gs pos="0">
                  <a:srgbClr val="0070C0"/>
                </a:gs>
                <a:gs pos="100000">
                  <a:srgbClr val="265599"/>
                </a:gs>
              </a:gsLst>
            </a:gradFill>
            <a:ln>
              <a:solidFill>
                <a:schemeClr val="bg2"/>
              </a:solidFill>
              <a:headEnd/>
              <a:tailEnd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lIns="54000" anchor="ctr"/>
            <a:lstStyle/>
            <a:p>
              <a:pPr>
                <a:defRPr/>
              </a:pPr>
              <a:r>
                <a:rPr lang="ka-GE" sz="1400" b="1" dirty="0">
                  <a:solidFill>
                    <a:srgbClr val="F2FDF7"/>
                  </a:solidFill>
                  <a:latin typeface="Sylfaen" pitchFamily="18" charset="0"/>
                </a:rPr>
                <a:t>მინიმალური კომპეტენციის </a:t>
              </a:r>
            </a:p>
            <a:p>
              <a:pPr>
                <a:defRPr/>
              </a:pPr>
              <a:r>
                <a:rPr lang="ka-GE" sz="1400" b="1" dirty="0">
                  <a:solidFill>
                    <a:srgbClr val="F2FDF7"/>
                  </a:solidFill>
                  <a:latin typeface="Sylfaen" pitchFamily="18" charset="0"/>
                </a:rPr>
                <a:t>ზღვარი </a:t>
              </a:r>
              <a:r>
                <a:rPr lang="ka-GE" sz="1400" b="1" dirty="0" smtClean="0">
                  <a:solidFill>
                    <a:srgbClr val="F2FDF7"/>
                  </a:solidFill>
                  <a:latin typeface="Sylfaen" pitchFamily="18" charset="0"/>
                </a:rPr>
                <a:t>გადალახა</a:t>
              </a:r>
              <a:endParaRPr lang="ru-RU" sz="1400" b="1" dirty="0">
                <a:solidFill>
                  <a:srgbClr val="F2FDF7"/>
                </a:solidFill>
                <a:latin typeface="Sylfaen" pitchFamily="18" charset="0"/>
              </a:endParaRPr>
            </a:p>
          </p:txBody>
        </p:sp>
        <p:sp>
          <p:nvSpPr>
            <p:cNvPr id="18" name="Rectangle 40"/>
            <p:cNvSpPr>
              <a:spLocks noChangeArrowheads="1"/>
            </p:cNvSpPr>
            <p:nvPr/>
          </p:nvSpPr>
          <p:spPr bwMode="auto">
            <a:xfrm>
              <a:off x="3538350" y="3657790"/>
              <a:ext cx="1188940" cy="74934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bg2"/>
              </a:solidFill>
              <a:headEnd/>
              <a:tailEnd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ka-GE" sz="1600" b="1" dirty="0" smtClean="0">
                  <a:solidFill>
                    <a:srgbClr val="0070C0"/>
                  </a:solidFill>
                  <a:latin typeface="Sylfaen" pitchFamily="18" charset="0"/>
                </a:rPr>
                <a:t>88,</a:t>
              </a:r>
              <a:r>
                <a:rPr lang="en-US" sz="1600" b="1" dirty="0" smtClean="0">
                  <a:solidFill>
                    <a:srgbClr val="0070C0"/>
                  </a:solidFill>
                  <a:latin typeface="Sylfaen" pitchFamily="18" charset="0"/>
                </a:rPr>
                <a:t>66%</a:t>
              </a:r>
              <a:endParaRPr lang="ru-RU" sz="1600" b="1" dirty="0">
                <a:solidFill>
                  <a:srgbClr val="0070C0"/>
                </a:solidFill>
                <a:latin typeface="Sylfaen" pitchFamily="18" charset="0"/>
              </a:endParaRPr>
            </a:p>
          </p:txBody>
        </p:sp>
      </p:grpSp>
      <p:sp>
        <p:nvSpPr>
          <p:cNvPr id="38" name="TextBox 34"/>
          <p:cNvSpPr txBox="1">
            <a:spLocks noChangeArrowheads="1"/>
          </p:cNvSpPr>
          <p:nvPr/>
        </p:nvSpPr>
        <p:spPr bwMode="auto">
          <a:xfrm>
            <a:off x="2532065" y="5235575"/>
            <a:ext cx="6261062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7313" indent="-87313" algn="just">
              <a:lnSpc>
                <a:spcPts val="1400"/>
              </a:lnSpc>
              <a:spcBef>
                <a:spcPts val="1200"/>
              </a:spcBef>
              <a:defRPr/>
            </a:pPr>
            <a:r>
              <a:rPr lang="ka-GE" sz="1200" b="1" dirty="0" smtClean="0">
                <a:solidFill>
                  <a:srgbClr val="265599"/>
                </a:solidFill>
                <a:latin typeface="Arial" charset="0"/>
              </a:rPr>
              <a:t>* </a:t>
            </a:r>
            <a:r>
              <a:rPr lang="ka-GE" sz="1200" b="1" dirty="0">
                <a:solidFill>
                  <a:srgbClr val="265599"/>
                </a:solidFill>
                <a:latin typeface="Arial" charset="0"/>
              </a:rPr>
              <a:t>ტესტის მაქსიმალური ქულა  -  </a:t>
            </a:r>
            <a:r>
              <a:rPr lang="ka-GE" sz="1200" b="1" dirty="0" smtClean="0">
                <a:solidFill>
                  <a:srgbClr val="265599"/>
                </a:solidFill>
                <a:latin typeface="Arial" charset="0"/>
              </a:rPr>
              <a:t>75 </a:t>
            </a:r>
            <a:endParaRPr lang="ka-GE" sz="1200" b="1" dirty="0">
              <a:solidFill>
                <a:srgbClr val="265599"/>
              </a:solidFill>
              <a:latin typeface="Arial" charset="0"/>
            </a:endParaRPr>
          </a:p>
          <a:p>
            <a:pPr marL="171450" indent="-171450" algn="just">
              <a:lnSpc>
                <a:spcPts val="1400"/>
              </a:lnSpc>
              <a:spcBef>
                <a:spcPts val="1200"/>
              </a:spcBef>
              <a:defRPr/>
            </a:pPr>
            <a:endParaRPr lang="en-US" sz="1200" b="1" dirty="0">
              <a:solidFill>
                <a:srgbClr val="265599"/>
              </a:solidFill>
              <a:latin typeface="Arial" charset="0"/>
            </a:endParaRPr>
          </a:p>
          <a:p>
            <a:pPr marL="171450" indent="-171450" algn="just">
              <a:lnSpc>
                <a:spcPts val="1400"/>
              </a:lnSpc>
              <a:spcBef>
                <a:spcPts val="1200"/>
              </a:spcBef>
              <a:defRPr/>
            </a:pPr>
            <a:endParaRPr lang="en-US" sz="1200" b="1" dirty="0" smtClean="0">
              <a:solidFill>
                <a:srgbClr val="26559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61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70" y="0"/>
            <a:ext cx="9144000" cy="68580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6144" y="0"/>
            <a:ext cx="1333686" cy="1162212"/>
          </a:xfrm>
          <a:prstGeom prst="rect">
            <a:avLst/>
          </a:prstGeom>
        </p:spPr>
      </p:pic>
      <p:sp>
        <p:nvSpPr>
          <p:cNvPr id="5" name="Rectangle 88"/>
          <p:cNvSpPr>
            <a:spLocks noChangeArrowheads="1"/>
          </p:cNvSpPr>
          <p:nvPr/>
        </p:nvSpPr>
        <p:spPr bwMode="auto">
          <a:xfrm>
            <a:off x="2017714" y="368702"/>
            <a:ext cx="8305800" cy="5867400"/>
          </a:xfrm>
          <a:prstGeom prst="rect">
            <a:avLst/>
          </a:prstGeom>
          <a:gradFill rotWithShape="0">
            <a:gsLst>
              <a:gs pos="0">
                <a:srgbClr val="F2FDF7"/>
              </a:gs>
              <a:gs pos="100000">
                <a:srgbClr val="F2FDF7">
                  <a:gamma/>
                  <a:shade val="86275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29999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5123" name="Rectangle 89"/>
          <p:cNvSpPr>
            <a:spLocks noChangeArrowheads="1"/>
          </p:cNvSpPr>
          <p:nvPr/>
        </p:nvSpPr>
        <p:spPr bwMode="auto">
          <a:xfrm rot="-1768185">
            <a:off x="9753600" y="152400"/>
            <a:ext cx="457200" cy="14478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124" name="Rectangle 90"/>
          <p:cNvSpPr>
            <a:spLocks noChangeArrowheads="1"/>
          </p:cNvSpPr>
          <p:nvPr/>
        </p:nvSpPr>
        <p:spPr bwMode="auto">
          <a:xfrm rot="-1768185">
            <a:off x="1981200" y="5257800"/>
            <a:ext cx="457200" cy="14478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125" name="Rectangle 91"/>
          <p:cNvSpPr>
            <a:spLocks noChangeArrowheads="1"/>
          </p:cNvSpPr>
          <p:nvPr/>
        </p:nvSpPr>
        <p:spPr bwMode="auto">
          <a:xfrm rot="1768185" flipH="1">
            <a:off x="9866313" y="5418139"/>
            <a:ext cx="457200" cy="1296987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126" name="Rectangle 92"/>
          <p:cNvSpPr>
            <a:spLocks noChangeArrowheads="1"/>
          </p:cNvSpPr>
          <p:nvPr/>
        </p:nvSpPr>
        <p:spPr bwMode="auto">
          <a:xfrm rot="1768185" flipH="1">
            <a:off x="1981200" y="152400"/>
            <a:ext cx="457200" cy="1296988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7714" y="549275"/>
            <a:ext cx="6719887" cy="609600"/>
          </a:xfrm>
        </p:spPr>
        <p:txBody>
          <a:bodyPr/>
          <a:lstStyle/>
          <a:p>
            <a:pPr algn="r">
              <a:defRPr/>
            </a:pPr>
            <a:r>
              <a:rPr lang="ka-GE" sz="2400" b="1" dirty="0">
                <a:solidFill>
                  <a:srgbClr val="265599"/>
                </a:solidFill>
                <a:latin typeface="Avaza Mtavruli" pitchFamily="34" charset="0"/>
              </a:rPr>
              <a:t>მინიმალური კომპეტენციის ზღვარი</a:t>
            </a:r>
            <a:endParaRPr lang="en-US" sz="2400" b="1" dirty="0">
              <a:solidFill>
                <a:srgbClr val="265599"/>
              </a:solidFill>
              <a:latin typeface="Avaza Mtavrul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632401" y="1971429"/>
            <a:ext cx="3634468" cy="1058558"/>
          </a:xfrm>
          <a:prstGeom prst="roundRect">
            <a:avLst/>
          </a:prstGeom>
          <a:solidFill>
            <a:srgbClr val="265599">
              <a:alpha val="68000"/>
            </a:srgbClr>
          </a:solidFill>
          <a:ln>
            <a:noFill/>
          </a:ln>
          <a:effectLst/>
          <a:scene3d>
            <a:camera prst="orthographicFront"/>
            <a:lightRig rig="soft" dir="t"/>
          </a:scene3d>
          <a:sp3d>
            <a:bevelT/>
          </a:sp3d>
        </p:spPr>
        <p:txBody>
          <a:bodyPr wrap="square" tIns="108000" rIns="0" bIns="108000">
            <a:spAutoFit/>
          </a:bodyPr>
          <a:lstStyle/>
          <a:p>
            <a:pPr>
              <a:defRPr/>
            </a:pPr>
            <a:r>
              <a:rPr lang="ka-GE" sz="1600" dirty="0" smtClean="0">
                <a:solidFill>
                  <a:schemeClr val="bg1"/>
                </a:solidFill>
                <a:latin typeface="Arial" charset="0"/>
              </a:rPr>
              <a:t>ბიოლოგიის გამოცდაში მინიმალური კომპეტენციის </a:t>
            </a:r>
            <a:r>
              <a:rPr lang="ka-GE" sz="1600" dirty="0">
                <a:solidFill>
                  <a:schemeClr val="bg1"/>
                </a:solidFill>
                <a:latin typeface="Arial" charset="0"/>
              </a:rPr>
              <a:t>ზღვარი გადალახა აბიტურიენტთა </a:t>
            </a:r>
            <a:r>
              <a:rPr lang="ka-GE" sz="1600" dirty="0" smtClean="0">
                <a:solidFill>
                  <a:schemeClr val="bg1"/>
                </a:solidFill>
                <a:latin typeface="Arial" charset="0"/>
              </a:rPr>
              <a:t>88,7%-</a:t>
            </a:r>
            <a:r>
              <a:rPr lang="ka-GE" sz="1600" dirty="0">
                <a:solidFill>
                  <a:schemeClr val="bg1"/>
                </a:solidFill>
                <a:latin typeface="Arial" charset="0"/>
              </a:rPr>
              <a:t>მა</a:t>
            </a:r>
            <a:endParaRPr lang="en-US" sz="1600" dirty="0">
              <a:solidFill>
                <a:schemeClr val="bg1"/>
              </a:solidFill>
              <a:latin typeface="Arial" charset="0"/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7323860"/>
              </p:ext>
            </p:extLst>
          </p:nvPr>
        </p:nvGraphicFramePr>
        <p:xfrm>
          <a:off x="2017714" y="1489276"/>
          <a:ext cx="4495799" cy="3371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045528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70" y="0"/>
            <a:ext cx="9144000" cy="6858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6144" y="0"/>
            <a:ext cx="1333686" cy="1162212"/>
          </a:xfrm>
          <a:prstGeom prst="rect">
            <a:avLst/>
          </a:prstGeom>
        </p:spPr>
      </p:pic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7310051" y="2858758"/>
            <a:ext cx="3932237" cy="1600200"/>
          </a:xfrm>
        </p:spPr>
        <p:txBody>
          <a:bodyPr/>
          <a:lstStyle/>
          <a:p>
            <a:pPr algn="ctr"/>
            <a:r>
              <a:rPr lang="ka-GE" b="1" dirty="0" smtClean="0">
                <a:solidFill>
                  <a:schemeClr val="accent1">
                    <a:lumMod val="50000"/>
                  </a:schemeClr>
                </a:solidFill>
              </a:rPr>
              <a:t>ბიოლოგია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2188" y="0"/>
            <a:ext cx="5574188" cy="6858000"/>
          </a:xfrm>
          <a:prstGeom prst="rect">
            <a:avLst/>
          </a:prstGeom>
        </p:spPr>
      </p:pic>
      <p:sp>
        <p:nvSpPr>
          <p:cNvPr id="6147" name="Text Placeholder 3"/>
          <p:cNvSpPr>
            <a:spLocks noGrp="1"/>
          </p:cNvSpPr>
          <p:nvPr>
            <p:ph type="body" sz="half" idx="2"/>
          </p:nvPr>
        </p:nvSpPr>
        <p:spPr>
          <a:xfrm>
            <a:off x="5637641" y="4678749"/>
            <a:ext cx="6294062" cy="1490662"/>
          </a:xfrm>
        </p:spPr>
        <p:txBody>
          <a:bodyPr>
            <a:normAutofit/>
          </a:bodyPr>
          <a:lstStyle/>
          <a:p>
            <a:pPr algn="r"/>
            <a:r>
              <a:rPr lang="ka-GE" sz="3600" b="1" dirty="0" smtClean="0">
                <a:solidFill>
                  <a:schemeClr val="accent1">
                    <a:lumMod val="50000"/>
                  </a:schemeClr>
                </a:solidFill>
              </a:rPr>
              <a:t>საშუალო ქულა - 39,00 საშუალო სირთულე</a:t>
            </a:r>
            <a:r>
              <a:rPr lang="ka-GE" sz="3600" b="1" dirty="0">
                <a:solidFill>
                  <a:srgbClr val="265599"/>
                </a:solidFill>
                <a:latin typeface="Arial" charset="0"/>
              </a:rPr>
              <a:t> </a:t>
            </a:r>
            <a:r>
              <a:rPr lang="ka-GE" sz="3600" b="1" dirty="0">
                <a:solidFill>
                  <a:schemeClr val="accent1">
                    <a:lumMod val="50000"/>
                  </a:schemeClr>
                </a:solidFill>
              </a:rPr>
              <a:t>*</a:t>
            </a:r>
            <a:r>
              <a:rPr lang="ka-GE" sz="3600" b="1" dirty="0" smtClean="0">
                <a:solidFill>
                  <a:schemeClr val="accent1">
                    <a:lumMod val="50000"/>
                  </a:schemeClr>
                </a:solidFill>
              </a:rPr>
              <a:t> - 51,99</a:t>
            </a:r>
            <a:endParaRPr lang="en-US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37641" y="6281009"/>
            <a:ext cx="59584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ka-GE" sz="1400" b="1" dirty="0">
                <a:solidFill>
                  <a:schemeClr val="accent1">
                    <a:lumMod val="50000"/>
                  </a:schemeClr>
                </a:solidFill>
              </a:rPr>
              <a:t>*ტესტის საშუალო სირთულე – ტესტის საშუალო ქულა გაყოფილი ტესტის მაქსიმალურ ქულაზე და გამრავლებული 100-ზე.</a:t>
            </a:r>
            <a:endParaRPr lang="en-US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78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4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99" y="0"/>
            <a:ext cx="9144000" cy="6858000"/>
          </a:xfrm>
          <a:prstGeom prst="rect">
            <a:avLst/>
          </a:prstGeom>
        </p:spPr>
      </p:pic>
      <p:sp>
        <p:nvSpPr>
          <p:cNvPr id="31" name="Rectangle 88"/>
          <p:cNvSpPr>
            <a:spLocks noChangeArrowheads="1"/>
          </p:cNvSpPr>
          <p:nvPr/>
        </p:nvSpPr>
        <p:spPr bwMode="auto">
          <a:xfrm>
            <a:off x="2017713" y="457200"/>
            <a:ext cx="8305800" cy="5867400"/>
          </a:xfrm>
          <a:prstGeom prst="rect">
            <a:avLst/>
          </a:prstGeom>
          <a:gradFill rotWithShape="0">
            <a:gsLst>
              <a:gs pos="0">
                <a:srgbClr val="F2FDF7"/>
              </a:gs>
              <a:gs pos="100000">
                <a:srgbClr val="F2FDF7">
                  <a:gamma/>
                  <a:shade val="86275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29999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037" y="1085974"/>
            <a:ext cx="5991225" cy="4800600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6144" y="0"/>
            <a:ext cx="1333686" cy="1162212"/>
          </a:xfrm>
          <a:prstGeom prst="rect">
            <a:avLst/>
          </a:prstGeom>
        </p:spPr>
      </p:pic>
      <p:sp>
        <p:nvSpPr>
          <p:cNvPr id="9219" name="Rectangle 89"/>
          <p:cNvSpPr>
            <a:spLocks noChangeArrowheads="1"/>
          </p:cNvSpPr>
          <p:nvPr/>
        </p:nvSpPr>
        <p:spPr bwMode="auto">
          <a:xfrm rot="-1768185">
            <a:off x="9753600" y="152400"/>
            <a:ext cx="457200" cy="14478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9220" name="Rectangle 90"/>
          <p:cNvSpPr>
            <a:spLocks noChangeArrowheads="1"/>
          </p:cNvSpPr>
          <p:nvPr/>
        </p:nvSpPr>
        <p:spPr bwMode="auto">
          <a:xfrm rot="-1768185">
            <a:off x="1981200" y="5257800"/>
            <a:ext cx="457200" cy="14478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9221" name="Rectangle 91"/>
          <p:cNvSpPr>
            <a:spLocks noChangeArrowheads="1"/>
          </p:cNvSpPr>
          <p:nvPr/>
        </p:nvSpPr>
        <p:spPr bwMode="auto">
          <a:xfrm rot="1768185" flipH="1">
            <a:off x="9866313" y="5418139"/>
            <a:ext cx="457200" cy="1296987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9222" name="Rectangle 92"/>
          <p:cNvSpPr>
            <a:spLocks noChangeArrowheads="1"/>
          </p:cNvSpPr>
          <p:nvPr/>
        </p:nvSpPr>
        <p:spPr bwMode="auto">
          <a:xfrm rot="1768185" flipH="1">
            <a:off x="1981200" y="152400"/>
            <a:ext cx="457200" cy="1296988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7713" y="704850"/>
            <a:ext cx="6718300" cy="609600"/>
          </a:xfrm>
        </p:spPr>
        <p:txBody>
          <a:bodyPr/>
          <a:lstStyle/>
          <a:p>
            <a:pPr algn="r">
              <a:defRPr/>
            </a:pPr>
            <a:r>
              <a:rPr lang="ka-GE" sz="2400" b="1" dirty="0">
                <a:solidFill>
                  <a:srgbClr val="265599"/>
                </a:solidFill>
                <a:latin typeface="Avaza Mtavruli" pitchFamily="34" charset="0"/>
              </a:rPr>
              <a:t>სიხშირეთა განაწილება ქულების მიხედვით</a:t>
            </a:r>
            <a:endParaRPr lang="ru-RU" sz="2400" b="1" dirty="0">
              <a:solidFill>
                <a:srgbClr val="265599"/>
              </a:solidFill>
              <a:latin typeface="Avaza Mtavruli" pitchFamily="34" charset="0"/>
            </a:endParaRPr>
          </a:p>
        </p:txBody>
      </p:sp>
      <p:pic>
        <p:nvPicPr>
          <p:cNvPr id="9225" name="Picture 10" descr="D:\Giorgi\naec_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9750" y="155576"/>
            <a:ext cx="2535238" cy="179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Rectangle 41"/>
          <p:cNvSpPr>
            <a:spLocks noChangeArrowheads="1"/>
          </p:cNvSpPr>
          <p:nvPr/>
        </p:nvSpPr>
        <p:spPr bwMode="auto">
          <a:xfrm>
            <a:off x="5026055" y="1229851"/>
            <a:ext cx="2708252" cy="352151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ka-GE" sz="1400" b="1" i="1" dirty="0">
                <a:solidFill>
                  <a:srgbClr val="DA251C"/>
                </a:solidFill>
                <a:latin typeface="Sylfaen" panose="010A0502050306030303" pitchFamily="18" charset="0"/>
              </a:rPr>
              <a:t>გამსვლელი ქულა </a:t>
            </a:r>
            <a:r>
              <a:rPr lang="ka-GE" sz="1400" b="1" i="1" dirty="0" smtClean="0">
                <a:solidFill>
                  <a:srgbClr val="DA251C"/>
                </a:solidFill>
                <a:latin typeface="Sylfaen" panose="010A0502050306030303" pitchFamily="18" charset="0"/>
              </a:rPr>
              <a:t>19</a:t>
            </a:r>
            <a:endParaRPr lang="ru-RU" sz="1400" b="1" i="1" dirty="0">
              <a:solidFill>
                <a:srgbClr val="DA251C"/>
              </a:solidFill>
              <a:latin typeface="Sylfaen" panose="010A0502050306030303" pitchFamily="18" charset="0"/>
            </a:endParaRPr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4600613" y="1616074"/>
            <a:ext cx="3559138" cy="3700393"/>
          </a:xfrm>
          <a:prstGeom prst="rect">
            <a:avLst/>
          </a:prstGeom>
          <a:solidFill>
            <a:srgbClr val="DA9998">
              <a:alpha val="34117"/>
            </a:srgbClr>
          </a:solidFill>
          <a:ln w="31750" algn="ctr">
            <a:solidFill>
              <a:srgbClr val="C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sz="2400">
              <a:latin typeface="Times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525926" y="1820821"/>
            <a:ext cx="9906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b="1" dirty="0" smtClean="0">
                <a:latin typeface="Arial" charset="0"/>
              </a:rPr>
              <a:t>≈</a:t>
            </a:r>
            <a:r>
              <a:rPr lang="ka-GE" sz="1050" b="1" dirty="0" smtClean="0">
                <a:latin typeface="Arial" charset="0"/>
              </a:rPr>
              <a:t> 11,3</a:t>
            </a:r>
            <a:r>
              <a:rPr lang="en-US" sz="1050" b="1" dirty="0" smtClean="0">
                <a:latin typeface="Arial" charset="0"/>
              </a:rPr>
              <a:t>%</a:t>
            </a:r>
            <a:endParaRPr lang="en-US" sz="1050" b="1" dirty="0">
              <a:latin typeface="Arial" charset="0"/>
            </a:endParaRPr>
          </a:p>
        </p:txBody>
      </p:sp>
      <p:sp>
        <p:nvSpPr>
          <p:cNvPr id="56" name="Right Brace 55"/>
          <p:cNvSpPr/>
          <p:nvPr/>
        </p:nvSpPr>
        <p:spPr>
          <a:xfrm rot="16200000">
            <a:off x="3735603" y="1753855"/>
            <a:ext cx="228600" cy="1073734"/>
          </a:xfrm>
          <a:prstGeom prst="rightBrace">
            <a:avLst>
              <a:gd name="adj1" fmla="val 0"/>
              <a:gd name="adj2" fmla="val 50000"/>
            </a:avLst>
          </a:prstGeom>
          <a:ln w="19050">
            <a:solidFill>
              <a:srgbClr val="2655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2655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2826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5" grpId="0" build="allAtOnce"/>
      <p:bldP spid="5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4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70" y="0"/>
            <a:ext cx="9144000" cy="6858000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6144" y="0"/>
            <a:ext cx="1333686" cy="1162212"/>
          </a:xfrm>
          <a:prstGeom prst="rect">
            <a:avLst/>
          </a:prstGeom>
        </p:spPr>
      </p:pic>
      <p:sp>
        <p:nvSpPr>
          <p:cNvPr id="31" name="Rectangle 88"/>
          <p:cNvSpPr>
            <a:spLocks noChangeArrowheads="1"/>
          </p:cNvSpPr>
          <p:nvPr/>
        </p:nvSpPr>
        <p:spPr bwMode="auto">
          <a:xfrm>
            <a:off x="2017713" y="457200"/>
            <a:ext cx="8305800" cy="5867400"/>
          </a:xfrm>
          <a:prstGeom prst="rect">
            <a:avLst/>
          </a:prstGeom>
          <a:gradFill rotWithShape="0">
            <a:gsLst>
              <a:gs pos="0">
                <a:srgbClr val="F2FDF7"/>
              </a:gs>
              <a:gs pos="100000">
                <a:srgbClr val="F2FDF7">
                  <a:gamma/>
                  <a:shade val="86275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29999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9219" name="Rectangle 89"/>
          <p:cNvSpPr>
            <a:spLocks noChangeArrowheads="1"/>
          </p:cNvSpPr>
          <p:nvPr/>
        </p:nvSpPr>
        <p:spPr bwMode="auto">
          <a:xfrm rot="-1768185">
            <a:off x="9753600" y="152400"/>
            <a:ext cx="457200" cy="14478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9220" name="Rectangle 90"/>
          <p:cNvSpPr>
            <a:spLocks noChangeArrowheads="1"/>
          </p:cNvSpPr>
          <p:nvPr/>
        </p:nvSpPr>
        <p:spPr bwMode="auto">
          <a:xfrm rot="-1768185">
            <a:off x="1981200" y="5257800"/>
            <a:ext cx="457200" cy="14478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9221" name="Rectangle 91"/>
          <p:cNvSpPr>
            <a:spLocks noChangeArrowheads="1"/>
          </p:cNvSpPr>
          <p:nvPr/>
        </p:nvSpPr>
        <p:spPr bwMode="auto">
          <a:xfrm rot="1768185" flipH="1">
            <a:off x="9866313" y="5418139"/>
            <a:ext cx="457200" cy="1296987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9222" name="Rectangle 92"/>
          <p:cNvSpPr>
            <a:spLocks noChangeArrowheads="1"/>
          </p:cNvSpPr>
          <p:nvPr/>
        </p:nvSpPr>
        <p:spPr bwMode="auto">
          <a:xfrm rot="1768185" flipH="1">
            <a:off x="1981200" y="152400"/>
            <a:ext cx="457200" cy="1296988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7713" y="704850"/>
            <a:ext cx="6718300" cy="609600"/>
          </a:xfrm>
        </p:spPr>
        <p:txBody>
          <a:bodyPr/>
          <a:lstStyle/>
          <a:p>
            <a:pPr algn="r">
              <a:defRPr/>
            </a:pPr>
            <a:r>
              <a:rPr lang="ka-GE" sz="2400" b="1" dirty="0">
                <a:solidFill>
                  <a:srgbClr val="265599"/>
                </a:solidFill>
                <a:latin typeface="Avaza Mtavruli" pitchFamily="34" charset="0"/>
              </a:rPr>
              <a:t>სიხშირეთა განაწილება ქულების მიხედვით</a:t>
            </a:r>
            <a:endParaRPr lang="ru-RU" sz="2400" b="1" dirty="0">
              <a:solidFill>
                <a:srgbClr val="265599"/>
              </a:solidFill>
              <a:latin typeface="Avaza Mtavruli" pitchFamily="34" charset="0"/>
            </a:endParaRPr>
          </a:p>
        </p:txBody>
      </p: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5715475" y="2431229"/>
            <a:ext cx="1189039" cy="2995613"/>
            <a:chOff x="4106970" y="1988859"/>
            <a:chExt cx="1121007" cy="3715522"/>
          </a:xfrm>
          <a:solidFill>
            <a:schemeClr val="bg2">
              <a:lumMod val="20000"/>
              <a:lumOff val="80000"/>
            </a:schemeClr>
          </a:solidFill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4106970" y="1988859"/>
              <a:ext cx="1121007" cy="2790088"/>
              <a:chOff x="4363756" y="2512068"/>
              <a:chExt cx="1121007" cy="2790088"/>
            </a:xfrm>
            <a:grpFill/>
          </p:grpSpPr>
          <p:sp>
            <p:nvSpPr>
              <p:cNvPr id="106" name="Rectangle 39"/>
              <p:cNvSpPr>
                <a:spLocks noChangeArrowheads="1"/>
              </p:cNvSpPr>
              <p:nvPr/>
            </p:nvSpPr>
            <p:spPr bwMode="auto">
              <a:xfrm>
                <a:off x="4363756" y="2512068"/>
                <a:ext cx="1121007" cy="929373"/>
              </a:xfrm>
              <a:prstGeom prst="rect">
                <a:avLst/>
              </a:prstGeom>
              <a:grpFill/>
              <a:ln>
                <a:solidFill>
                  <a:schemeClr val="bg2"/>
                </a:solidFill>
                <a:headEnd/>
                <a:tailEnd/>
              </a:ln>
              <a:effectLst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>
                  <a:defRPr/>
                </a:pPr>
                <a:r>
                  <a:rPr lang="ka-GE" sz="1600" b="1" dirty="0" smtClean="0">
                    <a:solidFill>
                      <a:srgbClr val="0070C0"/>
                    </a:solidFill>
                    <a:latin typeface="Sylfaen" pitchFamily="18" charset="0"/>
                  </a:rPr>
                  <a:t>15</a:t>
                </a:r>
                <a:r>
                  <a:rPr lang="en-US" sz="1600" b="1" dirty="0" smtClean="0">
                    <a:solidFill>
                      <a:srgbClr val="0070C0"/>
                    </a:solidFill>
                    <a:latin typeface="Sylfaen" pitchFamily="18" charset="0"/>
                  </a:rPr>
                  <a:t>,</a:t>
                </a:r>
                <a:r>
                  <a:rPr lang="ka-GE" sz="1600" b="1" dirty="0" smtClean="0">
                    <a:solidFill>
                      <a:srgbClr val="0070C0"/>
                    </a:solidFill>
                    <a:latin typeface="Sylfaen" pitchFamily="18" charset="0"/>
                  </a:rPr>
                  <a:t>77%</a:t>
                </a:r>
                <a:endParaRPr lang="ru-RU" sz="1600" b="1" dirty="0">
                  <a:solidFill>
                    <a:srgbClr val="0070C0"/>
                  </a:solidFill>
                  <a:latin typeface="Sylfaen" pitchFamily="18" charset="0"/>
                </a:endParaRPr>
              </a:p>
            </p:txBody>
          </p:sp>
          <p:sp>
            <p:nvSpPr>
              <p:cNvPr id="107" name="Rectangle 40"/>
              <p:cNvSpPr>
                <a:spLocks noChangeArrowheads="1"/>
              </p:cNvSpPr>
              <p:nvPr/>
            </p:nvSpPr>
            <p:spPr bwMode="auto">
              <a:xfrm>
                <a:off x="4363756" y="3441440"/>
                <a:ext cx="1121007" cy="929373"/>
              </a:xfrm>
              <a:prstGeom prst="rect">
                <a:avLst/>
              </a:prstGeom>
              <a:grpFill/>
              <a:ln>
                <a:solidFill>
                  <a:schemeClr val="bg2"/>
                </a:solidFill>
                <a:headEnd/>
                <a:tailEnd/>
              </a:ln>
              <a:effectLst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>
                  <a:defRPr/>
                </a:pPr>
                <a:r>
                  <a:rPr lang="ka-GE" sz="1600" b="1" dirty="0" smtClean="0">
                    <a:solidFill>
                      <a:srgbClr val="0070C0"/>
                    </a:solidFill>
                    <a:latin typeface="Sylfaen" pitchFamily="18" charset="0"/>
                  </a:rPr>
                  <a:t>38</a:t>
                </a:r>
                <a:r>
                  <a:rPr lang="en-US" sz="1600" b="1" dirty="0" smtClean="0">
                    <a:solidFill>
                      <a:srgbClr val="0070C0"/>
                    </a:solidFill>
                    <a:latin typeface="Sylfaen" pitchFamily="18" charset="0"/>
                  </a:rPr>
                  <a:t>,</a:t>
                </a:r>
                <a:r>
                  <a:rPr lang="ka-GE" sz="1600" b="1" dirty="0" smtClean="0">
                    <a:solidFill>
                      <a:srgbClr val="0070C0"/>
                    </a:solidFill>
                    <a:latin typeface="Sylfaen" pitchFamily="18" charset="0"/>
                  </a:rPr>
                  <a:t>51%</a:t>
                </a:r>
                <a:endParaRPr lang="ru-RU" sz="1600" b="1" dirty="0">
                  <a:solidFill>
                    <a:srgbClr val="0070C0"/>
                  </a:solidFill>
                  <a:latin typeface="Sylfaen" pitchFamily="18" charset="0"/>
                </a:endParaRPr>
              </a:p>
            </p:txBody>
          </p:sp>
          <p:sp>
            <p:nvSpPr>
              <p:cNvPr id="108" name="Rectangle 42"/>
              <p:cNvSpPr>
                <a:spLocks noChangeArrowheads="1"/>
              </p:cNvSpPr>
              <p:nvPr/>
            </p:nvSpPr>
            <p:spPr bwMode="auto">
              <a:xfrm>
                <a:off x="4363756" y="4372783"/>
                <a:ext cx="1121007" cy="929373"/>
              </a:xfrm>
              <a:prstGeom prst="rect">
                <a:avLst/>
              </a:prstGeom>
              <a:grpFill/>
              <a:ln>
                <a:solidFill>
                  <a:schemeClr val="bg2"/>
                </a:solidFill>
                <a:headEnd/>
                <a:tailEnd/>
              </a:ln>
              <a:effectLst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>
                  <a:defRPr/>
                </a:pPr>
                <a:r>
                  <a:rPr lang="ka-GE" sz="1600" b="1" dirty="0" smtClean="0">
                    <a:solidFill>
                      <a:srgbClr val="0070C0"/>
                    </a:solidFill>
                    <a:latin typeface="Sylfaen" pitchFamily="18" charset="0"/>
                  </a:rPr>
                  <a:t>33</a:t>
                </a:r>
                <a:r>
                  <a:rPr lang="en-US" sz="1600" b="1" dirty="0" smtClean="0">
                    <a:solidFill>
                      <a:srgbClr val="0070C0"/>
                    </a:solidFill>
                    <a:latin typeface="Sylfaen" pitchFamily="18" charset="0"/>
                  </a:rPr>
                  <a:t>,</a:t>
                </a:r>
                <a:r>
                  <a:rPr lang="ka-GE" sz="1600" b="1" dirty="0" smtClean="0">
                    <a:solidFill>
                      <a:srgbClr val="0070C0"/>
                    </a:solidFill>
                    <a:latin typeface="Sylfaen" pitchFamily="18" charset="0"/>
                  </a:rPr>
                  <a:t>64%</a:t>
                </a:r>
                <a:endParaRPr lang="ru-RU" sz="1600" b="1" dirty="0">
                  <a:solidFill>
                    <a:srgbClr val="0070C0"/>
                  </a:solidFill>
                  <a:latin typeface="Sylfaen" pitchFamily="18" charset="0"/>
                </a:endParaRPr>
              </a:p>
            </p:txBody>
          </p:sp>
        </p:grpSp>
        <p:sp>
          <p:nvSpPr>
            <p:cNvPr id="102" name="Rectangle 42"/>
            <p:cNvSpPr>
              <a:spLocks noChangeArrowheads="1"/>
            </p:cNvSpPr>
            <p:nvPr/>
          </p:nvSpPr>
          <p:spPr bwMode="auto">
            <a:xfrm>
              <a:off x="4106970" y="4775008"/>
              <a:ext cx="1121007" cy="929373"/>
            </a:xfrm>
            <a:prstGeom prst="rect">
              <a:avLst/>
            </a:prstGeom>
            <a:grpFill/>
            <a:ln>
              <a:solidFill>
                <a:schemeClr val="bg2"/>
              </a:solidFill>
              <a:headEnd/>
              <a:tailEnd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ka-GE" sz="1600" b="1" dirty="0" smtClean="0">
                  <a:solidFill>
                    <a:srgbClr val="0070C0"/>
                  </a:solidFill>
                  <a:latin typeface="Sylfaen" pitchFamily="18" charset="0"/>
                </a:rPr>
                <a:t>12</a:t>
              </a:r>
              <a:r>
                <a:rPr lang="en-US" sz="1600" b="1" dirty="0" smtClean="0">
                  <a:solidFill>
                    <a:srgbClr val="0070C0"/>
                  </a:solidFill>
                  <a:latin typeface="Sylfaen" pitchFamily="18" charset="0"/>
                </a:rPr>
                <a:t>,</a:t>
              </a:r>
              <a:r>
                <a:rPr lang="ka-GE" sz="1600" b="1" dirty="0" smtClean="0">
                  <a:solidFill>
                    <a:srgbClr val="0070C0"/>
                  </a:solidFill>
                  <a:latin typeface="Sylfaen" pitchFamily="18" charset="0"/>
                </a:rPr>
                <a:t>08%</a:t>
              </a:r>
              <a:endParaRPr lang="ru-RU" sz="1600" b="1" dirty="0">
                <a:solidFill>
                  <a:srgbClr val="0070C0"/>
                </a:solidFill>
                <a:latin typeface="Sylfaen" pitchFamily="18" charset="0"/>
              </a:endParaRPr>
            </a:p>
          </p:txBody>
        </p:sp>
      </p:grpSp>
      <p:pic>
        <p:nvPicPr>
          <p:cNvPr id="9225" name="Picture 10" descr="D:\Giorgi\naec_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9750" y="155576"/>
            <a:ext cx="2535238" cy="179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Rectangle 24"/>
          <p:cNvSpPr>
            <a:spLocks noChangeArrowheads="1"/>
          </p:cNvSpPr>
          <p:nvPr/>
        </p:nvSpPr>
        <p:spPr bwMode="auto">
          <a:xfrm>
            <a:off x="3019241" y="2417736"/>
            <a:ext cx="2706687" cy="749300"/>
          </a:xfrm>
          <a:prstGeom prst="rect">
            <a:avLst/>
          </a:prstGeom>
          <a:gradFill>
            <a:gsLst>
              <a:gs pos="0">
                <a:srgbClr val="0070C0"/>
              </a:gs>
              <a:gs pos="100000">
                <a:srgbClr val="265599"/>
              </a:gs>
            </a:gsLst>
          </a:gradFill>
          <a:ln>
            <a:solidFill>
              <a:schemeClr val="bg2"/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54000" anchor="ctr"/>
          <a:lstStyle/>
          <a:p>
            <a:pPr indent="168275">
              <a:defRPr/>
            </a:pPr>
            <a:r>
              <a:rPr lang="ka-GE" sz="1400" b="1" dirty="0">
                <a:solidFill>
                  <a:srgbClr val="F2FDF7"/>
                </a:solidFill>
                <a:latin typeface="Avaza" pitchFamily="34" charset="0"/>
              </a:rPr>
              <a:t>0-20 ქულა</a:t>
            </a:r>
            <a:endParaRPr lang="ru-RU" sz="1400" b="1" dirty="0">
              <a:solidFill>
                <a:srgbClr val="F2FDF7"/>
              </a:solidFill>
              <a:latin typeface="Avaza" pitchFamily="34" charset="0"/>
            </a:endParaRPr>
          </a:p>
        </p:txBody>
      </p:sp>
      <p:sp>
        <p:nvSpPr>
          <p:cNvPr id="38" name="Rectangle 24"/>
          <p:cNvSpPr>
            <a:spLocks noChangeArrowheads="1"/>
          </p:cNvSpPr>
          <p:nvPr/>
        </p:nvSpPr>
        <p:spPr bwMode="auto">
          <a:xfrm>
            <a:off x="3019241" y="3170211"/>
            <a:ext cx="2706687" cy="749300"/>
          </a:xfrm>
          <a:prstGeom prst="rect">
            <a:avLst/>
          </a:prstGeom>
          <a:gradFill>
            <a:gsLst>
              <a:gs pos="0">
                <a:srgbClr val="0070C0"/>
              </a:gs>
              <a:gs pos="100000">
                <a:srgbClr val="265599"/>
              </a:gs>
            </a:gsLst>
          </a:gradFill>
          <a:ln>
            <a:solidFill>
              <a:schemeClr val="bg2"/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54000" anchor="ctr"/>
          <a:lstStyle/>
          <a:p>
            <a:pPr indent="168275">
              <a:defRPr/>
            </a:pPr>
            <a:r>
              <a:rPr lang="en-US" sz="1400" b="1" dirty="0">
                <a:solidFill>
                  <a:srgbClr val="F2FDF7"/>
                </a:solidFill>
                <a:latin typeface="Avaza" pitchFamily="34" charset="0"/>
              </a:rPr>
              <a:t>21</a:t>
            </a:r>
            <a:r>
              <a:rPr lang="ka-GE" sz="1400" b="1" dirty="0">
                <a:solidFill>
                  <a:srgbClr val="F2FDF7"/>
                </a:solidFill>
                <a:latin typeface="Avaza" pitchFamily="34" charset="0"/>
              </a:rPr>
              <a:t>-</a:t>
            </a:r>
            <a:r>
              <a:rPr lang="en-US" sz="1400" b="1" dirty="0">
                <a:solidFill>
                  <a:srgbClr val="F2FDF7"/>
                </a:solidFill>
                <a:latin typeface="Avaza" pitchFamily="34" charset="0"/>
              </a:rPr>
              <a:t>4</a:t>
            </a:r>
            <a:r>
              <a:rPr lang="ka-GE" sz="1400" b="1" dirty="0">
                <a:solidFill>
                  <a:srgbClr val="F2FDF7"/>
                </a:solidFill>
                <a:latin typeface="Avaza" pitchFamily="34" charset="0"/>
              </a:rPr>
              <a:t>0 ქულა</a:t>
            </a:r>
            <a:endParaRPr lang="ru-RU" sz="1400" b="1" dirty="0">
              <a:solidFill>
                <a:srgbClr val="F2FDF7"/>
              </a:solidFill>
              <a:latin typeface="Avaza" pitchFamily="34" charset="0"/>
            </a:endParaRPr>
          </a:p>
        </p:txBody>
      </p:sp>
      <p:sp>
        <p:nvSpPr>
          <p:cNvPr id="39" name="Rectangle 24"/>
          <p:cNvSpPr>
            <a:spLocks noChangeArrowheads="1"/>
          </p:cNvSpPr>
          <p:nvPr/>
        </p:nvSpPr>
        <p:spPr bwMode="auto">
          <a:xfrm>
            <a:off x="3017652" y="3916336"/>
            <a:ext cx="2706688" cy="749300"/>
          </a:xfrm>
          <a:prstGeom prst="rect">
            <a:avLst/>
          </a:prstGeom>
          <a:gradFill>
            <a:gsLst>
              <a:gs pos="0">
                <a:srgbClr val="0070C0"/>
              </a:gs>
              <a:gs pos="100000">
                <a:srgbClr val="265599"/>
              </a:gs>
            </a:gsLst>
          </a:gradFill>
          <a:ln>
            <a:solidFill>
              <a:schemeClr val="bg2"/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54000" anchor="ctr"/>
          <a:lstStyle/>
          <a:p>
            <a:pPr indent="168275">
              <a:defRPr/>
            </a:pPr>
            <a:r>
              <a:rPr lang="en-US" sz="1400" b="1" dirty="0">
                <a:solidFill>
                  <a:srgbClr val="F2FDF7"/>
                </a:solidFill>
                <a:latin typeface="Avaza" pitchFamily="34" charset="0"/>
              </a:rPr>
              <a:t>41</a:t>
            </a:r>
            <a:r>
              <a:rPr lang="ka-GE" sz="1400" b="1" dirty="0">
                <a:solidFill>
                  <a:srgbClr val="F2FDF7"/>
                </a:solidFill>
                <a:latin typeface="Avaza" pitchFamily="34" charset="0"/>
              </a:rPr>
              <a:t>-</a:t>
            </a:r>
            <a:r>
              <a:rPr lang="en-US" sz="1400" b="1" dirty="0">
                <a:solidFill>
                  <a:srgbClr val="F2FDF7"/>
                </a:solidFill>
                <a:latin typeface="Avaza" pitchFamily="34" charset="0"/>
              </a:rPr>
              <a:t>6</a:t>
            </a:r>
            <a:r>
              <a:rPr lang="ka-GE" sz="1400" b="1" dirty="0">
                <a:solidFill>
                  <a:srgbClr val="F2FDF7"/>
                </a:solidFill>
                <a:latin typeface="Avaza" pitchFamily="34" charset="0"/>
              </a:rPr>
              <a:t>0 ქულა</a:t>
            </a:r>
            <a:endParaRPr lang="ru-RU" sz="1400" b="1" dirty="0">
              <a:solidFill>
                <a:srgbClr val="F2FDF7"/>
              </a:solidFill>
              <a:latin typeface="Avaza" pitchFamily="34" charset="0"/>
            </a:endParaRPr>
          </a:p>
        </p:txBody>
      </p:sp>
      <p:sp>
        <p:nvSpPr>
          <p:cNvPr id="40" name="Rectangle 24"/>
          <p:cNvSpPr>
            <a:spLocks noChangeArrowheads="1"/>
          </p:cNvSpPr>
          <p:nvPr/>
        </p:nvSpPr>
        <p:spPr bwMode="auto">
          <a:xfrm>
            <a:off x="3017652" y="4665636"/>
            <a:ext cx="2706688" cy="749300"/>
          </a:xfrm>
          <a:prstGeom prst="rect">
            <a:avLst/>
          </a:prstGeom>
          <a:gradFill>
            <a:gsLst>
              <a:gs pos="0">
                <a:srgbClr val="0070C0"/>
              </a:gs>
              <a:gs pos="100000">
                <a:srgbClr val="265599"/>
              </a:gs>
            </a:gsLst>
          </a:gradFill>
          <a:ln>
            <a:solidFill>
              <a:schemeClr val="bg2"/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54000" anchor="ctr"/>
          <a:lstStyle/>
          <a:p>
            <a:pPr indent="168275">
              <a:defRPr/>
            </a:pPr>
            <a:r>
              <a:rPr lang="en-US" sz="1400" b="1" dirty="0">
                <a:solidFill>
                  <a:srgbClr val="F2FDF7"/>
                </a:solidFill>
                <a:latin typeface="Avaza" pitchFamily="34" charset="0"/>
              </a:rPr>
              <a:t>61</a:t>
            </a:r>
            <a:r>
              <a:rPr lang="ka-GE" sz="1400" b="1" dirty="0" smtClean="0">
                <a:solidFill>
                  <a:srgbClr val="F2FDF7"/>
                </a:solidFill>
                <a:latin typeface="Avaza" pitchFamily="34" charset="0"/>
              </a:rPr>
              <a:t>-</a:t>
            </a:r>
            <a:r>
              <a:rPr lang="en-US" sz="1400" b="1" dirty="0" smtClean="0">
                <a:solidFill>
                  <a:srgbClr val="F2FDF7"/>
                </a:solidFill>
                <a:latin typeface="Avaza" pitchFamily="34" charset="0"/>
              </a:rPr>
              <a:t>7</a:t>
            </a:r>
            <a:r>
              <a:rPr lang="ka-GE" sz="1400" b="1" dirty="0" smtClean="0">
                <a:solidFill>
                  <a:srgbClr val="F2FDF7"/>
                </a:solidFill>
                <a:latin typeface="Avaza" pitchFamily="34" charset="0"/>
              </a:rPr>
              <a:t>5 </a:t>
            </a:r>
            <a:r>
              <a:rPr lang="ka-GE" sz="1400" b="1" dirty="0">
                <a:solidFill>
                  <a:srgbClr val="F2FDF7"/>
                </a:solidFill>
                <a:latin typeface="Avaza" pitchFamily="34" charset="0"/>
              </a:rPr>
              <a:t>ქულა</a:t>
            </a:r>
            <a:endParaRPr lang="ru-RU" sz="1400" b="1" dirty="0">
              <a:solidFill>
                <a:srgbClr val="F2FDF7"/>
              </a:solidFill>
              <a:latin typeface="Avaza" pitchFamily="34" charset="0"/>
            </a:endParaRPr>
          </a:p>
        </p:txBody>
      </p:sp>
      <p:sp>
        <p:nvSpPr>
          <p:cNvPr id="43" name="Rectangle 41"/>
          <p:cNvSpPr>
            <a:spLocks noChangeArrowheads="1"/>
          </p:cNvSpPr>
          <p:nvPr/>
        </p:nvSpPr>
        <p:spPr bwMode="auto">
          <a:xfrm>
            <a:off x="5725927" y="1701773"/>
            <a:ext cx="1189038" cy="719138"/>
          </a:xfrm>
          <a:prstGeom prst="rect">
            <a:avLst/>
          </a:prstGeom>
          <a:gradFill>
            <a:gsLst>
              <a:gs pos="0">
                <a:srgbClr val="0070C0"/>
              </a:gs>
              <a:gs pos="100000">
                <a:srgbClr val="265599"/>
              </a:gs>
            </a:gsLst>
          </a:gradFill>
          <a:ln>
            <a:solidFill>
              <a:schemeClr val="bg2">
                <a:lumMod val="90000"/>
              </a:schemeClr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54000" tIns="72000" anchor="ctr"/>
          <a:lstStyle/>
          <a:p>
            <a:pPr algn="ctr">
              <a:spcBef>
                <a:spcPct val="20000"/>
              </a:spcBef>
              <a:defRPr/>
            </a:pPr>
            <a:r>
              <a:rPr lang="ka-GE" sz="1200" b="1" dirty="0" smtClean="0">
                <a:solidFill>
                  <a:srgbClr val="F2FDF7"/>
                </a:solidFill>
                <a:latin typeface="Sylfaen" pitchFamily="18" charset="0"/>
              </a:rPr>
              <a:t>ბიოლოგია</a:t>
            </a:r>
            <a:endParaRPr lang="ru-RU" sz="1200" b="1" dirty="0">
              <a:solidFill>
                <a:srgbClr val="F2FDF7"/>
              </a:solidFill>
              <a:latin typeface="Sylfae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6538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70" y="0"/>
            <a:ext cx="9144000" cy="68580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6144" y="0"/>
            <a:ext cx="1333686" cy="1162212"/>
          </a:xfrm>
          <a:prstGeom prst="rect">
            <a:avLst/>
          </a:prstGeom>
        </p:spPr>
      </p:pic>
      <p:sp>
        <p:nvSpPr>
          <p:cNvPr id="9" name="Rectangle 88"/>
          <p:cNvSpPr>
            <a:spLocks noChangeArrowheads="1"/>
          </p:cNvSpPr>
          <p:nvPr/>
        </p:nvSpPr>
        <p:spPr bwMode="auto">
          <a:xfrm>
            <a:off x="2017713" y="457200"/>
            <a:ext cx="8305800" cy="5867400"/>
          </a:xfrm>
          <a:prstGeom prst="rect">
            <a:avLst/>
          </a:prstGeom>
          <a:gradFill rotWithShape="0">
            <a:gsLst>
              <a:gs pos="0">
                <a:srgbClr val="F2FDF7"/>
              </a:gs>
              <a:gs pos="100000">
                <a:srgbClr val="F2FDF7">
                  <a:gamma/>
                  <a:shade val="86275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29999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243" name="Rectangle 89"/>
          <p:cNvSpPr>
            <a:spLocks noChangeArrowheads="1"/>
          </p:cNvSpPr>
          <p:nvPr/>
        </p:nvSpPr>
        <p:spPr bwMode="auto">
          <a:xfrm rot="-1768185">
            <a:off x="9753600" y="152400"/>
            <a:ext cx="457200" cy="14478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244" name="Rectangle 90"/>
          <p:cNvSpPr>
            <a:spLocks noChangeArrowheads="1"/>
          </p:cNvSpPr>
          <p:nvPr/>
        </p:nvSpPr>
        <p:spPr bwMode="auto">
          <a:xfrm rot="-1768185">
            <a:off x="1981200" y="5257800"/>
            <a:ext cx="457200" cy="14478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245" name="Rectangle 91"/>
          <p:cNvSpPr>
            <a:spLocks noChangeArrowheads="1"/>
          </p:cNvSpPr>
          <p:nvPr/>
        </p:nvSpPr>
        <p:spPr bwMode="auto">
          <a:xfrm rot="1768185" flipH="1">
            <a:off x="9866313" y="5418139"/>
            <a:ext cx="457200" cy="1296987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246" name="Rectangle 92"/>
          <p:cNvSpPr>
            <a:spLocks noChangeArrowheads="1"/>
          </p:cNvSpPr>
          <p:nvPr/>
        </p:nvSpPr>
        <p:spPr bwMode="auto">
          <a:xfrm rot="1768185" flipH="1">
            <a:off x="1981200" y="152400"/>
            <a:ext cx="457200" cy="1296988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8803" y="1135046"/>
            <a:ext cx="6324600" cy="609600"/>
          </a:xfrm>
        </p:spPr>
        <p:txBody>
          <a:bodyPr/>
          <a:lstStyle/>
          <a:p>
            <a:pPr algn="r">
              <a:defRPr/>
            </a:pPr>
            <a:r>
              <a:rPr lang="ka-GE" sz="2400" b="1" dirty="0">
                <a:solidFill>
                  <a:srgbClr val="265599"/>
                </a:solidFill>
                <a:latin typeface="Avaza Mtavruli" pitchFamily="34" charset="0"/>
              </a:rPr>
              <a:t>სიხშირეთა განაწილება</a:t>
            </a:r>
            <a:endParaRPr lang="en-US" sz="2400" b="1" dirty="0">
              <a:solidFill>
                <a:srgbClr val="265599"/>
              </a:solidFill>
              <a:latin typeface="Avaza Mtavruli" pitchFamily="34" charset="0"/>
            </a:endParaRPr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3206361"/>
              </p:ext>
            </p:extLst>
          </p:nvPr>
        </p:nvGraphicFramePr>
        <p:xfrm>
          <a:off x="2540896" y="1854564"/>
          <a:ext cx="7212703" cy="35350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8756243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02" y="0"/>
            <a:ext cx="11045627" cy="7258556"/>
          </a:xfrm>
          <a:prstGeom prst="rect">
            <a:avLst/>
          </a:prstGeom>
        </p:spPr>
      </p:pic>
      <p:sp>
        <p:nvSpPr>
          <p:cNvPr id="12291" name="Rectangle 89"/>
          <p:cNvSpPr>
            <a:spLocks noChangeArrowheads="1"/>
          </p:cNvSpPr>
          <p:nvPr/>
        </p:nvSpPr>
        <p:spPr bwMode="auto">
          <a:xfrm rot="-1768185">
            <a:off x="9753600" y="152400"/>
            <a:ext cx="457200" cy="14478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2292" name="Rectangle 90"/>
          <p:cNvSpPr>
            <a:spLocks noChangeArrowheads="1"/>
          </p:cNvSpPr>
          <p:nvPr/>
        </p:nvSpPr>
        <p:spPr bwMode="auto">
          <a:xfrm rot="-1768185">
            <a:off x="1981200" y="5257800"/>
            <a:ext cx="457200" cy="14478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2293" name="Rectangle 91"/>
          <p:cNvSpPr>
            <a:spLocks noChangeArrowheads="1"/>
          </p:cNvSpPr>
          <p:nvPr/>
        </p:nvSpPr>
        <p:spPr bwMode="auto">
          <a:xfrm rot="1768185" flipH="1">
            <a:off x="9866313" y="5418139"/>
            <a:ext cx="457200" cy="1296987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2294" name="Rectangle 92"/>
          <p:cNvSpPr>
            <a:spLocks noChangeArrowheads="1"/>
          </p:cNvSpPr>
          <p:nvPr/>
        </p:nvSpPr>
        <p:spPr bwMode="auto">
          <a:xfrm rot="1768185" flipH="1">
            <a:off x="939628" y="2352888"/>
            <a:ext cx="457200" cy="1296988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9" name="Text Box 89"/>
          <p:cNvSpPr txBox="1">
            <a:spLocks noChangeArrowheads="1"/>
          </p:cNvSpPr>
          <p:nvPr/>
        </p:nvSpPr>
        <p:spPr bwMode="auto">
          <a:xfrm>
            <a:off x="2461296" y="2240868"/>
            <a:ext cx="755914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a-GE" sz="2800" dirty="0">
                <a:ln w="19050">
                  <a:solidFill>
                    <a:schemeClr val="tx1">
                      <a:lumMod val="75000"/>
                    </a:schemeClr>
                  </a:solidFill>
                </a:ln>
                <a:solidFill>
                  <a:srgbClr val="265599"/>
                </a:solidFill>
                <a:latin typeface="Avaza Mtavruli" pitchFamily="34" charset="0"/>
              </a:rPr>
              <a:t>შეფასებისა და გამოცდების ეროვნული ცენტრი გისურვებთ წარმატებას!</a:t>
            </a:r>
            <a:endParaRPr lang="en-US" sz="2800" dirty="0">
              <a:ln w="19050">
                <a:solidFill>
                  <a:schemeClr val="tx1">
                    <a:lumMod val="75000"/>
                  </a:schemeClr>
                </a:solidFill>
              </a:ln>
              <a:solidFill>
                <a:srgbClr val="265599"/>
              </a:solidFill>
              <a:latin typeface="Arial" charset="0"/>
            </a:endParaRPr>
          </a:p>
        </p:txBody>
      </p:sp>
      <p:pic>
        <p:nvPicPr>
          <p:cNvPr id="12296" name="Picture 10" descr="D:\Giorgi\naec_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7962" y="3806099"/>
            <a:ext cx="3415425" cy="2416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2278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683</TotalTime>
  <Words>143</Words>
  <Application>Microsoft Office PowerPoint</Application>
  <PresentationFormat>Widescreen</PresentationFormat>
  <Paragraphs>43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Arial Black</vt:lpstr>
      <vt:lpstr>Avaza</vt:lpstr>
      <vt:lpstr>Avaza Mtavruli</vt:lpstr>
      <vt:lpstr>Calibri</vt:lpstr>
      <vt:lpstr>Calibri Light</vt:lpstr>
      <vt:lpstr>Microsoft New Tai Lue</vt:lpstr>
      <vt:lpstr>Sylfaen</vt:lpstr>
      <vt:lpstr>Times</vt:lpstr>
      <vt:lpstr>Office Theme</vt:lpstr>
      <vt:lpstr>PowerPoint Presentation</vt:lpstr>
      <vt:lpstr>PowerPoint Presentation</vt:lpstr>
      <vt:lpstr>მინიმალური კომპეტენციის ზღვარი</vt:lpstr>
      <vt:lpstr>ბიოლოგია</vt:lpstr>
      <vt:lpstr>სიხშირეთა განაწილება ქულების მიხედვით</vt:lpstr>
      <vt:lpstr>სიხშირეთა განაწილება ქულების მიხედვით</vt:lpstr>
      <vt:lpstr>სიხშირეთა განაწილება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giorgi ratiani</dc:creator>
  <cp:lastModifiedBy>giorgi ratiani</cp:lastModifiedBy>
  <cp:revision>67</cp:revision>
  <dcterms:created xsi:type="dcterms:W3CDTF">2015-07-21T06:47:38Z</dcterms:created>
  <dcterms:modified xsi:type="dcterms:W3CDTF">2015-08-05T15:16:18Z</dcterms:modified>
</cp:coreProperties>
</file>