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charts/colors3.xml" ContentType="application/vnd.ms-office.chartcolorstyle+xml"/>
  <Override PartName="/ppt/charts/colors2.xml" ContentType="application/vnd.ms-office.chartcolorstyl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charts/style3.xml" ContentType="application/vnd.ms-office.chartstyle+xml"/>
  <Override PartName="/ppt/charts/style4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61" r:id="rId4"/>
    <p:sldId id="262" r:id="rId5"/>
    <p:sldId id="270" r:id="rId6"/>
    <p:sldId id="271" r:id="rId7"/>
    <p:sldId id="265" r:id="rId8"/>
    <p:sldId id="266" r:id="rId9"/>
    <p:sldId id="272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-2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Giorgi\NAEC\2014\GAT_exam_07.2014\gat4analiz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Giorgi\NAEC\2015\Gamocdebi_2015\Zogadi%20unarebi_2015\baza_final\Output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Giorgi\NAEC\2015\Gamocdebi_2015\Zogadi%20unarebi_2015\baza_final\Output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Giorgi\NAEC\2015\Gamocdebi_2015\Zogadi%20unarebi_2015\baza_final\Output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D:\Giorgi\NAEC\2015\Gamocdebi_2015\Zogadi%20unarebi_2015\baza_final\Outpu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1"/>
  <c:style val="34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210"/>
      <c:perspective val="10"/>
    </c:view3D>
    <c:plotArea>
      <c:layout>
        <c:manualLayout>
          <c:layoutTarget val="inner"/>
          <c:xMode val="edge"/>
          <c:yMode val="edge"/>
          <c:x val="0"/>
          <c:y val="9.8880275624461708E-2"/>
          <c:w val="0.94880744618964563"/>
          <c:h val="0.82187769164513713"/>
        </c:manualLayout>
      </c:layout>
      <c:pie3DChart>
        <c:varyColors val="1"/>
        <c:ser>
          <c:idx val="0"/>
          <c:order val="0"/>
          <c:tx>
            <c:strRef>
              <c:f>Sheet5!$B$1</c:f>
              <c:strCache>
                <c:ptCount val="1"/>
              </c:strCache>
            </c:strRef>
          </c:tx>
          <c:spPr>
            <a:solidFill>
              <a:schemeClr val="accent1"/>
            </a:solidFill>
            <a:ln w="19050"/>
            <a:effectLst>
              <a:outerShdw blurRad="114300" dist="368300" dir="6900000" sx="101000" sy="101000" rotWithShape="0">
                <a:prstClr val="black">
                  <a:alpha val="22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6502400" h="6502400"/>
              <a:bevelB w="6502400" h="6502400"/>
              <a:contourClr>
                <a:srgbClr val="000000"/>
              </a:contourClr>
            </a:sp3d>
          </c:spPr>
          <c:explosion val="1"/>
          <c:dPt>
            <c:idx val="0"/>
            <c:spPr>
              <a:solidFill>
                <a:srgbClr val="DA251C">
                  <a:alpha val="81000"/>
                </a:srgbClr>
              </a:solidFill>
              <a:ln w="19050"/>
              <a:effectLst>
                <a:outerShdw blurRad="114300" dist="368300" dir="6900000" sx="101000" sy="101000" rotWithShape="0">
                  <a:prstClr val="black">
                    <a:alpha val="2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502400" h="6502400"/>
                <a:bevelB w="6502400" h="6502400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265599"/>
              </a:solidFill>
              <a:ln w="19050"/>
              <a:effectLst>
                <a:outerShdw blurRad="114300" dist="368300" dir="6900000" sx="101000" sy="101000" rotWithShape="0">
                  <a:prstClr val="black">
                    <a:alpha val="22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6502400" h="6502400"/>
                <a:bevelB w="6502400" h="6502400"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.12310711312375675"/>
                  <c:y val="-0.1815068465279053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rgbClr val="F2FDF7"/>
                        </a:solidFill>
                      </a:defRPr>
                    </a:pPr>
                    <a:r>
                      <a:rPr lang="en-US" dirty="0" smtClean="0">
                        <a:solidFill>
                          <a:srgbClr val="F2FDF7"/>
                        </a:solidFill>
                      </a:rPr>
                      <a:t>12,7%</a:t>
                    </a:r>
                    <a:endParaRPr lang="en-US" dirty="0">
                      <a:solidFill>
                        <a:srgbClr val="F2FDF7"/>
                      </a:solidFill>
                    </a:endParaRPr>
                  </a:p>
                </c:rich>
              </c:tx>
              <c:spPr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23174643301084"/>
                  <c:y val="0.1303285926468493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8</a:t>
                    </a:r>
                    <a:r>
                      <a:rPr lang="en-US" dirty="0" smtClean="0"/>
                      <a:t>7,3%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extLst>
              <c:ext xmlns:c15="http://schemas.microsoft.com/office/drawing/2012/chart" uri="{CE6537A1-D6FC-4f65-9D91-7224C49458BB}"/>
            </c:extLst>
          </c:dLbls>
          <c:cat>
            <c:numRef>
              <c:f>Sheet5!$A$2:$A$3</c:f>
              <c:numCache>
                <c:formatCode>General</c:formatCode>
                <c:ptCount val="2"/>
              </c:numCache>
            </c:numRef>
          </c:cat>
          <c:val>
            <c:numRef>
              <c:f>Sheet5!$B$2:$B$3</c:f>
              <c:numCache>
                <c:formatCode>0.00%</c:formatCode>
                <c:ptCount val="2"/>
                <c:pt idx="0">
                  <c:v>0.11240000000000012</c:v>
                </c:pt>
                <c:pt idx="1">
                  <c:v>0.88759999999999961</c:v>
                </c:pt>
              </c:numCache>
            </c:numRef>
          </c:val>
        </c:ser>
      </c:pie3DChart>
    </c:plotArea>
    <c:plotVisOnly val="1"/>
    <c:dispBlanksAs val="zero"/>
  </c:chart>
  <c:spPr>
    <a:noFill/>
    <a:ln w="12700">
      <a:noFill/>
    </a:ln>
    <a:effectLst>
      <a:outerShdw blurRad="50800" dist="50800" dir="2700000" algn="ctr" rotWithShape="0">
        <a:sysClr val="windowText" lastClr="000000"/>
      </a:outerShdw>
    </a:effectLst>
    <a:scene3d>
      <a:camera prst="orthographicFront"/>
      <a:lightRig rig="threePt" dir="t"/>
    </a:scene3d>
    <a:sp3d prstMaterial="powder"/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strRef>
              <c:f>Sheet1!$I$553:$I$560</c:f>
              <c:strCache>
                <c:ptCount val="8"/>
                <c:pt idx="0">
                  <c:v>0-10 ქულა</c:v>
                </c:pt>
                <c:pt idx="1">
                  <c:v>11-20 ქულა</c:v>
                </c:pt>
                <c:pt idx="2">
                  <c:v>21-30 ქულა</c:v>
                </c:pt>
                <c:pt idx="3">
                  <c:v>30-40 ქულა</c:v>
                </c:pt>
                <c:pt idx="4">
                  <c:v>41-50 ქულა</c:v>
                </c:pt>
                <c:pt idx="5">
                  <c:v>51-60 ქულა</c:v>
                </c:pt>
                <c:pt idx="6">
                  <c:v>61-70 ქულა</c:v>
                </c:pt>
                <c:pt idx="7">
                  <c:v>71-80 ქულა</c:v>
                </c:pt>
              </c:strCache>
            </c:strRef>
          </c:cat>
          <c:val>
            <c:numRef>
              <c:f>Sheet1!$J$553:$J$560</c:f>
              <c:numCache>
                <c:formatCode>0.0%</c:formatCode>
                <c:ptCount val="8"/>
                <c:pt idx="0">
                  <c:v>5.4495912806539534E-4</c:v>
                </c:pt>
                <c:pt idx="1">
                  <c:v>7.561307901907359E-2</c:v>
                </c:pt>
                <c:pt idx="2">
                  <c:v>0.28174386920980943</c:v>
                </c:pt>
                <c:pt idx="3">
                  <c:v>0.24509536784741154</c:v>
                </c:pt>
                <c:pt idx="4">
                  <c:v>0.17670299727520442</c:v>
                </c:pt>
                <c:pt idx="5">
                  <c:v>0.12329700272479566</c:v>
                </c:pt>
                <c:pt idx="6">
                  <c:v>7.7384196185286122E-2</c:v>
                </c:pt>
                <c:pt idx="7">
                  <c:v>1.9618528610354232E-2</c:v>
                </c:pt>
              </c:numCache>
            </c:numRef>
          </c:val>
        </c:ser>
        <c:gapWidth val="62"/>
        <c:overlap val="-27"/>
        <c:axId val="87347200"/>
        <c:axId val="87348736"/>
      </c:barChart>
      <c:catAx>
        <c:axId val="873472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348736"/>
        <c:crosses val="autoZero"/>
        <c:auto val="1"/>
        <c:lblAlgn val="ctr"/>
        <c:lblOffset val="100"/>
      </c:catAx>
      <c:valAx>
        <c:axId val="873487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347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strRef>
              <c:f>Sheet1!$I$562:$I$569</c:f>
              <c:strCache>
                <c:ptCount val="8"/>
                <c:pt idx="0">
                  <c:v>0-10 ქულა</c:v>
                </c:pt>
                <c:pt idx="1">
                  <c:v>11-20 ქულა</c:v>
                </c:pt>
                <c:pt idx="2">
                  <c:v>21-30 ქულა</c:v>
                </c:pt>
                <c:pt idx="3">
                  <c:v>30-40 ქულა</c:v>
                </c:pt>
                <c:pt idx="4">
                  <c:v>41-50 ქულა</c:v>
                </c:pt>
                <c:pt idx="5">
                  <c:v>51-60 ქულა</c:v>
                </c:pt>
                <c:pt idx="6">
                  <c:v>61-70 ქულა</c:v>
                </c:pt>
                <c:pt idx="7">
                  <c:v>71-80 ქულა</c:v>
                </c:pt>
              </c:strCache>
            </c:strRef>
          </c:cat>
          <c:val>
            <c:numRef>
              <c:f>Sheet1!$J$562:$J$569</c:f>
              <c:numCache>
                <c:formatCode>0.0%</c:formatCode>
                <c:ptCount val="8"/>
                <c:pt idx="0">
                  <c:v>4.3163914967087529E-4</c:v>
                </c:pt>
                <c:pt idx="1">
                  <c:v>6.8522715010251437E-2</c:v>
                </c:pt>
                <c:pt idx="2">
                  <c:v>0.24549476637531029</c:v>
                </c:pt>
                <c:pt idx="3">
                  <c:v>0.25747275277867715</c:v>
                </c:pt>
                <c:pt idx="4">
                  <c:v>0.19704327182475448</c:v>
                </c:pt>
                <c:pt idx="5">
                  <c:v>0.12841264702708541</c:v>
                </c:pt>
                <c:pt idx="6">
                  <c:v>8.2443077587137106E-2</c:v>
                </c:pt>
                <c:pt idx="7">
                  <c:v>2.0179130247113427E-2</c:v>
                </c:pt>
              </c:numCache>
            </c:numRef>
          </c:val>
        </c:ser>
        <c:gapWidth val="62"/>
        <c:overlap val="-27"/>
        <c:axId val="87130880"/>
        <c:axId val="87132416"/>
      </c:barChart>
      <c:catAx>
        <c:axId val="871308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132416"/>
        <c:crosses val="autoZero"/>
        <c:auto val="1"/>
        <c:lblAlgn val="ctr"/>
        <c:lblOffset val="100"/>
      </c:catAx>
      <c:valAx>
        <c:axId val="8713241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130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strRef>
              <c:f>Sheet1!$I$571:$I$578</c:f>
              <c:strCache>
                <c:ptCount val="8"/>
                <c:pt idx="0">
                  <c:v>0-10 ქულა</c:v>
                </c:pt>
                <c:pt idx="1">
                  <c:v>11-20 ქულა</c:v>
                </c:pt>
                <c:pt idx="2">
                  <c:v>21-30 ქულა</c:v>
                </c:pt>
                <c:pt idx="3">
                  <c:v>30-40 ქულა</c:v>
                </c:pt>
                <c:pt idx="4">
                  <c:v>41-50 ქულა</c:v>
                </c:pt>
                <c:pt idx="5">
                  <c:v>51-60 ქულა</c:v>
                </c:pt>
                <c:pt idx="6">
                  <c:v>61-70 ქულა</c:v>
                </c:pt>
                <c:pt idx="7">
                  <c:v>71-80 ქულა</c:v>
                </c:pt>
              </c:strCache>
            </c:strRef>
          </c:cat>
          <c:val>
            <c:numRef>
              <c:f>Sheet1!$J$571:$J$578</c:f>
              <c:numCache>
                <c:formatCode>0.0%</c:formatCode>
                <c:ptCount val="8"/>
                <c:pt idx="0">
                  <c:v>7.4595055413469733E-4</c:v>
                </c:pt>
                <c:pt idx="1">
                  <c:v>5.6265984654731489E-2</c:v>
                </c:pt>
                <c:pt idx="2">
                  <c:v>0.27195225916453536</c:v>
                </c:pt>
                <c:pt idx="3">
                  <c:v>0.25713981244671763</c:v>
                </c:pt>
                <c:pt idx="4">
                  <c:v>0.18030690537084401</c:v>
                </c:pt>
                <c:pt idx="5">
                  <c:v>0.13277919863597618</c:v>
                </c:pt>
                <c:pt idx="6">
                  <c:v>7.6300085251491914E-2</c:v>
                </c:pt>
                <c:pt idx="7">
                  <c:v>2.4509803921568631E-2</c:v>
                </c:pt>
              </c:numCache>
            </c:numRef>
          </c:val>
        </c:ser>
        <c:gapWidth val="62"/>
        <c:overlap val="-27"/>
        <c:axId val="88685184"/>
        <c:axId val="88707456"/>
      </c:barChart>
      <c:catAx>
        <c:axId val="886851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707456"/>
        <c:crosses val="autoZero"/>
        <c:auto val="1"/>
        <c:lblAlgn val="ctr"/>
        <c:lblOffset val="100"/>
      </c:catAx>
      <c:valAx>
        <c:axId val="887074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685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strRef>
              <c:f>Sheet1!$I$580:$I$587</c:f>
              <c:strCache>
                <c:ptCount val="8"/>
                <c:pt idx="0">
                  <c:v>0-10 ქულა</c:v>
                </c:pt>
                <c:pt idx="1">
                  <c:v>11-20 ქულა</c:v>
                </c:pt>
                <c:pt idx="2">
                  <c:v>21-30 ქულა</c:v>
                </c:pt>
                <c:pt idx="3">
                  <c:v>30-40 ქულა</c:v>
                </c:pt>
                <c:pt idx="4">
                  <c:v>41-50 ქულა</c:v>
                </c:pt>
                <c:pt idx="5">
                  <c:v>51-60 ქულა</c:v>
                </c:pt>
                <c:pt idx="6">
                  <c:v>61-70 ქულა</c:v>
                </c:pt>
                <c:pt idx="7">
                  <c:v>71-80 ქულა</c:v>
                </c:pt>
              </c:strCache>
            </c:strRef>
          </c:cat>
          <c:val>
            <c:numRef>
              <c:f>Sheet1!$J$580:$J$587</c:f>
              <c:numCache>
                <c:formatCode>0.0%</c:formatCode>
                <c:ptCount val="8"/>
                <c:pt idx="0">
                  <c:v>8.6439762290653737E-4</c:v>
                </c:pt>
                <c:pt idx="1">
                  <c:v>8.5251215559157226E-2</c:v>
                </c:pt>
                <c:pt idx="2">
                  <c:v>0.27736358725013516</c:v>
                </c:pt>
                <c:pt idx="3">
                  <c:v>0.25013506212857906</c:v>
                </c:pt>
                <c:pt idx="4">
                  <c:v>0.17698541329011344</c:v>
                </c:pt>
                <c:pt idx="5">
                  <c:v>0.12285251215559158</c:v>
                </c:pt>
                <c:pt idx="6">
                  <c:v>7.0772555375472709E-2</c:v>
                </c:pt>
                <c:pt idx="7">
                  <c:v>1.5775256618044301E-2</c:v>
                </c:pt>
              </c:numCache>
            </c:numRef>
          </c:val>
        </c:ser>
        <c:gapWidth val="62"/>
        <c:overlap val="-27"/>
        <c:axId val="88714624"/>
        <c:axId val="88720512"/>
      </c:barChart>
      <c:catAx>
        <c:axId val="887146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720512"/>
        <c:crosses val="autoZero"/>
        <c:auto val="1"/>
        <c:lblAlgn val="ctr"/>
        <c:lblOffset val="100"/>
      </c:catAx>
      <c:valAx>
        <c:axId val="887205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714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9281E-9579-4D91-BA50-AF481A57B927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ECDDD-2D75-482A-9E0C-36D0E20F8D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4613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36C628-1C17-485E-8865-C70527666E89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8607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15C171-236A-41AF-989B-C5739B84D279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7935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426BB5-00D5-43EC-ABF3-2DF7BA0DBBB3}" type="slidenum">
              <a:rPr lang="en-US"/>
              <a:pPr eaLnBrk="1" hangingPunct="1"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5559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426BB5-00D5-43EC-ABF3-2DF7BA0DBBB3}" type="slidenum">
              <a:rPr lang="en-US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316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449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417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015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066801"/>
            <a:ext cx="10972800" cy="37004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BC09F6-EFA4-486B-BAE9-FCC6867DCD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084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9691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316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502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816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69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473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811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6E48-FF6F-4893-B143-6EE511EC00B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662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D6E48-FF6F-4893-B143-6EE511EC00B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262BB-01C5-40E1-BB23-6BEA096CEB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16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sp>
        <p:nvSpPr>
          <p:cNvPr id="2144" name="Rectangle 96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099" name="Text Box 89"/>
          <p:cNvSpPr txBox="1">
            <a:spLocks noChangeArrowheads="1"/>
          </p:cNvSpPr>
          <p:nvPr/>
        </p:nvSpPr>
        <p:spPr bwMode="auto">
          <a:xfrm>
            <a:off x="2017713" y="2300680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a-GE" sz="7200" dirty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265599"/>
                </a:solidFill>
                <a:latin typeface="Avaza Mtavruli" pitchFamily="34" charset="0"/>
              </a:rPr>
              <a:t>ზოგადი უნარები</a:t>
            </a:r>
            <a:endParaRPr lang="en-US" sz="7200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265599"/>
              </a:solidFill>
              <a:latin typeface="Arial" charset="0"/>
            </a:endParaRPr>
          </a:p>
        </p:txBody>
      </p:sp>
      <p:sp>
        <p:nvSpPr>
          <p:cNvPr id="3076" name="Text Box 90"/>
          <p:cNvSpPr txBox="1">
            <a:spLocks noChangeArrowheads="1"/>
          </p:cNvSpPr>
          <p:nvPr/>
        </p:nvSpPr>
        <p:spPr bwMode="auto">
          <a:xfrm>
            <a:off x="2017713" y="382428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DA251C"/>
                </a:solidFill>
                <a:latin typeface="Avaza Mtavruli" panose="020B0500000000000000" pitchFamily="34" charset="0"/>
              </a:rPr>
              <a:t>პ</a:t>
            </a:r>
            <a:r>
              <a:rPr lang="ka-GE" b="1">
                <a:solidFill>
                  <a:srgbClr val="DA251C"/>
                </a:solidFill>
                <a:latin typeface="Avaza Mtavruli" panose="020B0500000000000000" pitchFamily="34" charset="0"/>
              </a:rPr>
              <a:t>ირველადი სტატისტიკური ანალიზი</a:t>
            </a:r>
            <a:endParaRPr lang="en-US">
              <a:solidFill>
                <a:srgbClr val="DA251C"/>
              </a:solidFill>
            </a:endParaRPr>
          </a:p>
        </p:txBody>
      </p:sp>
      <p:sp>
        <p:nvSpPr>
          <p:cNvPr id="3077" name="Rectangle 97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8" name="Rectangle 98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9" name="Rectangle 99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80" name="Rectangle 100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74356" y="1352302"/>
            <a:ext cx="8763000" cy="533400"/>
          </a:xfrm>
          <a:prstGeom prst="rect">
            <a:avLst/>
          </a:prstGeom>
          <a:ln>
            <a:noFill/>
          </a:ln>
        </p:spPr>
        <p:txBody>
          <a:bodyPr anchor="b"/>
          <a:lstStyle/>
          <a:p>
            <a:pPr algn="ctr">
              <a:defRPr/>
            </a:pPr>
            <a:r>
              <a:rPr lang="ka-GE" sz="2000" b="1" dirty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Sylfaen" pitchFamily="18" charset="0"/>
                <a:ea typeface="+mj-ea"/>
                <a:cs typeface="Microsoft New Tai Lue" panose="020B0502040204020203" pitchFamily="34" charset="0"/>
              </a:rPr>
              <a:t>ერთიანი ეროვნული გამოცდები </a:t>
            </a:r>
            <a:r>
              <a:rPr lang="en-US" sz="2000" b="1" dirty="0" smtClean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0070C0"/>
                </a:solidFill>
                <a:latin typeface="Sylfaen" pitchFamily="18" charset="0"/>
                <a:ea typeface="+mj-ea"/>
                <a:cs typeface="Microsoft New Tai Lue" panose="020B0502040204020203" pitchFamily="34" charset="0"/>
              </a:rPr>
              <a:t>2015</a:t>
            </a:r>
            <a:endParaRPr lang="en-US" sz="5400" b="1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0070C0"/>
              </a:solidFill>
              <a:latin typeface="Microsoft New Tai Lue" panose="020B0502040204020203" pitchFamily="34" charset="0"/>
              <a:ea typeface="+mj-ea"/>
              <a:cs typeface="Microsoft New Tai Lue" panose="020B0502040204020203" pitchFamily="34" charset="0"/>
            </a:endParaRPr>
          </a:p>
        </p:txBody>
      </p:sp>
      <p:pic>
        <p:nvPicPr>
          <p:cNvPr id="3082" name="Picture 10" descr="D:\Giorgi\naec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25" y="4057650"/>
            <a:ext cx="32067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274496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02" y="0"/>
            <a:ext cx="11045627" cy="7258556"/>
          </a:xfrm>
          <a:prstGeom prst="rect">
            <a:avLst/>
          </a:prstGeom>
        </p:spPr>
      </p:pic>
      <p:sp>
        <p:nvSpPr>
          <p:cNvPr id="12291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2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3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94" name="Rectangle 92"/>
          <p:cNvSpPr>
            <a:spLocks noChangeArrowheads="1"/>
          </p:cNvSpPr>
          <p:nvPr/>
        </p:nvSpPr>
        <p:spPr bwMode="auto">
          <a:xfrm rot="1768185" flipH="1">
            <a:off x="939628" y="2352888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" name="Text Box 89"/>
          <p:cNvSpPr txBox="1">
            <a:spLocks noChangeArrowheads="1"/>
          </p:cNvSpPr>
          <p:nvPr/>
        </p:nvSpPr>
        <p:spPr bwMode="auto">
          <a:xfrm>
            <a:off x="2461296" y="2240868"/>
            <a:ext cx="75591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a-GE" sz="2800" dirty="0">
                <a:ln w="19050">
                  <a:solidFill>
                    <a:schemeClr val="tx1">
                      <a:lumMod val="75000"/>
                    </a:schemeClr>
                  </a:solidFill>
                </a:ln>
                <a:solidFill>
                  <a:srgbClr val="265599"/>
                </a:solidFill>
                <a:latin typeface="Avaza Mtavruli" pitchFamily="34" charset="0"/>
              </a:rPr>
              <a:t>შეფასებისა და გამოცდების ეროვნული ცენტრი გისურვებთ წარმატებას!</a:t>
            </a:r>
            <a:endParaRPr lang="en-US" sz="2800" dirty="0">
              <a:ln w="19050">
                <a:solidFill>
                  <a:schemeClr val="tx1">
                    <a:lumMod val="75000"/>
                  </a:schemeClr>
                </a:solidFill>
              </a:ln>
              <a:solidFill>
                <a:srgbClr val="265599"/>
              </a:solidFill>
              <a:latin typeface="Arial" charset="0"/>
            </a:endParaRPr>
          </a:p>
        </p:txBody>
      </p:sp>
      <p:pic>
        <p:nvPicPr>
          <p:cNvPr id="12296" name="Picture 10" descr="D:\Giorgi\naec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962" y="3806099"/>
            <a:ext cx="3415425" cy="2416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922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10297" name="Rectangle 57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4099" name="Rectangle 58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0" name="Rectangle 59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1" name="Rectangle 60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2" name="Rectangle 61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4103" name="Text Box 33"/>
          <p:cNvSpPr txBox="1">
            <a:spLocks noChangeArrowheads="1"/>
          </p:cNvSpPr>
          <p:nvPr/>
        </p:nvSpPr>
        <p:spPr bwMode="auto">
          <a:xfrm>
            <a:off x="3810000" y="623889"/>
            <a:ext cx="434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a-GE" sz="2800" b="1">
                <a:solidFill>
                  <a:srgbClr val="265599"/>
                </a:solidFill>
                <a:latin typeface="Avaza Mtavruli" panose="020B0500000000000000" pitchFamily="34" charset="0"/>
              </a:rPr>
              <a:t>ზოგადი უნარები</a:t>
            </a:r>
            <a:endParaRPr lang="en-US">
              <a:solidFill>
                <a:srgbClr val="265599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104" name="Group 30"/>
          <p:cNvGrpSpPr>
            <a:grpSpLocks/>
          </p:cNvGrpSpPr>
          <p:nvPr/>
        </p:nvGrpSpPr>
        <p:grpSpPr bwMode="auto">
          <a:xfrm>
            <a:off x="2355850" y="1376363"/>
            <a:ext cx="7505700" cy="3721100"/>
            <a:chOff x="831883" y="685800"/>
            <a:chExt cx="7505088" cy="3721338"/>
          </a:xfrm>
        </p:grpSpPr>
        <p:grpSp>
          <p:nvGrpSpPr>
            <p:cNvPr id="4107" name="Group 37"/>
            <p:cNvGrpSpPr>
              <a:grpSpLocks/>
            </p:cNvGrpSpPr>
            <p:nvPr/>
          </p:nvGrpSpPr>
          <p:grpSpPr bwMode="auto">
            <a:xfrm>
              <a:off x="838232" y="685800"/>
              <a:ext cx="7498739" cy="2217879"/>
              <a:chOff x="539584" y="1772226"/>
              <a:chExt cx="7498739" cy="2217879"/>
            </a:xfrm>
          </p:grpSpPr>
          <p:grpSp>
            <p:nvGrpSpPr>
              <p:cNvPr id="4118" name="Group 3"/>
              <p:cNvGrpSpPr>
                <a:grpSpLocks/>
              </p:cNvGrpSpPr>
              <p:nvPr/>
            </p:nvGrpSpPr>
            <p:grpSpPr bwMode="auto">
              <a:xfrm>
                <a:off x="539584" y="2492996"/>
                <a:ext cx="3903345" cy="1497108"/>
                <a:chOff x="1804480" y="2512174"/>
                <a:chExt cx="3680297" cy="1856999"/>
              </a:xfrm>
            </p:grpSpPr>
            <p:sp>
              <p:nvSpPr>
                <p:cNvPr id="34" name="Rectangle 22"/>
                <p:cNvSpPr>
                  <a:spLocks noChangeArrowheads="1"/>
                </p:cNvSpPr>
                <p:nvPr/>
              </p:nvSpPr>
              <p:spPr bwMode="auto">
                <a:xfrm>
                  <a:off x="1804480" y="3439690"/>
                  <a:ext cx="2551812" cy="929484"/>
                </a:xfrm>
                <a:prstGeom prst="rect">
                  <a:avLst/>
                </a:prstGeom>
                <a:gradFill>
                  <a:gsLst>
                    <a:gs pos="0">
                      <a:srgbClr val="0070C0"/>
                    </a:gs>
                    <a:gs pos="100000">
                      <a:srgbClr val="265599"/>
                    </a:gs>
                  </a:gsLst>
                </a:gra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გამოცხადებულ</a:t>
                  </a:r>
                </a:p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აბიტურიენტთა რაოდენობა</a:t>
                  </a:r>
                  <a:endParaRPr lang="ru-RU" sz="1400" b="1" dirty="0">
                    <a:solidFill>
                      <a:srgbClr val="F2FDF7"/>
                    </a:solidFill>
                    <a:latin typeface="Avaza" pitchFamily="34" charset="0"/>
                  </a:endParaRPr>
                </a:p>
              </p:txBody>
            </p:sp>
            <p:sp>
              <p:nvSpPr>
                <p:cNvPr id="35" name="Rectangle 24"/>
                <p:cNvSpPr>
                  <a:spLocks noChangeArrowheads="1"/>
                </p:cNvSpPr>
                <p:nvPr/>
              </p:nvSpPr>
              <p:spPr bwMode="auto">
                <a:xfrm>
                  <a:off x="1804480" y="2512175"/>
                  <a:ext cx="2551812" cy="929484"/>
                </a:xfrm>
                <a:prstGeom prst="rect">
                  <a:avLst/>
                </a:prstGeom>
                <a:gradFill>
                  <a:gsLst>
                    <a:gs pos="0">
                      <a:srgbClr val="0070C0"/>
                    </a:gs>
                    <a:gs pos="100000">
                      <a:srgbClr val="265599"/>
                    </a:gs>
                  </a:gsLst>
                </a:gra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დარეგისტრირებულ </a:t>
                  </a:r>
                </a:p>
                <a:p>
                  <a:pPr>
                    <a:spcBef>
                      <a:spcPct val="20000"/>
                    </a:spcBef>
                    <a:defRPr/>
                  </a:pPr>
                  <a:r>
                    <a:rPr lang="ka-GE" sz="1400" b="1" dirty="0">
                      <a:solidFill>
                        <a:srgbClr val="F2FDF7"/>
                      </a:solidFill>
                      <a:latin typeface="Avaza" pitchFamily="34" charset="0"/>
                    </a:rPr>
                    <a:t>აბიტურიენტთა რაოდენობა</a:t>
                  </a:r>
                  <a:endParaRPr lang="ru-RU" sz="1400" b="1" dirty="0">
                    <a:solidFill>
                      <a:srgbClr val="F2FDF7"/>
                    </a:solidFill>
                    <a:latin typeface="Avaza" pitchFamily="34" charset="0"/>
                  </a:endParaRPr>
                </a:p>
              </p:txBody>
            </p:sp>
            <p:sp>
              <p:nvSpPr>
                <p:cNvPr id="36" name="Rectangle 39"/>
                <p:cNvSpPr>
                  <a:spLocks noChangeArrowheads="1"/>
                </p:cNvSpPr>
                <p:nvPr/>
              </p:nvSpPr>
              <p:spPr bwMode="auto">
                <a:xfrm>
                  <a:off x="4363775" y="2512175"/>
                  <a:ext cx="1121002" cy="929484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600" b="1" dirty="0">
                      <a:solidFill>
                        <a:srgbClr val="0070C0"/>
                      </a:solidFill>
                      <a:latin typeface="Sylfaen" pitchFamily="18" charset="0"/>
                    </a:rPr>
                    <a:t>9672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37" name="Rectangle 40"/>
                <p:cNvSpPr>
                  <a:spLocks noChangeArrowheads="1"/>
                </p:cNvSpPr>
                <p:nvPr/>
              </p:nvSpPr>
              <p:spPr bwMode="auto">
                <a:xfrm>
                  <a:off x="4363775" y="3439690"/>
                  <a:ext cx="1121002" cy="929484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ka-GE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9255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</p:grpSp>
          <p:grpSp>
            <p:nvGrpSpPr>
              <p:cNvPr id="4119" name="Group 36"/>
              <p:cNvGrpSpPr>
                <a:grpSpLocks/>
              </p:cNvGrpSpPr>
              <p:nvPr/>
            </p:nvGrpSpPr>
            <p:grpSpPr bwMode="auto">
              <a:xfrm>
                <a:off x="3257163" y="1772226"/>
                <a:ext cx="4781160" cy="2217879"/>
                <a:chOff x="3257163" y="1772226"/>
                <a:chExt cx="4781160" cy="2217879"/>
              </a:xfrm>
            </p:grpSpPr>
            <p:sp>
              <p:nvSpPr>
                <p:cNvPr id="24" name="Rectangle 31"/>
                <p:cNvSpPr>
                  <a:spLocks noChangeArrowheads="1"/>
                </p:cNvSpPr>
                <p:nvPr/>
              </p:nvSpPr>
              <p:spPr bwMode="auto">
                <a:xfrm>
                  <a:off x="4455628" y="1772226"/>
                  <a:ext cx="1188940" cy="720771"/>
                </a:xfrm>
                <a:prstGeom prst="rect">
                  <a:avLst/>
                </a:prstGeom>
                <a:gradFill>
                  <a:gsLst>
                    <a:gs pos="0">
                      <a:srgbClr val="0070C0"/>
                    </a:gs>
                    <a:gs pos="100000">
                      <a:srgbClr val="265599"/>
                    </a:gs>
                  </a:gsLst>
                </a:gra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tIns="72000" anchor="ctr"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r>
                    <a:rPr lang="en-US" sz="1200" b="1" dirty="0">
                      <a:solidFill>
                        <a:srgbClr val="F2FDF7"/>
                      </a:solidFill>
                      <a:latin typeface="Sylfaen" pitchFamily="18" charset="0"/>
                    </a:rPr>
                    <a:t>II</a:t>
                  </a:r>
                  <a:r>
                    <a:rPr lang="ka-GE" sz="1200" b="1" dirty="0">
                      <a:solidFill>
                        <a:srgbClr val="F2FDF7"/>
                      </a:solidFill>
                      <a:latin typeface="Sylfaen" pitchFamily="18" charset="0"/>
                    </a:rPr>
                    <a:t> ვარიანტი</a:t>
                  </a:r>
                  <a:endParaRPr lang="ru-RU" sz="1200" b="1" dirty="0">
                    <a:solidFill>
                      <a:srgbClr val="F2FDF7"/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25" name="Rectangle 38"/>
                <p:cNvSpPr>
                  <a:spLocks noChangeArrowheads="1"/>
                </p:cNvSpPr>
                <p:nvPr/>
              </p:nvSpPr>
              <p:spPr bwMode="auto">
                <a:xfrm>
                  <a:off x="6849383" y="1772226"/>
                  <a:ext cx="1188940" cy="720771"/>
                </a:xfrm>
                <a:prstGeom prst="rect">
                  <a:avLst/>
                </a:prstGeom>
                <a:gradFill>
                  <a:gsLst>
                    <a:gs pos="0">
                      <a:srgbClr val="0070C0"/>
                    </a:gs>
                    <a:gs pos="100000">
                      <a:srgbClr val="265599"/>
                    </a:gs>
                  </a:gsLst>
                </a:gra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tIns="72000" anchor="ctr"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r>
                    <a:rPr lang="en-US" sz="1200" b="1" dirty="0">
                      <a:solidFill>
                        <a:srgbClr val="F2FDF7"/>
                      </a:solidFill>
                      <a:latin typeface="Sylfaen" pitchFamily="18" charset="0"/>
                    </a:rPr>
                    <a:t>IV</a:t>
                  </a:r>
                  <a:r>
                    <a:rPr lang="ka-GE" sz="1200" b="1" dirty="0">
                      <a:solidFill>
                        <a:srgbClr val="F2FDF7"/>
                      </a:solidFill>
                      <a:latin typeface="Sylfaen" pitchFamily="18" charset="0"/>
                    </a:rPr>
                    <a:t> ვარიანტი</a:t>
                  </a:r>
                  <a:endParaRPr lang="ru-RU" sz="1200" b="1" dirty="0">
                    <a:solidFill>
                      <a:srgbClr val="F2FDF7"/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26" name="Rectangle 41"/>
                <p:cNvSpPr>
                  <a:spLocks noChangeArrowheads="1"/>
                </p:cNvSpPr>
                <p:nvPr/>
              </p:nvSpPr>
              <p:spPr bwMode="auto">
                <a:xfrm>
                  <a:off x="3257163" y="1772226"/>
                  <a:ext cx="1188941" cy="719183"/>
                </a:xfrm>
                <a:prstGeom prst="rect">
                  <a:avLst/>
                </a:prstGeom>
                <a:gradFill>
                  <a:gsLst>
                    <a:gs pos="0">
                      <a:srgbClr val="0070C0"/>
                    </a:gs>
                    <a:gs pos="100000">
                      <a:srgbClr val="265599"/>
                    </a:gs>
                  </a:gsLst>
                </a:gradFill>
                <a:ln>
                  <a:solidFill>
                    <a:schemeClr val="bg2">
                      <a:lumMod val="90000"/>
                    </a:schemeClr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tIns="72000" anchor="ctr"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r>
                    <a:rPr lang="en-US" sz="1200" b="1" dirty="0">
                      <a:solidFill>
                        <a:srgbClr val="F2FDF7"/>
                      </a:solidFill>
                      <a:latin typeface="Sylfaen" pitchFamily="18" charset="0"/>
                    </a:rPr>
                    <a:t>I </a:t>
                  </a:r>
                  <a:r>
                    <a:rPr lang="ka-GE" sz="1200" b="1" dirty="0">
                      <a:solidFill>
                        <a:srgbClr val="F2FDF7"/>
                      </a:solidFill>
                      <a:latin typeface="Sylfaen" pitchFamily="18" charset="0"/>
                    </a:rPr>
                    <a:t> ვარიანტი</a:t>
                  </a:r>
                  <a:endParaRPr lang="ru-RU" sz="1200" b="1" dirty="0">
                    <a:solidFill>
                      <a:srgbClr val="F2FDF7"/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27" name="Rectangle 31"/>
                <p:cNvSpPr>
                  <a:spLocks noChangeArrowheads="1"/>
                </p:cNvSpPr>
                <p:nvPr/>
              </p:nvSpPr>
              <p:spPr bwMode="auto">
                <a:xfrm>
                  <a:off x="5649331" y="1772226"/>
                  <a:ext cx="1188940" cy="720771"/>
                </a:xfrm>
                <a:prstGeom prst="rect">
                  <a:avLst/>
                </a:prstGeom>
                <a:gradFill>
                  <a:gsLst>
                    <a:gs pos="0">
                      <a:srgbClr val="0070C0"/>
                    </a:gs>
                    <a:gs pos="100000">
                      <a:srgbClr val="265599"/>
                    </a:gs>
                  </a:gsLst>
                </a:gra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tIns="72000" anchor="ctr"/>
                <a:lstStyle/>
                <a:p>
                  <a:pPr algn="ctr">
                    <a:spcBef>
                      <a:spcPct val="20000"/>
                    </a:spcBef>
                    <a:defRPr/>
                  </a:pPr>
                  <a:r>
                    <a:rPr lang="en-US" sz="1200" b="1" dirty="0">
                      <a:solidFill>
                        <a:srgbClr val="F2FDF7"/>
                      </a:solidFill>
                      <a:latin typeface="Sylfaen" pitchFamily="18" charset="0"/>
                    </a:rPr>
                    <a:t>III</a:t>
                  </a:r>
                  <a:r>
                    <a:rPr lang="ka-GE" sz="1200" b="1" dirty="0">
                      <a:solidFill>
                        <a:srgbClr val="F2FDF7"/>
                      </a:solidFill>
                      <a:latin typeface="Sylfaen" pitchFamily="18" charset="0"/>
                    </a:rPr>
                    <a:t> ვარიანტი</a:t>
                  </a:r>
                  <a:endParaRPr lang="ru-RU" sz="1200" b="1" dirty="0">
                    <a:solidFill>
                      <a:srgbClr val="F2FDF7"/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28" name="Rectangle 39"/>
                <p:cNvSpPr>
                  <a:spLocks noChangeArrowheads="1"/>
                </p:cNvSpPr>
                <p:nvPr/>
              </p:nvSpPr>
              <p:spPr bwMode="auto">
                <a:xfrm>
                  <a:off x="4452453" y="2492997"/>
                  <a:ext cx="1188940" cy="749348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600" b="1" dirty="0">
                      <a:solidFill>
                        <a:srgbClr val="0070C0"/>
                      </a:solidFill>
                      <a:latin typeface="Sylfaen" pitchFamily="18" charset="0"/>
                    </a:rPr>
                    <a:t>9586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29" name="Rectangle 40"/>
                <p:cNvSpPr>
                  <a:spLocks noChangeArrowheads="1"/>
                </p:cNvSpPr>
                <p:nvPr/>
              </p:nvSpPr>
              <p:spPr bwMode="auto">
                <a:xfrm>
                  <a:off x="4452453" y="3240757"/>
                  <a:ext cx="1188940" cy="749348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9267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30" name="Rectangle 39"/>
                <p:cNvSpPr>
                  <a:spLocks noChangeArrowheads="1"/>
                </p:cNvSpPr>
                <p:nvPr/>
              </p:nvSpPr>
              <p:spPr bwMode="auto">
                <a:xfrm>
                  <a:off x="5652506" y="2492997"/>
                  <a:ext cx="1187353" cy="749348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600" b="1" dirty="0">
                      <a:solidFill>
                        <a:srgbClr val="0070C0"/>
                      </a:solidFill>
                      <a:latin typeface="Sylfaen" pitchFamily="18" charset="0"/>
                    </a:rPr>
                    <a:t>9671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31" name="Rectangle 40"/>
                <p:cNvSpPr>
                  <a:spLocks noChangeArrowheads="1"/>
                </p:cNvSpPr>
                <p:nvPr/>
              </p:nvSpPr>
              <p:spPr bwMode="auto">
                <a:xfrm>
                  <a:off x="5652506" y="3240757"/>
                  <a:ext cx="1187353" cy="749348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9384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32" name="Rectangle 39"/>
                <p:cNvSpPr>
                  <a:spLocks noChangeArrowheads="1"/>
                </p:cNvSpPr>
                <p:nvPr/>
              </p:nvSpPr>
              <p:spPr bwMode="auto">
                <a:xfrm>
                  <a:off x="6847795" y="2492997"/>
                  <a:ext cx="1188941" cy="749348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600" b="1" dirty="0">
                      <a:solidFill>
                        <a:srgbClr val="0070C0"/>
                      </a:solidFill>
                      <a:latin typeface="Sylfaen" pitchFamily="18" charset="0"/>
                    </a:rPr>
                    <a:t>9533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33" name="Rectangle 40"/>
                <p:cNvSpPr>
                  <a:spLocks noChangeArrowheads="1"/>
                </p:cNvSpPr>
                <p:nvPr/>
              </p:nvSpPr>
              <p:spPr bwMode="auto">
                <a:xfrm>
                  <a:off x="6847795" y="3240757"/>
                  <a:ext cx="1188941" cy="749348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9255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</p:grpSp>
        </p:grpSp>
        <p:sp>
          <p:nvSpPr>
            <p:cNvPr id="12" name="Rectangle 22"/>
            <p:cNvSpPr>
              <a:spLocks noChangeArrowheads="1"/>
            </p:cNvSpPr>
            <p:nvPr/>
          </p:nvSpPr>
          <p:spPr bwMode="auto">
            <a:xfrm>
              <a:off x="835058" y="2913204"/>
              <a:ext cx="2706467" cy="749348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100000">
                  <a:srgbClr val="265599"/>
                </a:gs>
              </a:gsLst>
            </a:gra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>
                <a:spcBef>
                  <a:spcPct val="20000"/>
                </a:spcBef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Avaza" pitchFamily="34" charset="0"/>
                </a:rPr>
                <a:t>გამოცდაზე დაფიქსირებული</a:t>
              </a:r>
            </a:p>
            <a:p>
              <a:pPr>
                <a:spcBef>
                  <a:spcPct val="20000"/>
                </a:spcBef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Avaza" pitchFamily="34" charset="0"/>
                </a:rPr>
                <a:t>მაქსიმალური ქულა</a:t>
              </a:r>
              <a:r>
                <a:rPr lang="en-US" sz="1400" b="1" dirty="0">
                  <a:solidFill>
                    <a:srgbClr val="F2FDF7"/>
                  </a:solidFill>
                  <a:latin typeface="Avaza" pitchFamily="34" charset="0"/>
                </a:rPr>
                <a:t>*</a:t>
              </a:r>
              <a:endParaRPr lang="ru-RU" sz="1400" b="1" dirty="0">
                <a:solidFill>
                  <a:srgbClr val="F2FDF7"/>
                </a:solidFill>
                <a:latin typeface="Arial Black" pitchFamily="34" charset="0"/>
              </a:endParaRPr>
            </a:p>
          </p:txBody>
        </p:sp>
        <p:sp>
          <p:nvSpPr>
            <p:cNvPr id="13" name="Rectangle 40"/>
            <p:cNvSpPr>
              <a:spLocks noChangeArrowheads="1"/>
            </p:cNvSpPr>
            <p:nvPr/>
          </p:nvSpPr>
          <p:spPr bwMode="auto">
            <a:xfrm>
              <a:off x="3541525" y="2913204"/>
              <a:ext cx="1188940" cy="7493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sz="1600" b="1" dirty="0">
                  <a:solidFill>
                    <a:srgbClr val="0070C0"/>
                  </a:solidFill>
                  <a:latin typeface="Sylfaen" pitchFamily="18" charset="0"/>
                </a:rPr>
                <a:t>80 </a:t>
              </a:r>
            </a:p>
            <a:p>
              <a:pPr algn="ctr">
                <a:defRPr/>
              </a:pPr>
              <a:r>
                <a:rPr lang="ka-GE" sz="1600" b="1" dirty="0">
                  <a:solidFill>
                    <a:srgbClr val="0070C0"/>
                  </a:solidFill>
                  <a:latin typeface="Sylfaen" pitchFamily="18" charset="0"/>
                </a:rPr>
                <a:t>(1)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  <p:sp>
          <p:nvSpPr>
            <p:cNvPr id="14" name="Rectangle 40"/>
            <p:cNvSpPr>
              <a:spLocks noChangeArrowheads="1"/>
            </p:cNvSpPr>
            <p:nvPr/>
          </p:nvSpPr>
          <p:spPr bwMode="auto">
            <a:xfrm>
              <a:off x="4739989" y="2913204"/>
              <a:ext cx="1188941" cy="7493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7</a:t>
              </a: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9</a:t>
              </a: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 </a:t>
              </a:r>
              <a:endParaRPr lang="ka-GE" sz="1600" b="1" dirty="0">
                <a:solidFill>
                  <a:srgbClr val="0070C0"/>
                </a:solidFill>
                <a:latin typeface="Sylfaen" pitchFamily="18" charset="0"/>
              </a:endParaRPr>
            </a:p>
            <a:p>
              <a:pPr algn="ctr">
                <a:defRPr/>
              </a:pP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(</a:t>
              </a: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2</a:t>
              </a: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)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  <p:sp>
          <p:nvSpPr>
            <p:cNvPr id="15" name="Rectangle 40"/>
            <p:cNvSpPr>
              <a:spLocks noChangeArrowheads="1"/>
            </p:cNvSpPr>
            <p:nvPr/>
          </p:nvSpPr>
          <p:spPr bwMode="auto">
            <a:xfrm>
              <a:off x="5938455" y="2913204"/>
              <a:ext cx="1188940" cy="7493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79</a:t>
              </a: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 </a:t>
              </a:r>
              <a:endParaRPr lang="ka-GE" sz="1600" b="1" dirty="0">
                <a:solidFill>
                  <a:srgbClr val="0070C0"/>
                </a:solidFill>
                <a:latin typeface="Sylfaen" pitchFamily="18" charset="0"/>
              </a:endParaRPr>
            </a:p>
            <a:p>
              <a:pPr algn="ctr">
                <a:defRPr/>
              </a:pPr>
              <a:r>
                <a:rPr lang="ka-GE" sz="1600" b="1" dirty="0">
                  <a:solidFill>
                    <a:srgbClr val="0070C0"/>
                  </a:solidFill>
                  <a:latin typeface="Sylfaen" pitchFamily="18" charset="0"/>
                </a:rPr>
                <a:t>(1)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7135332" y="2913204"/>
              <a:ext cx="1188940" cy="7493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79</a:t>
              </a:r>
              <a:endParaRPr lang="ka-GE" sz="1600" b="1" dirty="0">
                <a:solidFill>
                  <a:srgbClr val="0070C0"/>
                </a:solidFill>
                <a:latin typeface="Sylfaen" pitchFamily="18" charset="0"/>
              </a:endParaRPr>
            </a:p>
            <a:p>
              <a:pPr algn="ctr">
                <a:defRPr/>
              </a:pP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(</a:t>
              </a: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1</a:t>
              </a:r>
              <a:r>
                <a:rPr lang="ka-GE" sz="1600" b="1" dirty="0" smtClean="0">
                  <a:solidFill>
                    <a:srgbClr val="0070C0"/>
                  </a:solidFill>
                  <a:latin typeface="Sylfaen" pitchFamily="18" charset="0"/>
                </a:rPr>
                <a:t>)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831883" y="3657790"/>
              <a:ext cx="2706467" cy="749348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100000">
                  <a:srgbClr val="265599"/>
                </a:gs>
              </a:gsLst>
            </a:gra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მინიმალური კომპეტენციის </a:t>
              </a:r>
            </a:p>
            <a:p>
              <a:pPr>
                <a:defRPr/>
              </a:pPr>
              <a:r>
                <a:rPr lang="ka-GE" sz="1400" b="1" dirty="0">
                  <a:solidFill>
                    <a:srgbClr val="F2FDF7"/>
                  </a:solidFill>
                  <a:latin typeface="Sylfaen" pitchFamily="18" charset="0"/>
                </a:rPr>
                <a:t>ზღვარი გადალახა</a:t>
              </a:r>
              <a:r>
                <a:rPr lang="en-US" sz="1400" b="1" dirty="0">
                  <a:solidFill>
                    <a:srgbClr val="F2FDF7"/>
                  </a:solidFill>
                  <a:latin typeface="Avaza" pitchFamily="34" charset="0"/>
                </a:rPr>
                <a:t> **</a:t>
              </a:r>
              <a:endParaRPr lang="ru-RU" sz="1400" b="1" dirty="0">
                <a:solidFill>
                  <a:srgbClr val="F2FDF7"/>
                </a:solidFill>
                <a:latin typeface="Sylfaen" pitchFamily="18" charset="0"/>
              </a:endParaRPr>
            </a:p>
          </p:txBody>
        </p:sp>
        <p:sp>
          <p:nvSpPr>
            <p:cNvPr id="18" name="Rectangle 40"/>
            <p:cNvSpPr>
              <a:spLocks noChangeArrowheads="1"/>
            </p:cNvSpPr>
            <p:nvPr/>
          </p:nvSpPr>
          <p:spPr bwMode="auto">
            <a:xfrm>
              <a:off x="3538350" y="3657790"/>
              <a:ext cx="1188940" cy="7493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87.6%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  <p:sp>
          <p:nvSpPr>
            <p:cNvPr id="19" name="Rectangle 40"/>
            <p:cNvSpPr>
              <a:spLocks noChangeArrowheads="1"/>
            </p:cNvSpPr>
            <p:nvPr/>
          </p:nvSpPr>
          <p:spPr bwMode="auto">
            <a:xfrm>
              <a:off x="4735228" y="3657790"/>
              <a:ext cx="1188940" cy="7493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87.3%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  <p:sp>
          <p:nvSpPr>
            <p:cNvPr id="20" name="Rectangle 40"/>
            <p:cNvSpPr>
              <a:spLocks noChangeArrowheads="1"/>
            </p:cNvSpPr>
            <p:nvPr/>
          </p:nvSpPr>
          <p:spPr bwMode="auto">
            <a:xfrm>
              <a:off x="5935280" y="3657790"/>
              <a:ext cx="1188940" cy="7493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87.8%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7130569" y="3657790"/>
              <a:ext cx="1188941" cy="74934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solidFill>
                <a:schemeClr val="bg2"/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600" b="1" dirty="0" smtClean="0">
                  <a:solidFill>
                    <a:srgbClr val="0070C0"/>
                  </a:solidFill>
                  <a:latin typeface="Sylfaen" pitchFamily="18" charset="0"/>
                </a:rPr>
                <a:t>86.7%</a:t>
              </a:r>
              <a:endParaRPr lang="ru-RU" sz="1600" b="1" dirty="0">
                <a:solidFill>
                  <a:srgbClr val="0070C0"/>
                </a:solidFill>
                <a:latin typeface="Sylfaen" pitchFamily="18" charset="0"/>
              </a:endParaRPr>
            </a:p>
          </p:txBody>
        </p:sp>
      </p:grpSp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2532064" y="5235575"/>
            <a:ext cx="732948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7313" indent="-87313"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* </a:t>
            </a:r>
            <a:r>
              <a:rPr lang="ka-GE" sz="1200" b="1" dirty="0">
                <a:solidFill>
                  <a:srgbClr val="265599"/>
                </a:solidFill>
                <a:latin typeface="Arial" charset="0"/>
              </a:rPr>
              <a:t>ტესტის მაქსიმალური ქულა  -  80 </a:t>
            </a: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** </a:t>
            </a:r>
            <a:r>
              <a:rPr lang="ka-GE" sz="1200" b="1" dirty="0">
                <a:solidFill>
                  <a:srgbClr val="265599"/>
                </a:solidFill>
                <a:latin typeface="Arial" charset="0"/>
              </a:rPr>
              <a:t>მინიმალური კომპეტენციის ზღვარი - გამსვლელი ქულა </a:t>
            </a:r>
            <a:r>
              <a:rPr lang="en-US" sz="1200" b="1" dirty="0">
                <a:solidFill>
                  <a:srgbClr val="265599"/>
                </a:solidFill>
                <a:latin typeface="Arial" charset="0"/>
              </a:rPr>
              <a:t>I </a:t>
            </a:r>
            <a:r>
              <a:rPr lang="ka-GE" sz="1200" b="1" dirty="0">
                <a:solidFill>
                  <a:srgbClr val="265599"/>
                </a:solidFill>
                <a:latin typeface="Arial" charset="0"/>
              </a:rPr>
              <a:t>და </a:t>
            </a:r>
            <a:r>
              <a:rPr lang="en-US" sz="1200" b="1" dirty="0">
                <a:solidFill>
                  <a:srgbClr val="265599"/>
                </a:solidFill>
                <a:latin typeface="Arial" charset="0"/>
              </a:rPr>
              <a:t>IV </a:t>
            </a:r>
            <a:r>
              <a:rPr lang="ka-GE" sz="1200" b="1" dirty="0">
                <a:solidFill>
                  <a:srgbClr val="265599"/>
                </a:solidFill>
                <a:latin typeface="Arial" charset="0"/>
              </a:rPr>
              <a:t>ვარიანტებში - 23, </a:t>
            </a:r>
            <a:r>
              <a:rPr lang="en-US" sz="1200" b="1" dirty="0">
                <a:solidFill>
                  <a:srgbClr val="265599"/>
                </a:solidFill>
                <a:latin typeface="Arial" charset="0"/>
              </a:rPr>
              <a:t> II </a:t>
            </a:r>
            <a:r>
              <a:rPr lang="ka-GE" sz="1200" b="1" dirty="0">
                <a:solidFill>
                  <a:srgbClr val="265599"/>
                </a:solidFill>
                <a:latin typeface="Arial" charset="0"/>
              </a:rPr>
              <a:t>და </a:t>
            </a:r>
            <a:r>
              <a:rPr lang="en-US" sz="1200" b="1" dirty="0">
                <a:solidFill>
                  <a:srgbClr val="265599"/>
                </a:solidFill>
                <a:latin typeface="Arial" charset="0"/>
              </a:rPr>
              <a:t>III </a:t>
            </a:r>
            <a:r>
              <a:rPr lang="ka-GE" sz="1200" b="1" dirty="0">
                <a:solidFill>
                  <a:srgbClr val="265599"/>
                </a:solidFill>
                <a:latin typeface="Arial" charset="0"/>
              </a:rPr>
              <a:t>ვარიანტებში - 2</a:t>
            </a:r>
            <a:r>
              <a:rPr lang="en-US" sz="1200" b="1" dirty="0" smtClean="0">
                <a:solidFill>
                  <a:srgbClr val="265599"/>
                </a:solidFill>
                <a:latin typeface="Arial" charset="0"/>
              </a:rPr>
              <a:t>4</a:t>
            </a:r>
          </a:p>
          <a:p>
            <a:pPr marL="171450" indent="-171450" algn="just">
              <a:lnSpc>
                <a:spcPts val="1400"/>
              </a:lnSpc>
              <a:spcBef>
                <a:spcPts val="1200"/>
              </a:spcBef>
              <a:defRPr/>
            </a:pP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ტესტის </a:t>
            </a:r>
            <a:r>
              <a:rPr lang="ka-GE" sz="1200" b="1" dirty="0" smtClean="0">
                <a:solidFill>
                  <a:srgbClr val="F2FDF7"/>
                </a:solidFill>
                <a:latin typeface="Sylfaen" pitchFamily="18" charset="0"/>
              </a:rPr>
              <a:t> 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Sylfaen" pitchFamily="18" charset="0"/>
              </a:rPr>
              <a:t>I </a:t>
            </a: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ვარიანტი</a:t>
            </a:r>
            <a:r>
              <a:rPr lang="en-US" sz="1200" b="1" dirty="0" smtClean="0">
                <a:solidFill>
                  <a:srgbClr val="265599"/>
                </a:solidFill>
                <a:latin typeface="Arial" charset="0"/>
              </a:rPr>
              <a:t> </a:t>
            </a: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 მომზადდა აზერბაიჯანულ, სომხურ, რუსულ და  ინგლისურ ენებზე.  ტესტი ამ ენებზე შეასრულა 1915 აბიტურიენტმა. </a:t>
            </a:r>
            <a:r>
              <a:rPr lang="ka-GE" sz="1200" b="1" dirty="0" smtClean="0">
                <a:solidFill>
                  <a:srgbClr val="265599"/>
                </a:solidFill>
                <a:latin typeface="Arial" charset="0"/>
              </a:rPr>
              <a:t>მათი შედეგები სტატისტიკურ ანალიზში გათვალისწინებული არ არის</a:t>
            </a:r>
            <a:r>
              <a:rPr lang="ka-GE" sz="1200" b="1" smtClean="0">
                <a:solidFill>
                  <a:srgbClr val="265599"/>
                </a:solidFill>
                <a:latin typeface="Arial" charset="0"/>
              </a:rPr>
              <a:t>. </a:t>
            </a:r>
            <a:endParaRPr lang="en-US" sz="1200" b="1" dirty="0">
              <a:solidFill>
                <a:srgbClr val="2655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461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5" name="Rectangle 88"/>
          <p:cNvSpPr>
            <a:spLocks noChangeArrowheads="1"/>
          </p:cNvSpPr>
          <p:nvPr/>
        </p:nvSpPr>
        <p:spPr bwMode="auto">
          <a:xfrm>
            <a:off x="2017714" y="368702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5123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4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5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6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714" y="549275"/>
            <a:ext cx="6719887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მინიმალური კომპეტენციის ზღვარი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="" xmlns:p14="http://schemas.microsoft.com/office/powerpoint/2010/main" val="2658704217"/>
              </p:ext>
            </p:extLst>
          </p:nvPr>
        </p:nvGraphicFramePr>
        <p:xfrm>
          <a:off x="2286001" y="1828801"/>
          <a:ext cx="4248471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632401" y="1971429"/>
            <a:ext cx="3634468" cy="1330973"/>
          </a:xfrm>
          <a:prstGeom prst="roundRect">
            <a:avLst/>
          </a:prstGeom>
          <a:solidFill>
            <a:srgbClr val="265599">
              <a:alpha val="68000"/>
            </a:srgbClr>
          </a:solidFill>
          <a:ln>
            <a:noFill/>
          </a:ln>
          <a:effectLst/>
          <a:scene3d>
            <a:camera prst="orthographicFront"/>
            <a:lightRig rig="soft" dir="t"/>
          </a:scene3d>
          <a:sp3d>
            <a:bevelT/>
          </a:sp3d>
        </p:spPr>
        <p:txBody>
          <a:bodyPr wrap="square" tIns="108000" rIns="0" bIns="108000">
            <a:spAutoFit/>
          </a:bodyPr>
          <a:lstStyle/>
          <a:p>
            <a:pPr>
              <a:defRPr/>
            </a:pPr>
            <a:r>
              <a:rPr lang="ka-GE" sz="1600" dirty="0">
                <a:solidFill>
                  <a:schemeClr val="bg1"/>
                </a:solidFill>
                <a:latin typeface="Arial" charset="0"/>
              </a:rPr>
              <a:t>ზოგადი უნარების ოთხივე ვარიანტში</a:t>
            </a:r>
            <a:r>
              <a:rPr lang="en-US" sz="16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ka-GE" sz="1600" dirty="0">
                <a:solidFill>
                  <a:schemeClr val="bg1"/>
                </a:solidFill>
                <a:latin typeface="Arial" charset="0"/>
              </a:rPr>
              <a:t> მინიმალური კომპეტენციის ზღვარი გადალახა აბიტურიენტთა 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87</a:t>
            </a:r>
            <a:r>
              <a:rPr lang="ka-GE" sz="1600" dirty="0" smtClean="0">
                <a:solidFill>
                  <a:schemeClr val="bg1"/>
                </a:solidFill>
                <a:latin typeface="Arial" charset="0"/>
              </a:rPr>
              <a:t>,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</a:rPr>
              <a:t>3</a:t>
            </a:r>
            <a:r>
              <a:rPr lang="ka-GE" sz="1600" dirty="0" smtClean="0">
                <a:solidFill>
                  <a:schemeClr val="bg1"/>
                </a:solidFill>
                <a:latin typeface="Arial" charset="0"/>
              </a:rPr>
              <a:t>%-</a:t>
            </a:r>
            <a:r>
              <a:rPr lang="ka-GE" sz="1600" dirty="0">
                <a:solidFill>
                  <a:schemeClr val="bg1"/>
                </a:solidFill>
                <a:latin typeface="Arial" charset="0"/>
              </a:rPr>
              <a:t>მა</a:t>
            </a:r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4552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78813" y="0"/>
            <a:ext cx="9382125" cy="5029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37869" y="3830639"/>
            <a:ext cx="3932237" cy="1600200"/>
          </a:xfrm>
        </p:spPr>
        <p:txBody>
          <a:bodyPr/>
          <a:lstStyle/>
          <a:p>
            <a:r>
              <a:rPr lang="ka-GE" dirty="0">
                <a:solidFill>
                  <a:schemeClr val="accent1">
                    <a:lumMod val="50000"/>
                  </a:schemeClr>
                </a:solidFill>
              </a:rPr>
              <a:t>ზოგადი უნარები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147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7964" y="5367338"/>
            <a:ext cx="6732587" cy="1490662"/>
          </a:xfrm>
        </p:spPr>
        <p:txBody>
          <a:bodyPr>
            <a:normAutofit/>
          </a:bodyPr>
          <a:lstStyle/>
          <a:p>
            <a:pPr algn="r"/>
            <a:r>
              <a:rPr lang="ka-GE" sz="3600" b="1" dirty="0">
                <a:solidFill>
                  <a:schemeClr val="accent1">
                    <a:lumMod val="50000"/>
                  </a:schemeClr>
                </a:solidFill>
              </a:rPr>
              <a:t>საერთო საშუალო </a:t>
            </a:r>
            <a:r>
              <a:rPr lang="ka-GE" sz="3600" b="1" dirty="0" smtClean="0">
                <a:solidFill>
                  <a:schemeClr val="accent1">
                    <a:lumMod val="50000"/>
                  </a:schemeClr>
                </a:solidFill>
              </a:rPr>
              <a:t>ქულა  38.85</a:t>
            </a:r>
            <a:endParaRPr lang="en-US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578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9" y="0"/>
            <a:ext cx="9144000" cy="68580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31" name="Rectangle 88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9219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0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1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2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713" y="704850"/>
            <a:ext cx="6718300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pic>
        <p:nvPicPr>
          <p:cNvPr id="9225" name="Picture 10" descr="D:\Giorgi\naec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0" y="155576"/>
            <a:ext cx="2535238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155" y="1620838"/>
            <a:ext cx="5953125" cy="47625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48" name="Picture 4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06705" y="1601788"/>
            <a:ext cx="5953125" cy="47625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49" name="Rectangle 41"/>
          <p:cNvSpPr>
            <a:spLocks noChangeArrowheads="1"/>
          </p:cNvSpPr>
          <p:nvPr/>
        </p:nvSpPr>
        <p:spPr bwMode="auto">
          <a:xfrm>
            <a:off x="2353447" y="1632239"/>
            <a:ext cx="1728788" cy="51380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i="1" dirty="0">
                <a:solidFill>
                  <a:srgbClr val="265599"/>
                </a:solidFill>
                <a:latin typeface="Sylfaen" panose="010A0502050306030303" pitchFamily="18" charset="0"/>
              </a:rPr>
              <a:t>I </a:t>
            </a:r>
            <a:r>
              <a:rPr lang="ka-GE" b="1" i="1" dirty="0">
                <a:solidFill>
                  <a:srgbClr val="265599"/>
                </a:solidFill>
                <a:latin typeface="Sylfaen" panose="010A0502050306030303" pitchFamily="18" charset="0"/>
              </a:rPr>
              <a:t>ვარიანტი</a:t>
            </a:r>
            <a:endParaRPr lang="ru-RU" b="1" i="1" dirty="0">
              <a:solidFill>
                <a:srgbClr val="265599"/>
              </a:solidFill>
              <a:latin typeface="Sylfaen" panose="010A0502050306030303" pitchFamily="18" charset="0"/>
            </a:endParaRPr>
          </a:p>
        </p:txBody>
      </p:sp>
      <p:sp>
        <p:nvSpPr>
          <p:cNvPr id="50" name="Rectangle 41"/>
          <p:cNvSpPr>
            <a:spLocks noChangeArrowheads="1"/>
          </p:cNvSpPr>
          <p:nvPr/>
        </p:nvSpPr>
        <p:spPr bwMode="auto">
          <a:xfrm>
            <a:off x="8461761" y="1616017"/>
            <a:ext cx="1728788" cy="51380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i="1" dirty="0" smtClean="0">
                <a:solidFill>
                  <a:srgbClr val="265599"/>
                </a:solidFill>
                <a:latin typeface="Sylfaen" panose="010A0502050306030303" pitchFamily="18" charset="0"/>
              </a:rPr>
              <a:t>II </a:t>
            </a:r>
            <a:r>
              <a:rPr lang="ka-GE" b="1" i="1" dirty="0">
                <a:solidFill>
                  <a:srgbClr val="265599"/>
                </a:solidFill>
                <a:latin typeface="Sylfaen" panose="010A0502050306030303" pitchFamily="18" charset="0"/>
              </a:rPr>
              <a:t>ვარიანტი</a:t>
            </a:r>
            <a:endParaRPr lang="ru-RU" b="1" i="1" dirty="0">
              <a:solidFill>
                <a:srgbClr val="265599"/>
              </a:solidFill>
              <a:latin typeface="Sylfaen" panose="010A0502050306030303" pitchFamily="18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2444621" y="3098785"/>
            <a:ext cx="3344332" cy="2717880"/>
          </a:xfrm>
          <a:prstGeom prst="rect">
            <a:avLst/>
          </a:prstGeom>
          <a:solidFill>
            <a:srgbClr val="DA9998">
              <a:alpha val="34117"/>
            </a:srgbClr>
          </a:solidFill>
          <a:ln w="317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2400">
              <a:latin typeface="Times" panose="02020603050405020304" pitchFamily="18" charset="0"/>
            </a:endParaRPr>
          </a:p>
        </p:txBody>
      </p:sp>
      <p:sp>
        <p:nvSpPr>
          <p:cNvPr id="52" name="Rectangle 41"/>
          <p:cNvSpPr>
            <a:spLocks noChangeArrowheads="1"/>
          </p:cNvSpPr>
          <p:nvPr/>
        </p:nvSpPr>
        <p:spPr bwMode="auto">
          <a:xfrm>
            <a:off x="3444876" y="2586014"/>
            <a:ext cx="1728788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a-GE" sz="1400" b="1" i="1" dirty="0">
                <a:solidFill>
                  <a:srgbClr val="DA251C"/>
                </a:solidFill>
                <a:latin typeface="Sylfaen" panose="010A0502050306030303" pitchFamily="18" charset="0"/>
              </a:rPr>
              <a:t>გამსვლელი ქულა 23</a:t>
            </a:r>
            <a:endParaRPr lang="ru-RU" sz="1400" b="1" i="1" dirty="0">
              <a:solidFill>
                <a:srgbClr val="DA251C"/>
              </a:solidFill>
              <a:latin typeface="Sylfaen" panose="010A0502050306030303" pitchFamily="18" charset="0"/>
            </a:endParaRPr>
          </a:p>
        </p:txBody>
      </p:sp>
      <p:sp>
        <p:nvSpPr>
          <p:cNvPr id="53" name="Rectangle 41"/>
          <p:cNvSpPr>
            <a:spLocks noChangeArrowheads="1"/>
          </p:cNvSpPr>
          <p:nvPr/>
        </p:nvSpPr>
        <p:spPr bwMode="auto">
          <a:xfrm>
            <a:off x="8940317" y="2542927"/>
            <a:ext cx="1728788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a-GE" sz="1400" b="1" i="1" dirty="0">
                <a:solidFill>
                  <a:srgbClr val="DA251C"/>
                </a:solidFill>
                <a:latin typeface="Sylfaen" panose="010A0502050306030303" pitchFamily="18" charset="0"/>
              </a:rPr>
              <a:t>გამსვლელი ქულა </a:t>
            </a:r>
            <a:r>
              <a:rPr lang="ka-GE" sz="1400" b="1" i="1" dirty="0" smtClean="0">
                <a:solidFill>
                  <a:srgbClr val="DA251C"/>
                </a:solidFill>
                <a:latin typeface="Sylfaen" panose="010A0502050306030303" pitchFamily="18" charset="0"/>
              </a:rPr>
              <a:t>2</a:t>
            </a:r>
            <a:r>
              <a:rPr lang="en-US" sz="1400" b="1" i="1" dirty="0" smtClean="0">
                <a:solidFill>
                  <a:srgbClr val="DA251C"/>
                </a:solidFill>
                <a:latin typeface="Sylfaen" panose="010A0502050306030303" pitchFamily="18" charset="0"/>
              </a:rPr>
              <a:t>4</a:t>
            </a:r>
            <a:endParaRPr lang="ru-RU" sz="1400" b="1" i="1" dirty="0">
              <a:solidFill>
                <a:srgbClr val="DA251C"/>
              </a:solidFill>
              <a:latin typeface="Sylfaen" panose="010A0502050306030303" pitchFamily="18" charset="0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8461762" y="3064217"/>
            <a:ext cx="3332610" cy="2717880"/>
          </a:xfrm>
          <a:prstGeom prst="rect">
            <a:avLst/>
          </a:prstGeom>
          <a:solidFill>
            <a:srgbClr val="DA9998">
              <a:alpha val="34117"/>
            </a:srgbClr>
          </a:solidFill>
          <a:ln w="317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2400">
              <a:latin typeface="Times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54021" y="2677673"/>
            <a:ext cx="9906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>
                <a:latin typeface="Arial" charset="0"/>
              </a:rPr>
              <a:t>≈</a:t>
            </a:r>
            <a:r>
              <a:rPr lang="en-US" sz="1050" b="1" dirty="0" smtClean="0">
                <a:latin typeface="Arial" charset="0"/>
              </a:rPr>
              <a:t>12.4%</a:t>
            </a:r>
            <a:endParaRPr lang="en-US" sz="1050" b="1" dirty="0">
              <a:latin typeface="Arial" charset="0"/>
            </a:endParaRPr>
          </a:p>
        </p:txBody>
      </p:sp>
      <p:sp>
        <p:nvSpPr>
          <p:cNvPr id="56" name="Right Brace 55"/>
          <p:cNvSpPr/>
          <p:nvPr/>
        </p:nvSpPr>
        <p:spPr>
          <a:xfrm rot="16200000">
            <a:off x="1556183" y="2499072"/>
            <a:ext cx="228600" cy="1212980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rgbClr val="265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265599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391400" y="2680788"/>
            <a:ext cx="9906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>
                <a:latin typeface="Arial" charset="0"/>
              </a:rPr>
              <a:t>≈</a:t>
            </a:r>
            <a:r>
              <a:rPr lang="en-US" sz="1050" b="1" dirty="0" smtClean="0">
                <a:latin typeface="Arial" charset="0"/>
              </a:rPr>
              <a:t>12.7%</a:t>
            </a:r>
            <a:endParaRPr lang="en-US" sz="1050" b="1" dirty="0">
              <a:latin typeface="Arial" charset="0"/>
            </a:endParaRPr>
          </a:p>
        </p:txBody>
      </p:sp>
      <p:sp>
        <p:nvSpPr>
          <p:cNvPr id="58" name="Right Brace 57"/>
          <p:cNvSpPr/>
          <p:nvPr/>
        </p:nvSpPr>
        <p:spPr>
          <a:xfrm rot="16200000">
            <a:off x="7493562" y="2502187"/>
            <a:ext cx="228600" cy="1212980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rgbClr val="265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2655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92826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4" grpId="0" animBg="1"/>
      <p:bldP spid="55" grpId="0" build="allAtOnce"/>
      <p:bldP spid="56" grpId="0" animBg="1"/>
      <p:bldP spid="57" grpId="0" build="allAtOnce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9" y="0"/>
            <a:ext cx="9144000" cy="6858000"/>
          </a:xfrm>
          <a:prstGeom prst="rect">
            <a:avLst/>
          </a:prstGeom>
        </p:spPr>
      </p:pic>
      <p:sp>
        <p:nvSpPr>
          <p:cNvPr id="31" name="Rectangle 88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pic>
        <p:nvPicPr>
          <p:cNvPr id="23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1626442"/>
            <a:ext cx="5953125" cy="47625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24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67425" y="1607392"/>
            <a:ext cx="5953125" cy="47625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9219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0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1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2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713" y="704850"/>
            <a:ext cx="6718300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pic>
        <p:nvPicPr>
          <p:cNvPr id="9225" name="Picture 10" descr="D:\Giorgi\naec_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0" y="155576"/>
            <a:ext cx="2535238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Rectangle 41"/>
          <p:cNvSpPr>
            <a:spLocks noChangeArrowheads="1"/>
          </p:cNvSpPr>
          <p:nvPr/>
        </p:nvSpPr>
        <p:spPr bwMode="auto">
          <a:xfrm>
            <a:off x="2353447" y="1632239"/>
            <a:ext cx="1728788" cy="51380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i="1" dirty="0" smtClean="0">
                <a:solidFill>
                  <a:srgbClr val="265599"/>
                </a:solidFill>
                <a:latin typeface="Sylfaen" panose="010A0502050306030303" pitchFamily="18" charset="0"/>
              </a:rPr>
              <a:t>III </a:t>
            </a:r>
            <a:r>
              <a:rPr lang="ka-GE" b="1" i="1" dirty="0">
                <a:solidFill>
                  <a:srgbClr val="265599"/>
                </a:solidFill>
                <a:latin typeface="Sylfaen" panose="010A0502050306030303" pitchFamily="18" charset="0"/>
              </a:rPr>
              <a:t>ვარიანტი</a:t>
            </a:r>
            <a:endParaRPr lang="ru-RU" b="1" i="1" dirty="0">
              <a:solidFill>
                <a:srgbClr val="265599"/>
              </a:solidFill>
              <a:latin typeface="Sylfaen" panose="010A0502050306030303" pitchFamily="18" charset="0"/>
            </a:endParaRPr>
          </a:p>
        </p:txBody>
      </p:sp>
      <p:sp>
        <p:nvSpPr>
          <p:cNvPr id="50" name="Rectangle 41"/>
          <p:cNvSpPr>
            <a:spLocks noChangeArrowheads="1"/>
          </p:cNvSpPr>
          <p:nvPr/>
        </p:nvSpPr>
        <p:spPr bwMode="auto">
          <a:xfrm>
            <a:off x="8461761" y="1616017"/>
            <a:ext cx="1728788" cy="513801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i="1" dirty="0" smtClean="0">
                <a:solidFill>
                  <a:srgbClr val="265599"/>
                </a:solidFill>
                <a:latin typeface="Sylfaen" panose="010A0502050306030303" pitchFamily="18" charset="0"/>
              </a:rPr>
              <a:t>IV </a:t>
            </a:r>
            <a:r>
              <a:rPr lang="ka-GE" b="1" i="1" dirty="0">
                <a:solidFill>
                  <a:srgbClr val="265599"/>
                </a:solidFill>
                <a:latin typeface="Sylfaen" panose="010A0502050306030303" pitchFamily="18" charset="0"/>
              </a:rPr>
              <a:t>ვარიანტი</a:t>
            </a:r>
            <a:endParaRPr lang="ru-RU" b="1" i="1" dirty="0">
              <a:solidFill>
                <a:srgbClr val="265599"/>
              </a:solidFill>
              <a:latin typeface="Sylfaen" panose="010A0502050306030303" pitchFamily="18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2444621" y="3098785"/>
            <a:ext cx="3344332" cy="2717880"/>
          </a:xfrm>
          <a:prstGeom prst="rect">
            <a:avLst/>
          </a:prstGeom>
          <a:solidFill>
            <a:srgbClr val="DA9998">
              <a:alpha val="34117"/>
            </a:srgbClr>
          </a:solidFill>
          <a:ln w="317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2400">
              <a:latin typeface="Times" panose="02020603050405020304" pitchFamily="18" charset="0"/>
            </a:endParaRPr>
          </a:p>
        </p:txBody>
      </p:sp>
      <p:sp>
        <p:nvSpPr>
          <p:cNvPr id="52" name="Rectangle 41"/>
          <p:cNvSpPr>
            <a:spLocks noChangeArrowheads="1"/>
          </p:cNvSpPr>
          <p:nvPr/>
        </p:nvSpPr>
        <p:spPr bwMode="auto">
          <a:xfrm>
            <a:off x="3444876" y="2586014"/>
            <a:ext cx="1728788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a-GE" sz="1400" b="1" i="1" dirty="0">
                <a:solidFill>
                  <a:srgbClr val="DA251C"/>
                </a:solidFill>
                <a:latin typeface="Sylfaen" panose="010A0502050306030303" pitchFamily="18" charset="0"/>
              </a:rPr>
              <a:t>გამსვლელი ქულა </a:t>
            </a:r>
            <a:r>
              <a:rPr lang="en-US" sz="1400" b="1" i="1" dirty="0" smtClean="0">
                <a:solidFill>
                  <a:srgbClr val="DA251C"/>
                </a:solidFill>
                <a:latin typeface="Sylfaen" panose="010A0502050306030303" pitchFamily="18" charset="0"/>
              </a:rPr>
              <a:t>24</a:t>
            </a:r>
            <a:endParaRPr lang="ru-RU" sz="1400" b="1" i="1" dirty="0">
              <a:solidFill>
                <a:srgbClr val="DA251C"/>
              </a:solidFill>
              <a:latin typeface="Sylfaen" panose="010A0502050306030303" pitchFamily="18" charset="0"/>
            </a:endParaRPr>
          </a:p>
        </p:txBody>
      </p:sp>
      <p:sp>
        <p:nvSpPr>
          <p:cNvPr id="53" name="Rectangle 41"/>
          <p:cNvSpPr>
            <a:spLocks noChangeArrowheads="1"/>
          </p:cNvSpPr>
          <p:nvPr/>
        </p:nvSpPr>
        <p:spPr bwMode="auto">
          <a:xfrm>
            <a:off x="8940317" y="2542927"/>
            <a:ext cx="1728788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ka-GE" sz="1400" b="1" i="1" dirty="0">
                <a:solidFill>
                  <a:srgbClr val="DA251C"/>
                </a:solidFill>
                <a:latin typeface="Sylfaen" panose="010A0502050306030303" pitchFamily="18" charset="0"/>
              </a:rPr>
              <a:t>გამსვლელი ქულა </a:t>
            </a:r>
            <a:r>
              <a:rPr lang="ka-GE" sz="1400" b="1" i="1" dirty="0" smtClean="0">
                <a:solidFill>
                  <a:srgbClr val="DA251C"/>
                </a:solidFill>
                <a:latin typeface="Sylfaen" panose="010A0502050306030303" pitchFamily="18" charset="0"/>
              </a:rPr>
              <a:t>2</a:t>
            </a:r>
            <a:r>
              <a:rPr lang="en-US" sz="1400" b="1" i="1" dirty="0" smtClean="0">
                <a:solidFill>
                  <a:srgbClr val="DA251C"/>
                </a:solidFill>
                <a:latin typeface="Sylfaen" panose="010A0502050306030303" pitchFamily="18" charset="0"/>
              </a:rPr>
              <a:t>3</a:t>
            </a:r>
            <a:endParaRPr lang="ru-RU" sz="1400" b="1" i="1" dirty="0">
              <a:solidFill>
                <a:srgbClr val="DA251C"/>
              </a:solidFill>
              <a:latin typeface="Sylfaen" panose="010A0502050306030303" pitchFamily="18" charset="0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8461762" y="3064217"/>
            <a:ext cx="3332610" cy="2717880"/>
          </a:xfrm>
          <a:prstGeom prst="rect">
            <a:avLst/>
          </a:prstGeom>
          <a:solidFill>
            <a:srgbClr val="DA9998">
              <a:alpha val="34117"/>
            </a:srgbClr>
          </a:solidFill>
          <a:ln w="317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sz="2400">
              <a:latin typeface="Times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54021" y="2677673"/>
            <a:ext cx="9906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>
                <a:latin typeface="Arial" charset="0"/>
              </a:rPr>
              <a:t>≈</a:t>
            </a:r>
            <a:r>
              <a:rPr lang="en-US" sz="1050" b="1" dirty="0" smtClean="0">
                <a:latin typeface="Arial" charset="0"/>
              </a:rPr>
              <a:t>12.2%</a:t>
            </a:r>
            <a:endParaRPr lang="en-US" sz="1050" b="1" dirty="0">
              <a:latin typeface="Arial" charset="0"/>
            </a:endParaRPr>
          </a:p>
        </p:txBody>
      </p:sp>
      <p:sp>
        <p:nvSpPr>
          <p:cNvPr id="56" name="Right Brace 55"/>
          <p:cNvSpPr/>
          <p:nvPr/>
        </p:nvSpPr>
        <p:spPr>
          <a:xfrm rot="16200000">
            <a:off x="1556183" y="2499072"/>
            <a:ext cx="228600" cy="1212980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rgbClr val="265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265599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391400" y="2680788"/>
            <a:ext cx="9906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b="1" dirty="0">
                <a:latin typeface="Arial" charset="0"/>
              </a:rPr>
              <a:t>≈</a:t>
            </a:r>
            <a:r>
              <a:rPr lang="en-US" sz="1050" b="1" dirty="0" smtClean="0">
                <a:latin typeface="Arial" charset="0"/>
              </a:rPr>
              <a:t>13.3%</a:t>
            </a:r>
            <a:endParaRPr lang="en-US" sz="1050" b="1" dirty="0">
              <a:latin typeface="Arial" charset="0"/>
            </a:endParaRPr>
          </a:p>
        </p:txBody>
      </p:sp>
      <p:sp>
        <p:nvSpPr>
          <p:cNvPr id="58" name="Right Brace 57"/>
          <p:cNvSpPr/>
          <p:nvPr/>
        </p:nvSpPr>
        <p:spPr>
          <a:xfrm rot="16200000">
            <a:off x="7493562" y="2502187"/>
            <a:ext cx="228600" cy="1212980"/>
          </a:xfrm>
          <a:prstGeom prst="rightBrace">
            <a:avLst>
              <a:gd name="adj1" fmla="val 0"/>
              <a:gd name="adj2" fmla="val 50000"/>
            </a:avLst>
          </a:prstGeom>
          <a:ln w="19050">
            <a:solidFill>
              <a:srgbClr val="2655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2655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38383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4" grpId="0" animBg="1"/>
      <p:bldP spid="55" grpId="0" build="allAtOnce"/>
      <p:bldP spid="56" grpId="0" animBg="1"/>
      <p:bldP spid="57" grpId="0" build="allAtOnce"/>
      <p:bldP spid="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31" name="Rectangle 88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9219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0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1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2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713" y="704850"/>
            <a:ext cx="6718300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5076826" y="2669488"/>
            <a:ext cx="4783137" cy="2995613"/>
            <a:chOff x="3253968" y="2492911"/>
            <a:chExt cx="4782768" cy="2995446"/>
          </a:xfrm>
          <a:solidFill>
            <a:schemeClr val="bg2">
              <a:lumMod val="20000"/>
              <a:lumOff val="80000"/>
            </a:schemeClr>
          </a:solidFill>
        </p:grpSpPr>
        <p:grpSp>
          <p:nvGrpSpPr>
            <p:cNvPr id="4" name="Group 30"/>
            <p:cNvGrpSpPr>
              <a:grpSpLocks/>
            </p:cNvGrpSpPr>
            <p:nvPr/>
          </p:nvGrpSpPr>
          <p:grpSpPr bwMode="auto">
            <a:xfrm>
              <a:off x="3253968" y="2492911"/>
              <a:ext cx="1188947" cy="2995446"/>
              <a:chOff x="4106970" y="1988859"/>
              <a:chExt cx="1121007" cy="3715522"/>
            </a:xfrm>
            <a:grpFill/>
          </p:grpSpPr>
          <p:grpSp>
            <p:nvGrpSpPr>
              <p:cNvPr id="5" name="Group 3"/>
              <p:cNvGrpSpPr>
                <a:grpSpLocks/>
              </p:cNvGrpSpPr>
              <p:nvPr/>
            </p:nvGrpSpPr>
            <p:grpSpPr bwMode="auto">
              <a:xfrm>
                <a:off x="4106970" y="1988859"/>
                <a:ext cx="1121007" cy="2790088"/>
                <a:chOff x="4363756" y="2512068"/>
                <a:chExt cx="1121007" cy="2790088"/>
              </a:xfrm>
              <a:grpFill/>
            </p:grpSpPr>
            <p:sp>
              <p:nvSpPr>
                <p:cNvPr id="106" name="Rectangle 39"/>
                <p:cNvSpPr>
                  <a:spLocks noChangeArrowheads="1"/>
                </p:cNvSpPr>
                <p:nvPr/>
              </p:nvSpPr>
              <p:spPr bwMode="auto">
                <a:xfrm>
                  <a:off x="4363756" y="2512068"/>
                  <a:ext cx="1121007" cy="929373"/>
                </a:xfrm>
                <a:prstGeom prst="rect">
                  <a:avLst/>
                </a:prstGeom>
                <a:grpFill/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7,62</a:t>
                  </a:r>
                  <a:r>
                    <a:rPr lang="ka-GE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%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107" name="Rectangle 40"/>
                <p:cNvSpPr>
                  <a:spLocks noChangeArrowheads="1"/>
                </p:cNvSpPr>
                <p:nvPr/>
              </p:nvSpPr>
              <p:spPr bwMode="auto">
                <a:xfrm>
                  <a:off x="4363756" y="3441440"/>
                  <a:ext cx="1121007" cy="929373"/>
                </a:xfrm>
                <a:prstGeom prst="rect">
                  <a:avLst/>
                </a:prstGeom>
                <a:grpFill/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52,68</a:t>
                  </a:r>
                  <a:r>
                    <a:rPr lang="ka-GE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%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  <p:sp>
              <p:nvSpPr>
                <p:cNvPr id="108" name="Rectangle 42"/>
                <p:cNvSpPr>
                  <a:spLocks noChangeArrowheads="1"/>
                </p:cNvSpPr>
                <p:nvPr/>
              </p:nvSpPr>
              <p:spPr bwMode="auto">
                <a:xfrm>
                  <a:off x="4363756" y="4372783"/>
                  <a:ext cx="1121007" cy="929373"/>
                </a:xfrm>
                <a:prstGeom prst="rect">
                  <a:avLst/>
                </a:prstGeom>
                <a:grpFill/>
                <a:ln>
                  <a:solidFill>
                    <a:schemeClr val="bg2"/>
                  </a:solidFill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30,00</a:t>
                  </a:r>
                  <a:r>
                    <a:rPr lang="ka-GE" sz="1600" b="1" dirty="0" smtClean="0">
                      <a:solidFill>
                        <a:srgbClr val="0070C0"/>
                      </a:solidFill>
                      <a:latin typeface="Sylfaen" pitchFamily="18" charset="0"/>
                    </a:rPr>
                    <a:t>%</a:t>
                  </a:r>
                  <a:endParaRPr lang="ru-RU" sz="1600" b="1" dirty="0">
                    <a:solidFill>
                      <a:srgbClr val="0070C0"/>
                    </a:solidFill>
                    <a:latin typeface="Sylfaen" pitchFamily="18" charset="0"/>
                  </a:endParaRPr>
                </a:p>
              </p:txBody>
            </p:sp>
          </p:grpSp>
          <p:sp>
            <p:nvSpPr>
              <p:cNvPr id="102" name="Rectangle 42"/>
              <p:cNvSpPr>
                <a:spLocks noChangeArrowheads="1"/>
              </p:cNvSpPr>
              <p:nvPr/>
            </p:nvSpPr>
            <p:spPr bwMode="auto">
              <a:xfrm>
                <a:off x="4106970" y="4775008"/>
                <a:ext cx="1121007" cy="929373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9,70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</p:grp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4452438" y="2492911"/>
              <a:ext cx="3584298" cy="2995446"/>
              <a:chOff x="4452438" y="2492911"/>
              <a:chExt cx="3584298" cy="2995446"/>
            </a:xfrm>
            <a:grpFill/>
          </p:grpSpPr>
          <p:sp>
            <p:nvSpPr>
              <p:cNvPr id="88" name="Rectangle 39"/>
              <p:cNvSpPr>
                <a:spLocks noChangeArrowheads="1"/>
              </p:cNvSpPr>
              <p:nvPr/>
            </p:nvSpPr>
            <p:spPr bwMode="auto">
              <a:xfrm>
                <a:off x="4452438" y="2492912"/>
                <a:ext cx="1188945" cy="749258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6,90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  <p:sp>
            <p:nvSpPr>
              <p:cNvPr id="89" name="Rectangle 40"/>
              <p:cNvSpPr>
                <a:spLocks noChangeArrowheads="1"/>
              </p:cNvSpPr>
              <p:nvPr/>
            </p:nvSpPr>
            <p:spPr bwMode="auto">
              <a:xfrm>
                <a:off x="4452438" y="3240582"/>
                <a:ext cx="1188945" cy="750845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50,30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  <p:sp>
            <p:nvSpPr>
              <p:cNvPr id="90" name="Rectangle 42"/>
              <p:cNvSpPr>
                <a:spLocks noChangeArrowheads="1"/>
              </p:cNvSpPr>
              <p:nvPr/>
            </p:nvSpPr>
            <p:spPr bwMode="auto">
              <a:xfrm>
                <a:off x="4452438" y="3991427"/>
                <a:ext cx="1188945" cy="750846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32,55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  <p:sp>
            <p:nvSpPr>
              <p:cNvPr id="91" name="Rectangle 42"/>
              <p:cNvSpPr>
                <a:spLocks noChangeArrowheads="1"/>
              </p:cNvSpPr>
              <p:nvPr/>
            </p:nvSpPr>
            <p:spPr bwMode="auto">
              <a:xfrm>
                <a:off x="4452438" y="4739099"/>
                <a:ext cx="1188945" cy="749258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10,26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  <p:sp>
            <p:nvSpPr>
              <p:cNvPr id="92" name="Rectangle 39"/>
              <p:cNvSpPr>
                <a:spLocks noChangeArrowheads="1"/>
              </p:cNvSpPr>
              <p:nvPr/>
            </p:nvSpPr>
            <p:spPr bwMode="auto">
              <a:xfrm>
                <a:off x="5652495" y="2492911"/>
                <a:ext cx="1187358" cy="749258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5,70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  <p:sp>
            <p:nvSpPr>
              <p:cNvPr id="93" name="Rectangle 40"/>
              <p:cNvSpPr>
                <a:spLocks noChangeArrowheads="1"/>
              </p:cNvSpPr>
              <p:nvPr/>
            </p:nvSpPr>
            <p:spPr bwMode="auto">
              <a:xfrm>
                <a:off x="5652495" y="3240582"/>
                <a:ext cx="1187358" cy="750845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52,91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  <p:sp>
            <p:nvSpPr>
              <p:cNvPr id="94" name="Rectangle 42"/>
              <p:cNvSpPr>
                <a:spLocks noChangeArrowheads="1"/>
              </p:cNvSpPr>
              <p:nvPr/>
            </p:nvSpPr>
            <p:spPr bwMode="auto">
              <a:xfrm>
                <a:off x="5652495" y="3991427"/>
                <a:ext cx="1187358" cy="750846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31,31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  <p:sp>
            <p:nvSpPr>
              <p:cNvPr id="95" name="Rectangle 42"/>
              <p:cNvSpPr>
                <a:spLocks noChangeArrowheads="1"/>
              </p:cNvSpPr>
              <p:nvPr/>
            </p:nvSpPr>
            <p:spPr bwMode="auto">
              <a:xfrm>
                <a:off x="5652495" y="4739099"/>
                <a:ext cx="1187358" cy="749258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10,08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  <p:sp>
            <p:nvSpPr>
              <p:cNvPr id="96" name="Rectangle 39"/>
              <p:cNvSpPr>
                <a:spLocks noChangeArrowheads="1"/>
              </p:cNvSpPr>
              <p:nvPr/>
            </p:nvSpPr>
            <p:spPr bwMode="auto">
              <a:xfrm>
                <a:off x="6847790" y="2492911"/>
                <a:ext cx="1188946" cy="749258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8,61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  <p:sp>
            <p:nvSpPr>
              <p:cNvPr id="97" name="Rectangle 40"/>
              <p:cNvSpPr>
                <a:spLocks noChangeArrowheads="1"/>
              </p:cNvSpPr>
              <p:nvPr/>
            </p:nvSpPr>
            <p:spPr bwMode="auto">
              <a:xfrm>
                <a:off x="6847790" y="3240582"/>
                <a:ext cx="1188946" cy="750845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52,75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  <p:sp>
            <p:nvSpPr>
              <p:cNvPr id="98" name="Rectangle 42"/>
              <p:cNvSpPr>
                <a:spLocks noChangeArrowheads="1"/>
              </p:cNvSpPr>
              <p:nvPr/>
            </p:nvSpPr>
            <p:spPr bwMode="auto">
              <a:xfrm>
                <a:off x="6847790" y="3991427"/>
                <a:ext cx="1188946" cy="750846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29,98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  <p:sp>
            <p:nvSpPr>
              <p:cNvPr id="99" name="Rectangle 42"/>
              <p:cNvSpPr>
                <a:spLocks noChangeArrowheads="1"/>
              </p:cNvSpPr>
              <p:nvPr/>
            </p:nvSpPr>
            <p:spPr bwMode="auto">
              <a:xfrm>
                <a:off x="6847790" y="4739099"/>
                <a:ext cx="1188946" cy="749258"/>
              </a:xfrm>
              <a:prstGeom prst="rect">
                <a:avLst/>
              </a:prstGeom>
              <a:grpFill/>
              <a:ln>
                <a:solidFill>
                  <a:schemeClr val="bg2"/>
                </a:solidFill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8,65</a:t>
                </a:r>
                <a:r>
                  <a:rPr lang="ka-GE" sz="1600" b="1" dirty="0" smtClean="0">
                    <a:solidFill>
                      <a:srgbClr val="0070C0"/>
                    </a:solidFill>
                    <a:latin typeface="Sylfaen" pitchFamily="18" charset="0"/>
                  </a:rPr>
                  <a:t>%</a:t>
                </a:r>
                <a:endParaRPr lang="ru-RU" sz="1600" b="1" dirty="0">
                  <a:solidFill>
                    <a:srgbClr val="0070C0"/>
                  </a:solidFill>
                  <a:latin typeface="Sylfaen" pitchFamily="18" charset="0"/>
                </a:endParaRPr>
              </a:p>
            </p:txBody>
          </p:sp>
        </p:grpSp>
      </p:grpSp>
      <p:pic>
        <p:nvPicPr>
          <p:cNvPr id="9225" name="Picture 10" descr="D:\Giorgi\naec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0" y="155576"/>
            <a:ext cx="2535238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Rectangle 24"/>
          <p:cNvSpPr>
            <a:spLocks noChangeArrowheads="1"/>
          </p:cNvSpPr>
          <p:nvPr/>
        </p:nvSpPr>
        <p:spPr bwMode="auto">
          <a:xfrm>
            <a:off x="2363789" y="2668588"/>
            <a:ext cx="2706687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0-20 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38" name="Rectangle 24"/>
          <p:cNvSpPr>
            <a:spLocks noChangeArrowheads="1"/>
          </p:cNvSpPr>
          <p:nvPr/>
        </p:nvSpPr>
        <p:spPr bwMode="auto">
          <a:xfrm>
            <a:off x="2363789" y="3421063"/>
            <a:ext cx="2706687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21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-</a:t>
            </a: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4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0 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2362200" y="4167188"/>
            <a:ext cx="2706688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41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-</a:t>
            </a: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6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0 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2362200" y="4916488"/>
            <a:ext cx="2706688" cy="749300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anchor="ctr"/>
          <a:lstStyle/>
          <a:p>
            <a:pPr indent="168275">
              <a:defRPr/>
            </a:pP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61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-</a:t>
            </a:r>
            <a:r>
              <a:rPr lang="en-US" sz="1400" b="1" dirty="0">
                <a:solidFill>
                  <a:srgbClr val="F2FDF7"/>
                </a:solidFill>
                <a:latin typeface="Avaza" pitchFamily="34" charset="0"/>
              </a:rPr>
              <a:t>8</a:t>
            </a:r>
            <a:r>
              <a:rPr lang="ka-GE" sz="1400" b="1" dirty="0">
                <a:solidFill>
                  <a:srgbClr val="F2FDF7"/>
                </a:solidFill>
                <a:latin typeface="Avaza" pitchFamily="34" charset="0"/>
              </a:rPr>
              <a:t>0 ქულა</a:t>
            </a:r>
            <a:endParaRPr lang="ru-RU" sz="1400" b="1" dirty="0">
              <a:solidFill>
                <a:srgbClr val="F2FDF7"/>
              </a:solidFill>
              <a:latin typeface="Avaza" pitchFamily="34" charset="0"/>
            </a:endParaRPr>
          </a:p>
        </p:txBody>
      </p:sp>
      <p:sp>
        <p:nvSpPr>
          <p:cNvPr id="41" name="Rectangle 31"/>
          <p:cNvSpPr>
            <a:spLocks noChangeArrowheads="1"/>
          </p:cNvSpPr>
          <p:nvPr/>
        </p:nvSpPr>
        <p:spPr bwMode="auto">
          <a:xfrm>
            <a:off x="6269039" y="1952626"/>
            <a:ext cx="1189037" cy="720725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tIns="7200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b="1" dirty="0">
                <a:solidFill>
                  <a:srgbClr val="F2FDF7"/>
                </a:solidFill>
                <a:latin typeface="Sylfaen" pitchFamily="18" charset="0"/>
              </a:rPr>
              <a:t>II</a:t>
            </a:r>
            <a:r>
              <a:rPr lang="ka-GE" sz="1200" b="1" dirty="0">
                <a:solidFill>
                  <a:srgbClr val="F2FDF7"/>
                </a:solidFill>
                <a:latin typeface="Sylfaen" pitchFamily="18" charset="0"/>
              </a:rPr>
              <a:t> ვარიანტი</a:t>
            </a:r>
            <a:endParaRPr lang="ru-RU" sz="1200" b="1" dirty="0">
              <a:solidFill>
                <a:srgbClr val="F2FDF7"/>
              </a:solidFill>
              <a:latin typeface="Sylfaen" pitchFamily="18" charset="0"/>
            </a:endParaRPr>
          </a:p>
        </p:txBody>
      </p:sp>
      <p:sp>
        <p:nvSpPr>
          <p:cNvPr id="42" name="Rectangle 38"/>
          <p:cNvSpPr>
            <a:spLocks noChangeArrowheads="1"/>
          </p:cNvSpPr>
          <p:nvPr/>
        </p:nvSpPr>
        <p:spPr bwMode="auto">
          <a:xfrm>
            <a:off x="8662989" y="1952626"/>
            <a:ext cx="1189037" cy="720725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tIns="7200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b="1" dirty="0">
                <a:solidFill>
                  <a:srgbClr val="F2FDF7"/>
                </a:solidFill>
                <a:latin typeface="Sylfaen" pitchFamily="18" charset="0"/>
              </a:rPr>
              <a:t>IV</a:t>
            </a:r>
            <a:r>
              <a:rPr lang="ka-GE" sz="1200" b="1" dirty="0">
                <a:solidFill>
                  <a:srgbClr val="F2FDF7"/>
                </a:solidFill>
                <a:latin typeface="Sylfaen" pitchFamily="18" charset="0"/>
              </a:rPr>
              <a:t> ვარიანტი</a:t>
            </a:r>
            <a:endParaRPr lang="ru-RU" sz="1200" b="1" dirty="0">
              <a:solidFill>
                <a:srgbClr val="F2FDF7"/>
              </a:solidFill>
              <a:latin typeface="Sylfaen" pitchFamily="18" charset="0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5070475" y="1952625"/>
            <a:ext cx="1189038" cy="719138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>
                <a:lumMod val="90000"/>
              </a:schemeClr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tIns="7200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b="1" dirty="0">
                <a:solidFill>
                  <a:srgbClr val="F2FDF7"/>
                </a:solidFill>
                <a:latin typeface="Sylfaen" pitchFamily="18" charset="0"/>
              </a:rPr>
              <a:t>I </a:t>
            </a:r>
            <a:r>
              <a:rPr lang="ka-GE" sz="1200" b="1" dirty="0">
                <a:solidFill>
                  <a:srgbClr val="F2FDF7"/>
                </a:solidFill>
                <a:latin typeface="Sylfaen" pitchFamily="18" charset="0"/>
              </a:rPr>
              <a:t> ვარიანტი</a:t>
            </a:r>
            <a:endParaRPr lang="ru-RU" sz="1200" b="1" dirty="0">
              <a:solidFill>
                <a:srgbClr val="F2FDF7"/>
              </a:solidFill>
              <a:latin typeface="Sylfaen" pitchFamily="18" charset="0"/>
            </a:endParaRPr>
          </a:p>
        </p:txBody>
      </p:sp>
      <p:sp>
        <p:nvSpPr>
          <p:cNvPr id="44" name="Rectangle 31"/>
          <p:cNvSpPr>
            <a:spLocks noChangeArrowheads="1"/>
          </p:cNvSpPr>
          <p:nvPr/>
        </p:nvSpPr>
        <p:spPr bwMode="auto">
          <a:xfrm>
            <a:off x="7462839" y="1952626"/>
            <a:ext cx="1189037" cy="720725"/>
          </a:xfrm>
          <a:prstGeom prst="rect">
            <a:avLst/>
          </a:prstGeom>
          <a:gradFill>
            <a:gsLst>
              <a:gs pos="0">
                <a:srgbClr val="0070C0"/>
              </a:gs>
              <a:gs pos="100000">
                <a:srgbClr val="265599"/>
              </a:gs>
            </a:gsLst>
          </a:gradFill>
          <a:ln>
            <a:solidFill>
              <a:schemeClr val="bg2"/>
            </a:solidFill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54000" tIns="72000" anchor="ctr"/>
          <a:lstStyle/>
          <a:p>
            <a:pPr algn="ctr">
              <a:spcBef>
                <a:spcPct val="20000"/>
              </a:spcBef>
              <a:defRPr/>
            </a:pPr>
            <a:r>
              <a:rPr lang="en-US" sz="1200" b="1" dirty="0">
                <a:solidFill>
                  <a:srgbClr val="F2FDF7"/>
                </a:solidFill>
                <a:latin typeface="Sylfaen" pitchFamily="18" charset="0"/>
              </a:rPr>
              <a:t>III</a:t>
            </a:r>
            <a:r>
              <a:rPr lang="ka-GE" sz="1200" b="1" dirty="0">
                <a:solidFill>
                  <a:srgbClr val="F2FDF7"/>
                </a:solidFill>
                <a:latin typeface="Sylfaen" pitchFamily="18" charset="0"/>
              </a:rPr>
              <a:t> ვარიანტი</a:t>
            </a:r>
            <a:endParaRPr lang="ru-RU" sz="1200" b="1" dirty="0">
              <a:solidFill>
                <a:srgbClr val="F2FDF7"/>
              </a:solidFill>
              <a:latin typeface="Sylfae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1653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9" name="Rectangle 88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243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4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5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6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6324600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სიხშირეთა განაწილება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sp>
        <p:nvSpPr>
          <p:cNvPr id="10248" name="Rectangle 41"/>
          <p:cNvSpPr>
            <a:spLocks noChangeArrowheads="1"/>
          </p:cNvSpPr>
          <p:nvPr/>
        </p:nvSpPr>
        <p:spPr bwMode="auto">
          <a:xfrm>
            <a:off x="8334886" y="1690930"/>
            <a:ext cx="17287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i="1" dirty="0">
                <a:solidFill>
                  <a:srgbClr val="265599"/>
                </a:solidFill>
                <a:latin typeface="Sylfaen" panose="010A0502050306030303" pitchFamily="18" charset="0"/>
              </a:rPr>
              <a:t>I </a:t>
            </a:r>
            <a:r>
              <a:rPr lang="ka-GE" b="1" i="1" dirty="0">
                <a:solidFill>
                  <a:srgbClr val="265599"/>
                </a:solidFill>
                <a:latin typeface="Sylfaen" panose="010A0502050306030303" pitchFamily="18" charset="0"/>
              </a:rPr>
              <a:t>ვარიანტი</a:t>
            </a:r>
            <a:endParaRPr lang="ru-RU" b="1" i="1" dirty="0">
              <a:solidFill>
                <a:srgbClr val="265599"/>
              </a:solidFill>
              <a:latin typeface="Sylfaen" panose="010A0502050306030303" pitchFamily="18" charset="0"/>
            </a:endParaRPr>
          </a:p>
        </p:txBody>
      </p:sp>
      <p:sp>
        <p:nvSpPr>
          <p:cNvPr id="10249" name="Rectangle 41"/>
          <p:cNvSpPr>
            <a:spLocks noChangeArrowheads="1"/>
          </p:cNvSpPr>
          <p:nvPr/>
        </p:nvSpPr>
        <p:spPr bwMode="auto">
          <a:xfrm>
            <a:off x="8450257" y="4440256"/>
            <a:ext cx="17287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i="1" dirty="0" smtClean="0">
                <a:solidFill>
                  <a:srgbClr val="265599"/>
                </a:solidFill>
                <a:latin typeface="Sylfaen" panose="010A0502050306030303" pitchFamily="18" charset="0"/>
              </a:rPr>
              <a:t>II </a:t>
            </a:r>
            <a:r>
              <a:rPr lang="ka-GE" b="1" i="1" dirty="0" smtClean="0">
                <a:solidFill>
                  <a:srgbClr val="265599"/>
                </a:solidFill>
                <a:latin typeface="Sylfaen" panose="010A0502050306030303" pitchFamily="18" charset="0"/>
              </a:rPr>
              <a:t>ვარიანტი</a:t>
            </a:r>
            <a:endParaRPr lang="ru-RU" b="1" i="1" dirty="0">
              <a:solidFill>
                <a:srgbClr val="265599"/>
              </a:solidFill>
              <a:latin typeface="Sylfaen" panose="010A0502050306030303" pitchFamily="18" charset="0"/>
            </a:endParaRPr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96938309"/>
              </p:ext>
            </p:extLst>
          </p:nvPr>
        </p:nvGraphicFramePr>
        <p:xfrm>
          <a:off x="2434801" y="692943"/>
          <a:ext cx="631507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31332284"/>
              </p:ext>
            </p:extLst>
          </p:nvPr>
        </p:nvGraphicFramePr>
        <p:xfrm>
          <a:off x="2415752" y="3421856"/>
          <a:ext cx="631507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="" xmlns:p14="http://schemas.microsoft.com/office/powerpoint/2010/main" val="875624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70" y="0"/>
            <a:ext cx="9144000" cy="6858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144" y="0"/>
            <a:ext cx="1333686" cy="1162212"/>
          </a:xfrm>
          <a:prstGeom prst="rect">
            <a:avLst/>
          </a:prstGeom>
        </p:spPr>
      </p:pic>
      <p:sp>
        <p:nvSpPr>
          <p:cNvPr id="9" name="Rectangle 88"/>
          <p:cNvSpPr>
            <a:spLocks noChangeArrowheads="1"/>
          </p:cNvSpPr>
          <p:nvPr/>
        </p:nvSpPr>
        <p:spPr bwMode="auto">
          <a:xfrm>
            <a:off x="2017713" y="457200"/>
            <a:ext cx="8305800" cy="5867400"/>
          </a:xfrm>
          <a:prstGeom prst="rect">
            <a:avLst/>
          </a:prstGeom>
          <a:gradFill rotWithShape="0">
            <a:gsLst>
              <a:gs pos="0">
                <a:srgbClr val="F2FDF7"/>
              </a:gs>
              <a:gs pos="100000">
                <a:srgbClr val="F2FDF7">
                  <a:gamma/>
                  <a:shade val="86275"/>
                  <a:invGamma/>
                </a:srgb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29999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243" name="Rectangle 89"/>
          <p:cNvSpPr>
            <a:spLocks noChangeArrowheads="1"/>
          </p:cNvSpPr>
          <p:nvPr/>
        </p:nvSpPr>
        <p:spPr bwMode="auto">
          <a:xfrm rot="-1768185">
            <a:off x="9753600" y="1524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4" name="Rectangle 90"/>
          <p:cNvSpPr>
            <a:spLocks noChangeArrowheads="1"/>
          </p:cNvSpPr>
          <p:nvPr/>
        </p:nvSpPr>
        <p:spPr bwMode="auto">
          <a:xfrm rot="-1768185">
            <a:off x="1981200" y="5257800"/>
            <a:ext cx="457200" cy="1447800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5" name="Rectangle 91"/>
          <p:cNvSpPr>
            <a:spLocks noChangeArrowheads="1"/>
          </p:cNvSpPr>
          <p:nvPr/>
        </p:nvSpPr>
        <p:spPr bwMode="auto">
          <a:xfrm rot="1768185" flipH="1">
            <a:off x="9866313" y="5418139"/>
            <a:ext cx="457200" cy="1296987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0246" name="Rectangle 92"/>
          <p:cNvSpPr>
            <a:spLocks noChangeArrowheads="1"/>
          </p:cNvSpPr>
          <p:nvPr/>
        </p:nvSpPr>
        <p:spPr bwMode="auto">
          <a:xfrm rot="1768185" flipH="1">
            <a:off x="1981200" y="152400"/>
            <a:ext cx="457200" cy="1296988"/>
          </a:xfrm>
          <a:prstGeom prst="rect">
            <a:avLst/>
          </a:prstGeom>
          <a:solidFill>
            <a:schemeClr val="bg1">
              <a:alpha val="3803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6324600" cy="609600"/>
          </a:xfrm>
        </p:spPr>
        <p:txBody>
          <a:bodyPr/>
          <a:lstStyle/>
          <a:p>
            <a:pPr algn="r">
              <a:defRPr/>
            </a:pPr>
            <a:r>
              <a:rPr lang="ka-GE" sz="2400" b="1" dirty="0">
                <a:solidFill>
                  <a:srgbClr val="265599"/>
                </a:solidFill>
                <a:latin typeface="Avaza Mtavruli" pitchFamily="34" charset="0"/>
              </a:rPr>
              <a:t>სიხშირეთა განაწილება</a:t>
            </a:r>
            <a:endParaRPr lang="en-US" sz="2400" b="1" dirty="0">
              <a:solidFill>
                <a:srgbClr val="265599"/>
              </a:solidFill>
              <a:latin typeface="Avaza Mtavruli" pitchFamily="34" charset="0"/>
            </a:endParaRPr>
          </a:p>
        </p:txBody>
      </p:sp>
      <p:sp>
        <p:nvSpPr>
          <p:cNvPr id="10248" name="Rectangle 41"/>
          <p:cNvSpPr>
            <a:spLocks noChangeArrowheads="1"/>
          </p:cNvSpPr>
          <p:nvPr/>
        </p:nvSpPr>
        <p:spPr bwMode="auto">
          <a:xfrm>
            <a:off x="8334886" y="1690930"/>
            <a:ext cx="17287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i="1" dirty="0" smtClean="0">
                <a:solidFill>
                  <a:srgbClr val="265599"/>
                </a:solidFill>
                <a:latin typeface="Sylfaen" panose="010A0502050306030303" pitchFamily="18" charset="0"/>
              </a:rPr>
              <a:t>III </a:t>
            </a:r>
            <a:r>
              <a:rPr lang="ka-GE" b="1" i="1" dirty="0">
                <a:solidFill>
                  <a:srgbClr val="265599"/>
                </a:solidFill>
                <a:latin typeface="Sylfaen" panose="010A0502050306030303" pitchFamily="18" charset="0"/>
              </a:rPr>
              <a:t>ვარიანტი</a:t>
            </a:r>
            <a:endParaRPr lang="ru-RU" b="1" i="1" dirty="0">
              <a:solidFill>
                <a:srgbClr val="265599"/>
              </a:solidFill>
              <a:latin typeface="Sylfaen" panose="010A0502050306030303" pitchFamily="18" charset="0"/>
            </a:endParaRPr>
          </a:p>
        </p:txBody>
      </p:sp>
      <p:sp>
        <p:nvSpPr>
          <p:cNvPr id="10249" name="Rectangle 41"/>
          <p:cNvSpPr>
            <a:spLocks noChangeArrowheads="1"/>
          </p:cNvSpPr>
          <p:nvPr/>
        </p:nvSpPr>
        <p:spPr bwMode="auto">
          <a:xfrm>
            <a:off x="8450257" y="4440256"/>
            <a:ext cx="17287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i="1" dirty="0" smtClean="0">
                <a:solidFill>
                  <a:srgbClr val="265599"/>
                </a:solidFill>
                <a:latin typeface="Sylfaen" panose="010A0502050306030303" pitchFamily="18" charset="0"/>
              </a:rPr>
              <a:t>IV </a:t>
            </a:r>
            <a:r>
              <a:rPr lang="ka-GE" b="1" i="1" dirty="0" smtClean="0">
                <a:solidFill>
                  <a:srgbClr val="265599"/>
                </a:solidFill>
                <a:latin typeface="Sylfaen" panose="010A0502050306030303" pitchFamily="18" charset="0"/>
              </a:rPr>
              <a:t>ვარიანტი</a:t>
            </a:r>
            <a:endParaRPr lang="ru-RU" b="1" i="1" dirty="0">
              <a:solidFill>
                <a:srgbClr val="265599"/>
              </a:solidFill>
              <a:latin typeface="Sylfaen" panose="010A0502050306030303" pitchFamily="18" charset="0"/>
            </a:endParaRPr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00976244"/>
              </p:ext>
            </p:extLst>
          </p:nvPr>
        </p:nvGraphicFramePr>
        <p:xfrm>
          <a:off x="2220008" y="647700"/>
          <a:ext cx="631507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73098231"/>
              </p:ext>
            </p:extLst>
          </p:nvPr>
        </p:nvGraphicFramePr>
        <p:xfrm>
          <a:off x="2220008" y="3467100"/>
          <a:ext cx="631507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107783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4C4C4C"/>
    </a:dk1>
    <a:lt1>
      <a:srgbClr val="FFFFFF"/>
    </a:lt1>
    <a:dk2>
      <a:srgbClr val="FF0000"/>
    </a:dk2>
    <a:lt2>
      <a:srgbClr val="666666"/>
    </a:lt2>
    <a:accent1>
      <a:srgbClr val="FF0080"/>
    </a:accent1>
    <a:accent2>
      <a:srgbClr val="66CCFF"/>
    </a:accent2>
    <a:accent3>
      <a:srgbClr val="FFFFFF"/>
    </a:accent3>
    <a:accent4>
      <a:srgbClr val="404040"/>
    </a:accent4>
    <a:accent5>
      <a:srgbClr val="FFAAC0"/>
    </a:accent5>
    <a:accent6>
      <a:srgbClr val="5CB9E7"/>
    </a:accent6>
    <a:hlink>
      <a:srgbClr val="FF0000"/>
    </a:hlink>
    <a:folHlink>
      <a:srgbClr val="4C4C4C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278</Words>
  <Application>Microsoft Office PowerPoint</Application>
  <PresentationFormat>Custom</PresentationFormat>
  <Paragraphs>95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მინიმალური კომპეტენციის ზღვარი</vt:lpstr>
      <vt:lpstr>ზოგადი უნარები</vt:lpstr>
      <vt:lpstr>სიხშირეთა განაწილება ქულების მიხედვით</vt:lpstr>
      <vt:lpstr>სიხშირეთა განაწილება ქულების მიხედვით</vt:lpstr>
      <vt:lpstr>სიხშირეთა განაწილება ქულების მიხედვით</vt:lpstr>
      <vt:lpstr>სიხშირეთა განაწილება</vt:lpstr>
      <vt:lpstr>სიხშირეთა განაწილება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giorgi ratiani</dc:creator>
  <cp:lastModifiedBy>maia.gabunia</cp:lastModifiedBy>
  <cp:revision>28</cp:revision>
  <dcterms:created xsi:type="dcterms:W3CDTF">2015-07-21T06:47:38Z</dcterms:created>
  <dcterms:modified xsi:type="dcterms:W3CDTF">2015-07-27T11:40:51Z</dcterms:modified>
</cp:coreProperties>
</file>