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7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iorgi\NAEC\2015\Gamocdebi_2015\Geografia_2015\Geografia_k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Geografia_2015\Geografia_k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Geografia_2015\Geografia_k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50"/>
      <c:rotY val="21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706E-3"/>
          <c:y val="9.8880275624461667E-2"/>
          <c:w val="0.94880744618964563"/>
          <c:h val="0.8218776916451371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0.10315518998958807"/>
                  <c:y val="0.16534031168952545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'Sheet1 (2)'!$C$20:$C$21</c:f>
              <c:numCache>
                <c:formatCode>###0.0%</c:formatCode>
                <c:ptCount val="2"/>
                <c:pt idx="0">
                  <c:v>0.75470715835141</c:v>
                </c:pt>
                <c:pt idx="1">
                  <c:v>0.24529284164859005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'Sheet1 (2)'!$F$78:$F$83</c:f>
              <c:strCache>
                <c:ptCount val="6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</c:strCache>
            </c:strRef>
          </c:cat>
          <c:val>
            <c:numRef>
              <c:f>'Sheet1 (2)'!$G$78:$G$83</c:f>
              <c:numCache>
                <c:formatCode>###0.0%</c:formatCode>
                <c:ptCount val="6"/>
                <c:pt idx="0">
                  <c:v>6.7384565181922013E-2</c:v>
                </c:pt>
                <c:pt idx="1">
                  <c:v>0.38815467449828689</c:v>
                </c:pt>
                <c:pt idx="2">
                  <c:v>0.35438081253059234</c:v>
                </c:pt>
                <c:pt idx="3">
                  <c:v>0.15287975199869475</c:v>
                </c:pt>
                <c:pt idx="4">
                  <c:v>3.5242290748898675E-2</c:v>
                </c:pt>
                <c:pt idx="5" formatCode="####.0%">
                  <c:v>1.9579050416054823E-3</c:v>
                </c:pt>
              </c:numCache>
            </c:numRef>
          </c:val>
        </c:ser>
        <c:dLbls/>
        <c:gapWidth val="62"/>
        <c:overlap val="-27"/>
        <c:axId val="50271360"/>
        <c:axId val="50272896"/>
      </c:barChart>
      <c:catAx>
        <c:axId val="5027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2896"/>
        <c:crosses val="autoZero"/>
        <c:auto val="1"/>
        <c:lblAlgn val="ctr"/>
        <c:lblOffset val="100"/>
      </c:catAx>
      <c:valAx>
        <c:axId val="50272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cat>
            <c:strRef>
              <c:f>'Sheet1 (2)'!$F$78:$F$83</c:f>
              <c:strCache>
                <c:ptCount val="6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</c:strCache>
            </c:strRef>
          </c:cat>
          <c:val>
            <c:numRef>
              <c:f>'Sheet1 (2)'!$H$78:$H$83</c:f>
              <c:numCache>
                <c:formatCode>###0.0%</c:formatCode>
                <c:ptCount val="6"/>
                <c:pt idx="0">
                  <c:v>6.3461198515114017E-2</c:v>
                </c:pt>
                <c:pt idx="1">
                  <c:v>0.42566731483118259</c:v>
                </c:pt>
                <c:pt idx="2">
                  <c:v>0.32207884037475709</c:v>
                </c:pt>
                <c:pt idx="3">
                  <c:v>0.13788226975428672</c:v>
                </c:pt>
                <c:pt idx="4">
                  <c:v>4.4369807318366629E-2</c:v>
                </c:pt>
                <c:pt idx="5" formatCode="####.0%">
                  <c:v>6.5405692062930898E-3</c:v>
                </c:pt>
              </c:numCache>
            </c:numRef>
          </c:val>
        </c:ser>
        <c:dLbls/>
        <c:gapWidth val="62"/>
        <c:overlap val="-27"/>
        <c:axId val="50304896"/>
        <c:axId val="50306432"/>
      </c:barChart>
      <c:catAx>
        <c:axId val="50304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6432"/>
        <c:crosses val="autoZero"/>
        <c:auto val="1"/>
        <c:lblAlgn val="ctr"/>
        <c:lblOffset val="100"/>
      </c:catAx>
      <c:valAx>
        <c:axId val="50306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2017713" y="23006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გეოგრაფია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4356" y="1352302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27359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2534558" y="1337699"/>
            <a:ext cx="3913188" cy="3721100"/>
            <a:chOff x="831883" y="685800"/>
            <a:chExt cx="3912869" cy="3721338"/>
          </a:xfrm>
        </p:grpSpPr>
        <p:grpSp>
          <p:nvGrpSpPr>
            <p:cNvPr id="4107" name="Group 37"/>
            <p:cNvGrpSpPr>
              <a:grpSpLocks/>
            </p:cNvGrpSpPr>
            <p:nvPr/>
          </p:nvGrpSpPr>
          <p:grpSpPr bwMode="auto">
            <a:xfrm>
              <a:off x="838232" y="685800"/>
              <a:ext cx="3906520" cy="2217878"/>
              <a:chOff x="539584" y="1772226"/>
              <a:chExt cx="3906520" cy="2217878"/>
            </a:xfrm>
          </p:grpSpPr>
          <p:grpSp>
            <p:nvGrpSpPr>
              <p:cNvPr id="4118" name="Group 3"/>
              <p:cNvGrpSpPr>
                <a:grpSpLocks/>
              </p:cNvGrpSpPr>
              <p:nvPr/>
            </p:nvGrpSpPr>
            <p:grpSpPr bwMode="auto">
              <a:xfrm>
                <a:off x="539584" y="2492996"/>
                <a:ext cx="3903345" cy="1497108"/>
                <a:chOff x="1804480" y="2512174"/>
                <a:chExt cx="3680297" cy="1856999"/>
              </a:xfrm>
            </p:grpSpPr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804480" y="3439690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გამოცხადებულ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04480" y="2512175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დარეგისტრირებულ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63775" y="2512175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6351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  <p:sp>
              <p:nvSpPr>
                <p:cNvPr id="37" name="Rectangle 40"/>
                <p:cNvSpPr>
                  <a:spLocks noChangeArrowheads="1"/>
                </p:cNvSpPr>
                <p:nvPr/>
              </p:nvSpPr>
              <p:spPr bwMode="auto">
                <a:xfrm>
                  <a:off x="4363775" y="3439690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5868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3257163" y="1772226"/>
                <a:ext cx="1188941" cy="719183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1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835058" y="2913204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გამოცდაზე დაფიქსირებული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მაქსიმალური ქულა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*</a:t>
              </a:r>
              <a:endParaRPr lang="ru-RU" sz="1400" b="1" dirty="0">
                <a:solidFill>
                  <a:srgbClr val="F2FDF7"/>
                </a:solidFill>
                <a:latin typeface="Arial Black" pitchFamily="34" charset="0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41525" y="2913204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54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(1)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831883" y="3657790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მინიმალური კომპეტენციის </a:t>
              </a:r>
            </a:p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ზღვარი გადალახა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 **</a:t>
              </a:r>
              <a:endParaRPr lang="ru-RU" sz="14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3538350" y="3657790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.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2064" y="5029288"/>
            <a:ext cx="7329487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ტესტის მაქსიმალური ქულა  - 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60 </a:t>
            </a:r>
            <a:endParaRPr lang="ka-GE" sz="1200" b="1" dirty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ტესტის </a:t>
            </a:r>
            <a:r>
              <a:rPr lang="ka-GE" sz="1200" b="1" dirty="0" smtClean="0">
                <a:solidFill>
                  <a:srgbClr val="F2FDF7"/>
                </a:solidFill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I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ვარიანტი</a:t>
            </a:r>
            <a:r>
              <a:rPr lang="en-US" sz="1200" b="1" dirty="0">
                <a:solidFill>
                  <a:srgbClr val="265599"/>
                </a:solidFill>
                <a:latin typeface="Arial" charset="0"/>
              </a:rPr>
              <a:t>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 მომზადდა რუსულ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ენაზეც. 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 ამ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ენაზე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შეასრულა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2</a:t>
            </a:r>
            <a:r>
              <a:rPr lang="en-US" sz="1200" b="1" dirty="0" smtClean="0">
                <a:solidFill>
                  <a:srgbClr val="265599"/>
                </a:solidFill>
                <a:latin typeface="Arial" charset="0"/>
              </a:rPr>
              <a:t>61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-მა აბიტურიენტმა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. აქ  წარმოდგენილია  მხოლოდ ქართულენოვანი ვერსიის სტატისტიკური ანალიზი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.</a:t>
            </a: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გეოგრაფია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441395" y="2058424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5862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6441395" y="2806136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5657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6444570" y="1337699"/>
            <a:ext cx="1189038" cy="71913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6430283" y="3564961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57 </a:t>
            </a:r>
            <a:endParaRPr lang="ka-GE" sz="1600" b="1" dirty="0">
              <a:solidFill>
                <a:srgbClr val="0070C0"/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1600" b="1" dirty="0">
                <a:solidFill>
                  <a:srgbClr val="0070C0"/>
                </a:solidFill>
                <a:latin typeface="Sylfaen" pitchFamily="18" charset="0"/>
              </a:rPr>
              <a:t>(1)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6427108" y="4309499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75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.</a:t>
            </a: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1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2401" y="1971429"/>
            <a:ext cx="3634468" cy="1058558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გეოგრაფიის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75,5%-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1981082"/>
              </p:ext>
            </p:extLst>
          </p:nvPr>
        </p:nvGraphicFramePr>
        <p:xfrm>
          <a:off x="2017714" y="1702739"/>
          <a:ext cx="4495799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9563">
            <a:off x="3836772" y="-903273"/>
            <a:ext cx="5106156" cy="5912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4600" y="6169411"/>
            <a:ext cx="595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400" b="1" dirty="0">
                <a:solidFill>
                  <a:schemeClr val="accent1">
                    <a:lumMod val="50000"/>
                  </a:schemeClr>
                </a:solidFill>
              </a:rPr>
              <a:t>*ტესტის საშუალო სირთულე – ტესტის საშუალო ქულა გაყოფილი ტესტის მაქსიმალურ ქულაზე და გამრავლებული 100-ზე.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5614">
            <a:off x="1924568" y="470616"/>
            <a:ext cx="4496830" cy="5039843"/>
          </a:xfrm>
          <a:prstGeom prst="rect">
            <a:avLst/>
          </a:prstGeom>
        </p:spPr>
      </p:pic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8649" y="4894956"/>
            <a:ext cx="6294062" cy="1490662"/>
          </a:xfrm>
        </p:spPr>
        <p:txBody>
          <a:bodyPr>
            <a:normAutofit/>
          </a:bodyPr>
          <a:lstStyle/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ქულა - 22,53 საშუალო სირთულე</a:t>
            </a:r>
            <a:r>
              <a:rPr lang="ka-GE" sz="3600" b="1" dirty="0">
                <a:solidFill>
                  <a:srgbClr val="265599"/>
                </a:solidFill>
                <a:latin typeface="Arial" charset="0"/>
              </a:rPr>
              <a:t>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 - 37,55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679640" y="3171562"/>
            <a:ext cx="3932237" cy="1600200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გეოგრაფია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8112" y="1475794"/>
            <a:ext cx="12053888" cy="4875879"/>
            <a:chOff x="0" y="15416"/>
            <a:chExt cx="11933416" cy="48042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"/>
              <a:ext cx="5991225" cy="48006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191" y="15416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159750" y="2236530"/>
            <a:ext cx="3617429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8822" y="2426706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24,9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371862" y="1796177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84264" y="2218743"/>
            <a:ext cx="3617429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3336" y="2426706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24,1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396376" y="1796177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729428" y="2191670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9748578" y="2206043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15475" y="2431229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76%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44%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8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80%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019241" y="2417736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0-20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019241" y="3170211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21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017652" y="3916336"/>
            <a:ext cx="2706688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41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6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5927" y="1701773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1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914795" y="2424605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48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90%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46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00%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6925247" y="1695149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4181845"/>
              </p:ext>
            </p:extLst>
          </p:nvPr>
        </p:nvGraphicFramePr>
        <p:xfrm>
          <a:off x="2961094" y="697746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196095"/>
              </p:ext>
            </p:extLst>
          </p:nvPr>
        </p:nvGraphicFramePr>
        <p:xfrm>
          <a:off x="2942045" y="3426659"/>
          <a:ext cx="63150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193</Words>
  <Application>Microsoft Office PowerPoint</Application>
  <PresentationFormat>Custom</PresentationFormat>
  <Paragraphs>55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გეოგრაფია</vt:lpstr>
      <vt:lpstr>მინიმალური კომპეტენციის ზღვარი</vt:lpstr>
      <vt:lpstr>გეოგრაფია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geronti.xidesheli</cp:lastModifiedBy>
  <cp:revision>66</cp:revision>
  <dcterms:created xsi:type="dcterms:W3CDTF">2015-07-21T06:47:38Z</dcterms:created>
  <dcterms:modified xsi:type="dcterms:W3CDTF">2015-08-05T13:02:43Z</dcterms:modified>
</cp:coreProperties>
</file>