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70" r:id="rId6"/>
    <p:sldId id="271" r:id="rId7"/>
    <p:sldId id="265" r:id="rId8"/>
    <p:sldId id="266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iorgi\NAEC\2015\Gamocdebi_2015\Qartuli_2015\stat_ge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50"/>
      <c:rotY val="21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723E-3"/>
          <c:y val="9.8880275624461667E-2"/>
          <c:w val="0.94880744618964563"/>
          <c:h val="0.8218776916451371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0319811895505117"/>
                  <c:y val="0.18692488681633249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Sheet1!$C$20:$C$21</c:f>
              <c:numCache>
                <c:formatCode>###0.0%</c:formatCode>
                <c:ptCount val="2"/>
                <c:pt idx="0">
                  <c:v>0.95760770568266496</c:v>
                </c:pt>
                <c:pt idx="1">
                  <c:v>4.2392294317335051E-2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Sheet1!$G$122:$G$129</c:f>
              <c:numCache>
                <c:formatCode>###0.0%</c:formatCode>
                <c:ptCount val="8"/>
                <c:pt idx="0" formatCode="####.0%">
                  <c:v>9.5967220185464754E-3</c:v>
                </c:pt>
                <c:pt idx="1">
                  <c:v>5.0032348501186104E-2</c:v>
                </c:pt>
                <c:pt idx="2">
                  <c:v>0.10728919560060383</c:v>
                </c:pt>
                <c:pt idx="3">
                  <c:v>0.16476169937459564</c:v>
                </c:pt>
                <c:pt idx="4">
                  <c:v>0.22827259003666164</c:v>
                </c:pt>
                <c:pt idx="5">
                  <c:v>0.23657537200776366</c:v>
                </c:pt>
                <c:pt idx="6">
                  <c:v>0.16497735604916974</c:v>
                </c:pt>
                <c:pt idx="7">
                  <c:v>3.8494716411472937E-2</c:v>
                </c:pt>
              </c:numCache>
            </c:numRef>
          </c:val>
        </c:ser>
        <c:dLbls/>
        <c:gapWidth val="62"/>
        <c:overlap val="-27"/>
        <c:axId val="89604864"/>
        <c:axId val="89606400"/>
      </c:barChart>
      <c:catAx>
        <c:axId val="89604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06400"/>
        <c:crosses val="autoZero"/>
        <c:auto val="1"/>
        <c:lblAlgn val="ctr"/>
        <c:lblOffset val="100"/>
      </c:catAx>
      <c:valAx>
        <c:axId val="89606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0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Sheet1!$H$122:$H$129</c:f>
              <c:numCache>
                <c:formatCode>###0.0%</c:formatCode>
                <c:ptCount val="8"/>
                <c:pt idx="0" formatCode="####.0%">
                  <c:v>6.9034628660505524E-3</c:v>
                </c:pt>
                <c:pt idx="1">
                  <c:v>3.5408083732323792E-2</c:v>
                </c:pt>
                <c:pt idx="2">
                  <c:v>9.3642133392717972E-2</c:v>
                </c:pt>
                <c:pt idx="3">
                  <c:v>0.15800022269235056</c:v>
                </c:pt>
                <c:pt idx="4">
                  <c:v>0.23237946776528226</c:v>
                </c:pt>
                <c:pt idx="5">
                  <c:v>0.24852466317781988</c:v>
                </c:pt>
                <c:pt idx="6">
                  <c:v>0.17960138069257325</c:v>
                </c:pt>
                <c:pt idx="7">
                  <c:v>4.5540585680881852E-2</c:v>
                </c:pt>
              </c:numCache>
            </c:numRef>
          </c:val>
        </c:ser>
        <c:dLbls/>
        <c:gapWidth val="62"/>
        <c:overlap val="-27"/>
        <c:axId val="89634304"/>
        <c:axId val="89635840"/>
      </c:barChart>
      <c:catAx>
        <c:axId val="8963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35840"/>
        <c:crosses val="autoZero"/>
        <c:auto val="1"/>
        <c:lblAlgn val="ctr"/>
        <c:lblOffset val="100"/>
      </c:catAx>
      <c:valAx>
        <c:axId val="89635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3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Sheet1!$I$122:$I$129</c:f>
              <c:numCache>
                <c:formatCode>###0.0%</c:formatCode>
                <c:ptCount val="8"/>
                <c:pt idx="0" formatCode="####.0%">
                  <c:v>3.9691289966923941E-3</c:v>
                </c:pt>
                <c:pt idx="1">
                  <c:v>2.6019845644983469E-2</c:v>
                </c:pt>
                <c:pt idx="2">
                  <c:v>8.3792723263506078E-2</c:v>
                </c:pt>
                <c:pt idx="3">
                  <c:v>0.1631753031973539</c:v>
                </c:pt>
                <c:pt idx="4">
                  <c:v>0.24707828004410146</c:v>
                </c:pt>
                <c:pt idx="5">
                  <c:v>0.25975744211686874</c:v>
                </c:pt>
                <c:pt idx="6">
                  <c:v>0.16979051819184124</c:v>
                </c:pt>
                <c:pt idx="7">
                  <c:v>4.64167585446527E-2</c:v>
                </c:pt>
              </c:numCache>
            </c:numRef>
          </c:val>
        </c:ser>
        <c:dLbls/>
        <c:gapWidth val="62"/>
        <c:overlap val="-27"/>
        <c:axId val="87485824"/>
        <c:axId val="89748608"/>
      </c:barChart>
      <c:catAx>
        <c:axId val="87485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48608"/>
        <c:crosses val="autoZero"/>
        <c:auto val="1"/>
        <c:lblAlgn val="ctr"/>
        <c:lblOffset val="100"/>
      </c:catAx>
      <c:valAx>
        <c:axId val="89748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Sheet1!$J$122:$J$129</c:f>
              <c:numCache>
                <c:formatCode>###0.0%</c:formatCode>
                <c:ptCount val="8"/>
                <c:pt idx="0" formatCode="####.0%">
                  <c:v>6.8477772788504707E-3</c:v>
                </c:pt>
                <c:pt idx="1">
                  <c:v>3.0309833857207012E-2</c:v>
                </c:pt>
                <c:pt idx="2">
                  <c:v>7.947911989223172E-2</c:v>
                </c:pt>
                <c:pt idx="3">
                  <c:v>0.15132465199820386</c:v>
                </c:pt>
                <c:pt idx="4">
                  <c:v>0.2412438257745847</c:v>
                </c:pt>
                <c:pt idx="5">
                  <c:v>0.2745846430175124</c:v>
                </c:pt>
                <c:pt idx="6">
                  <c:v>0.17332734620565785</c:v>
                </c:pt>
                <c:pt idx="7">
                  <c:v>4.2882801975752137E-2</c:v>
                </c:pt>
              </c:numCache>
            </c:numRef>
          </c:val>
        </c:ser>
        <c:dLbls/>
        <c:gapWidth val="62"/>
        <c:overlap val="-27"/>
        <c:axId val="81269120"/>
        <c:axId val="81270656"/>
      </c:barChart>
      <c:catAx>
        <c:axId val="8126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70656"/>
        <c:crosses val="autoZero"/>
        <c:auto val="1"/>
        <c:lblAlgn val="ctr"/>
        <c:lblOffset val="100"/>
      </c:catAx>
      <c:valAx>
        <c:axId val="81270656"/>
        <c:scaling>
          <c:orientation val="minMax"/>
          <c:max val="0.300000000000000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6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5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84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1943100" y="1139744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ქართული ენა და ლიტერატურა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54644" y="418234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27359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2064" y="5235575"/>
            <a:ext cx="732948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ტესტის მაქსიმალური ქულა  -  </a:t>
            </a:r>
            <a:r>
              <a:rPr lang="ka-GE" sz="1200" b="1">
                <a:solidFill>
                  <a:srgbClr val="265599"/>
                </a:solidFill>
                <a:latin typeface="Arial" charset="0"/>
              </a:rPr>
              <a:t>8</a:t>
            </a:r>
            <a:r>
              <a:rPr lang="ka-GE" sz="1200" b="1" smtClean="0">
                <a:solidFill>
                  <a:srgbClr val="265599"/>
                </a:solidFill>
                <a:latin typeface="Arial" charset="0"/>
              </a:rPr>
              <a:t>0 </a:t>
            </a:r>
            <a:r>
              <a:rPr lang="ka-GE" sz="1200" b="1" smtClean="0">
                <a:solidFill>
                  <a:srgbClr val="265599"/>
                </a:solidFill>
                <a:latin typeface="Arial" charset="0"/>
              </a:rPr>
              <a:t> </a:t>
            </a:r>
            <a:endParaRPr lang="ka-GE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ქართული ენა და ლიტერატურა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5699" y="1337699"/>
            <a:ext cx="7488146" cy="3721100"/>
            <a:chOff x="2534558" y="1337699"/>
            <a:chExt cx="7488146" cy="3721100"/>
          </a:xfrm>
        </p:grpSpPr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2534558" y="1337699"/>
              <a:ext cx="3913188" cy="3721100"/>
              <a:chOff x="831883" y="685800"/>
              <a:chExt cx="3912869" cy="3721338"/>
            </a:xfrm>
          </p:grpSpPr>
          <p:grpSp>
            <p:nvGrpSpPr>
              <p:cNvPr id="4107" name="Group 37"/>
              <p:cNvGrpSpPr>
                <a:grpSpLocks/>
              </p:cNvGrpSpPr>
              <p:nvPr/>
            </p:nvGrpSpPr>
            <p:grpSpPr bwMode="auto">
              <a:xfrm>
                <a:off x="838232" y="685800"/>
                <a:ext cx="3906520" cy="2217878"/>
                <a:chOff x="539584" y="1772226"/>
                <a:chExt cx="3906520" cy="2217878"/>
              </a:xfrm>
            </p:grpSpPr>
            <p:grpSp>
              <p:nvGrpSpPr>
                <p:cNvPr id="4118" name="Group 3"/>
                <p:cNvGrpSpPr>
                  <a:grpSpLocks/>
                </p:cNvGrpSpPr>
                <p:nvPr/>
              </p:nvGrpSpPr>
              <p:grpSpPr bwMode="auto">
                <a:xfrm>
                  <a:off x="539584" y="2492996"/>
                  <a:ext cx="3903345" cy="1497108"/>
                  <a:chOff x="1804480" y="2512174"/>
                  <a:chExt cx="3680297" cy="1856999"/>
                </a:xfrm>
              </p:grpSpPr>
              <p:sp>
                <p:nvSpPr>
                  <p:cNvPr id="3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04480" y="3439690"/>
                    <a:ext cx="2551812" cy="929484"/>
                  </a:xfrm>
                  <a:prstGeom prst="rect">
                    <a:avLst/>
                  </a:prstGeom>
                  <a:gradFill>
                    <a:gsLst>
                      <a:gs pos="0">
                        <a:srgbClr val="0070C0"/>
                      </a:gs>
                      <a:gs pos="100000">
                        <a:srgbClr val="265599"/>
                      </a:gs>
                    </a:gsLst>
                  </a:gra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lIns="54000" anchor="ctr"/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გამოცხადებულ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აბიტურიენტთა რაოდენობა</a:t>
                    </a:r>
                    <a:endParaRPr lang="ru-RU" sz="1400" b="1" dirty="0">
                      <a:solidFill>
                        <a:srgbClr val="F2FDF7"/>
                      </a:solidFill>
                      <a:latin typeface="Avaza" pitchFamily="34" charset="0"/>
                    </a:endParaRPr>
                  </a:p>
                </p:txBody>
              </p:sp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804480" y="2512175"/>
                    <a:ext cx="2551812" cy="929484"/>
                  </a:xfrm>
                  <a:prstGeom prst="rect">
                    <a:avLst/>
                  </a:prstGeom>
                  <a:gradFill>
                    <a:gsLst>
                      <a:gs pos="0">
                        <a:srgbClr val="0070C0"/>
                      </a:gs>
                      <a:gs pos="100000">
                        <a:srgbClr val="265599"/>
                      </a:gs>
                    </a:gsLst>
                  </a:gra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lIns="54000" anchor="ctr"/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დარეგისტრირებულ 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აბიტურიენტთა რაოდენობა</a:t>
                    </a:r>
                    <a:endParaRPr lang="ru-RU" sz="1400" b="1" dirty="0">
                      <a:solidFill>
                        <a:srgbClr val="F2FDF7"/>
                      </a:solidFill>
                      <a:latin typeface="Avaza" pitchFamily="34" charset="0"/>
                    </a:endParaRPr>
                  </a:p>
                </p:txBody>
              </p:sp>
              <p:sp>
                <p:nvSpPr>
                  <p:cNvPr id="3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363775" y="2512175"/>
                    <a:ext cx="1121002" cy="929484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ka-GE" sz="1600" b="1" dirty="0" smtClean="0">
                        <a:solidFill>
                          <a:srgbClr val="0070C0"/>
                        </a:solidFill>
                        <a:latin typeface="Sylfaen" pitchFamily="18" charset="0"/>
                      </a:rPr>
                      <a:t>9577</a:t>
                    </a:r>
                    <a:endParaRPr lang="ru-RU" sz="1600" b="1" dirty="0">
                      <a:solidFill>
                        <a:srgbClr val="0070C0"/>
                      </a:solidFill>
                      <a:latin typeface="Sylfaen" pitchFamily="18" charset="0"/>
                    </a:endParaRPr>
                  </a:p>
                </p:txBody>
              </p:sp>
              <p:sp>
                <p:nvSpPr>
                  <p:cNvPr id="3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363775" y="3439690"/>
                    <a:ext cx="1121002" cy="929484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ka-GE" sz="1600" b="1" dirty="0" smtClean="0">
                        <a:solidFill>
                          <a:srgbClr val="0070C0"/>
                        </a:solidFill>
                        <a:latin typeface="Sylfaen" pitchFamily="18" charset="0"/>
                      </a:rPr>
                      <a:t>9274</a:t>
                    </a:r>
                    <a:endParaRPr lang="ru-RU" sz="1600" b="1" dirty="0">
                      <a:solidFill>
                        <a:srgbClr val="0070C0"/>
                      </a:solidFill>
                      <a:latin typeface="Sylfaen" pitchFamily="18" charset="0"/>
                    </a:endParaRPr>
                  </a:p>
                </p:txBody>
              </p:sp>
            </p:grpSp>
            <p:sp>
              <p:nvSpPr>
                <p:cNvPr id="26" name="Rectangle 41"/>
                <p:cNvSpPr>
                  <a:spLocks noChangeArrowheads="1"/>
                </p:cNvSpPr>
                <p:nvPr/>
              </p:nvSpPr>
              <p:spPr bwMode="auto">
                <a:xfrm>
                  <a:off x="3257163" y="1772226"/>
                  <a:ext cx="1188941" cy="719183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>
                      <a:lumMod val="90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tIns="7200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ka-GE" sz="1200" b="1" dirty="0" smtClean="0">
                      <a:solidFill>
                        <a:srgbClr val="F2FDF7"/>
                      </a:solidFill>
                      <a:latin typeface="Sylfaen" pitchFamily="18" charset="0"/>
                    </a:rPr>
                    <a:t>ვარიანტი 1</a:t>
                  </a:r>
                  <a:endParaRPr lang="ru-RU" sz="1200" b="1" dirty="0">
                    <a:solidFill>
                      <a:srgbClr val="F2FDF7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>
                <a:off x="835058" y="2913204"/>
                <a:ext cx="2706467" cy="74934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anchor="ctr"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Avaza" pitchFamily="34" charset="0"/>
                  </a:rPr>
                  <a:t>გამოცდაზე დაფიქსირებული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Avaza" pitchFamily="34" charset="0"/>
                  </a:rPr>
                  <a:t>მაქსიმალური ქულა</a:t>
                </a:r>
                <a:r>
                  <a:rPr lang="en-US" sz="1400" b="1" dirty="0">
                    <a:solidFill>
                      <a:srgbClr val="F2FDF7"/>
                    </a:solidFill>
                    <a:latin typeface="Avaza" pitchFamily="34" charset="0"/>
                  </a:rPr>
                  <a:t>*</a:t>
                </a:r>
                <a:endParaRPr lang="ru-RU" sz="1400" b="1" dirty="0">
                  <a:solidFill>
                    <a:srgbClr val="F2FDF7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3" name="Rectangle 40"/>
              <p:cNvSpPr>
                <a:spLocks noChangeArrowheads="1"/>
              </p:cNvSpPr>
              <p:nvPr/>
            </p:nvSpPr>
            <p:spPr bwMode="auto">
              <a:xfrm>
                <a:off x="3541525" y="2913204"/>
                <a:ext cx="1188940" cy="7493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79</a:t>
                </a:r>
                <a:endParaRPr lang="ka-GE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(6)</a:t>
                </a: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831883" y="3657790"/>
                <a:ext cx="2706467" cy="74934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anchor="ctr"/>
              <a:lstStyle/>
              <a:p>
                <a:pPr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Sylfaen" pitchFamily="18" charset="0"/>
                  </a:rPr>
                  <a:t>მინიმალური კომპეტენციის </a:t>
                </a:r>
              </a:p>
              <a:p>
                <a:pPr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Sylfaen" pitchFamily="18" charset="0"/>
                  </a:rPr>
                  <a:t>ზღვარი გადალახა</a:t>
                </a:r>
                <a:r>
                  <a:rPr lang="en-US" sz="1400" b="1" dirty="0">
                    <a:solidFill>
                      <a:srgbClr val="F2FDF7"/>
                    </a:solidFill>
                    <a:latin typeface="Avaza" pitchFamily="34" charset="0"/>
                  </a:rPr>
                  <a:t> **</a:t>
                </a:r>
                <a:endParaRPr lang="ru-RU" sz="14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18" name="Rectangle 40"/>
              <p:cNvSpPr>
                <a:spLocks noChangeArrowheads="1"/>
              </p:cNvSpPr>
              <p:nvPr/>
            </p:nvSpPr>
            <p:spPr bwMode="auto">
              <a:xfrm>
                <a:off x="3538350" y="3657790"/>
                <a:ext cx="1188940" cy="7493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94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,</a:t>
                </a: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0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%</a:t>
                </a: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6441395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9282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6441395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8981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6444570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2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430283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(1)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6427108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635194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9355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7635194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9070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7638369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</a:t>
              </a:r>
              <a:r>
                <a:rPr lang="ka-GE" sz="1200" b="1" dirty="0">
                  <a:solidFill>
                    <a:srgbClr val="F2FDF7"/>
                  </a:solidFill>
                  <a:latin typeface="Sylfaen" pitchFamily="18" charset="0"/>
                </a:rPr>
                <a:t>3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7624082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(3)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7620907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97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830491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9182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830491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8908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833666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4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8819379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79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(5)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8816204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96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034" y="2001140"/>
            <a:ext cx="3634468" cy="1330973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ქართული ენისა და ლიტერატურის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9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5,8%-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7678905"/>
              </p:ext>
            </p:extLst>
          </p:nvPr>
        </p:nvGraphicFramePr>
        <p:xfrm>
          <a:off x="2017714" y="1477946"/>
          <a:ext cx="4495799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2435">
            <a:off x="5633037" y="30767"/>
            <a:ext cx="4730823" cy="6626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558">
            <a:off x="4721892" y="176808"/>
            <a:ext cx="4126026" cy="584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1675" y="84886"/>
            <a:ext cx="4524196" cy="6396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996844" y="4449063"/>
            <a:ext cx="3901970" cy="101178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ქართული ენა და ლიტერატურა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98989">
            <a:off x="1886513" y="426494"/>
            <a:ext cx="4122021" cy="5834887"/>
          </a:xfrm>
          <a:prstGeom prst="rect">
            <a:avLst/>
          </a:prstGeom>
        </p:spPr>
      </p:pic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489" y="5616498"/>
            <a:ext cx="6979325" cy="10713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საერთო საშუალო ქულა - 40,04</a:t>
            </a:r>
          </a:p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სირთულე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53,39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1335781"/>
            <a:ext cx="11972925" cy="4808271"/>
            <a:chOff x="0" y="0"/>
            <a:chExt cx="11972925" cy="480827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71"/>
              <a:ext cx="5991225" cy="48006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1700" y="0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047625" y="2031993"/>
            <a:ext cx="3564446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57025" y="2039101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4,2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263515" y="1929803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4828" y="2039101"/>
            <a:ext cx="3516047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4228" y="2031993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6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237678" y="1963369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355888"/>
            <a:ext cx="11858625" cy="4811137"/>
            <a:chOff x="0" y="0"/>
            <a:chExt cx="11858625" cy="48111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0"/>
              <a:ext cx="5991225" cy="4800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37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914682" y="2042342"/>
            <a:ext cx="3543640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69512" y="2031805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3,7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133030" y="1956135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4828" y="2039101"/>
            <a:ext cx="3588528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7113" y="2043387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3,0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202648" y="1964604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08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82807" y="1689730"/>
            <a:ext cx="7483054" cy="3729691"/>
            <a:chOff x="3008787" y="1689730"/>
            <a:chExt cx="7483054" cy="37296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715475" y="2431229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07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08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3019241" y="2417736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0-20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3019241" y="3170211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21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017652" y="3916336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725927" y="1701773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1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6914795" y="2424605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6925247" y="1695149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2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08787" y="4670121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en-US" sz="1400" b="1" dirty="0" smtClean="0">
                  <a:solidFill>
                    <a:srgbClr val="F2FDF7"/>
                  </a:solidFill>
                  <a:latin typeface="Avaza" pitchFamily="34" charset="0"/>
                </a:rPr>
                <a:t>1</a:t>
              </a: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-70 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5742459" y="4664700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6904514" y="4659451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grpSp>
          <p:nvGrpSpPr>
            <p:cNvPr id="32" name="Group 3"/>
            <p:cNvGrpSpPr>
              <a:grpSpLocks/>
            </p:cNvGrpSpPr>
            <p:nvPr/>
          </p:nvGrpSpPr>
          <p:grpSpPr bwMode="auto">
            <a:xfrm>
              <a:off x="8103664" y="2421619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8114116" y="1692163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3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8093383" y="4656465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9292351" y="2419186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9302803" y="1689730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4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9282070" y="4654032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625579"/>
              </p:ext>
            </p:extLst>
          </p:nvPr>
        </p:nvGraphicFramePr>
        <p:xfrm>
          <a:off x="5254369" y="2479595"/>
          <a:ext cx="4679332" cy="292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833"/>
                <a:gridCol w="1169833"/>
                <a:gridCol w="1169833"/>
                <a:gridCol w="1169833"/>
              </a:tblGrid>
              <a:tr h="525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27,2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25,2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24,7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23,1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46,5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48,1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50,7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20,3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22,5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7076052"/>
              </p:ext>
            </p:extLst>
          </p:nvPr>
        </p:nvGraphicFramePr>
        <p:xfrm>
          <a:off x="2938461" y="700087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4252186"/>
              </p:ext>
            </p:extLst>
          </p:nvPr>
        </p:nvGraphicFramePr>
        <p:xfrm>
          <a:off x="2938462" y="3376612"/>
          <a:ext cx="63150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3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4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8872785"/>
              </p:ext>
            </p:extLst>
          </p:nvPr>
        </p:nvGraphicFramePr>
        <p:xfrm>
          <a:off x="2924174" y="471487"/>
          <a:ext cx="6315076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0021282"/>
              </p:ext>
            </p:extLst>
          </p:nvPr>
        </p:nvGraphicFramePr>
        <p:xfrm>
          <a:off x="2952749" y="3643312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02712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223</Words>
  <Application>Microsoft Office PowerPoint</Application>
  <PresentationFormat>Custom</PresentationFormat>
  <Paragraphs>86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ქართული ენა და ლიტერატურა</vt:lpstr>
      <vt:lpstr>მინიმალური კომპეტენციის ზღვარი</vt:lpstr>
      <vt:lpstr>ქართული ენა და ლიტერატურა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სიხშირეთა განაწილება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geronti.xidesheli</cp:lastModifiedBy>
  <cp:revision>99</cp:revision>
  <dcterms:created xsi:type="dcterms:W3CDTF">2015-07-21T06:47:38Z</dcterms:created>
  <dcterms:modified xsi:type="dcterms:W3CDTF">2015-08-05T12:34:10Z</dcterms:modified>
</cp:coreProperties>
</file>