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70" r:id="rId6"/>
    <p:sldId id="265" r:id="rId7"/>
    <p:sldId id="266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2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Giorgi\NAEC\2015\Gamocdebi_2015\Istoria_2015\stat_hi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iorgi\NAEC\2015\Gamocdebi_2015\Istoria_2015\stat_hi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1"/>
  <c:chart>
    <c:autoTitleDeleted val="1"/>
    <c:view3D>
      <c:rotX val="50"/>
      <c:rotY val="210"/>
      <c:depthPercent val="100"/>
      <c:perspective val="6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679322278532723E-3"/>
          <c:y val="9.8880275624461667E-2"/>
          <c:w val="0.94880744618964563"/>
          <c:h val="0.82187769164513713"/>
        </c:manualLayout>
      </c:layout>
      <c:pie3DChart>
        <c:varyColors val="1"/>
        <c:ser>
          <c:idx val="0"/>
          <c:order val="0"/>
          <c:spPr>
            <a:solidFill>
              <a:srgbClr val="0070C0"/>
            </a:solidFill>
          </c:spPr>
          <c:explosion val="1"/>
          <c:dPt>
            <c:idx val="0"/>
            <c:explosion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spPr>
              <a:solidFill>
                <a:srgbClr val="C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dLbl>
              <c:idx val="0"/>
              <c:layout>
                <c:manualLayout>
                  <c:x val="-4.2364883305503712E-2"/>
                  <c:y val="0.19119448019136123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72ED652A-CCD7-4D74-B078-B4E1803A620B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1549673372853198E-2"/>
                  <c:y val="-0.24347532735693359"/>
                </c:manualLayout>
              </c:layout>
              <c:tx>
                <c:rich>
                  <a:bodyPr/>
                  <a:lstStyle/>
                  <a:p>
                    <a:fld id="{3AC6840D-1C42-4585-AE28-716E9FDA8998}" type="PERCENTAGE">
                      <a:rPr lang="en-US" baseline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'Sheet1 (2)'!$C$20:$C$21</c:f>
              <c:numCache>
                <c:formatCode>###0.0%</c:formatCode>
                <c:ptCount val="2"/>
                <c:pt idx="0">
                  <c:v>0.85331500000000005</c:v>
                </c:pt>
                <c:pt idx="1">
                  <c:v>0.14668500000000001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effectLst>
              <a:glow rad="1397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'Sheet1 (2)'!$F$78:$F$85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 ქულა</c:v>
                </c:pt>
                <c:pt idx="3">
                  <c:v>31-40  ქულა</c:v>
                </c:pt>
                <c:pt idx="4">
                  <c:v>41-50  ქულა</c:v>
                </c:pt>
                <c:pt idx="5">
                  <c:v>51-60  ქულა</c:v>
                </c:pt>
                <c:pt idx="6">
                  <c:v>61-70  ქულა</c:v>
                </c:pt>
                <c:pt idx="7">
                  <c:v>71-75 ქულა</c:v>
                </c:pt>
              </c:strCache>
            </c:strRef>
          </c:cat>
          <c:val>
            <c:numRef>
              <c:f>'Sheet1 (2)'!$I$78:$I$85</c:f>
              <c:numCache>
                <c:formatCode>###0.0%</c:formatCode>
                <c:ptCount val="8"/>
                <c:pt idx="0">
                  <c:v>3.8907849829351547E-2</c:v>
                </c:pt>
                <c:pt idx="1">
                  <c:v>0.14402730375426623</c:v>
                </c:pt>
                <c:pt idx="2">
                  <c:v>0.17406143344709901</c:v>
                </c:pt>
                <c:pt idx="3">
                  <c:v>0.18361774744027307</c:v>
                </c:pt>
                <c:pt idx="4">
                  <c:v>0.17201365187713316</c:v>
                </c:pt>
                <c:pt idx="5">
                  <c:v>0.15426621160409562</c:v>
                </c:pt>
                <c:pt idx="6">
                  <c:v>9.8976109215017066E-2</c:v>
                </c:pt>
                <c:pt idx="7">
                  <c:v>3.4129692832764506E-2</c:v>
                </c:pt>
              </c:numCache>
            </c:numRef>
          </c:val>
        </c:ser>
        <c:dLbls/>
        <c:gapWidth val="62"/>
        <c:overlap val="-27"/>
        <c:axId val="48739840"/>
        <c:axId val="48741376"/>
      </c:barChart>
      <c:catAx>
        <c:axId val="487398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741376"/>
        <c:crosses val="autoZero"/>
        <c:auto val="1"/>
        <c:lblAlgn val="ctr"/>
        <c:lblOffset val="100"/>
      </c:catAx>
      <c:valAx>
        <c:axId val="487413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73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9281E-9579-4D91-BA50-AF481A57B927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ECDDD-2D75-482A-9E0C-36D0E20F8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4613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36C628-1C17-485E-8865-C70527666E89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60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15C171-236A-41AF-989B-C5739B84D279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93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426BB5-00D5-43EC-ABF3-2DF7BA0DBBB3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55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449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17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015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066801"/>
            <a:ext cx="109728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C09F6-EFA4-486B-BAE9-FCC6867DC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08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969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16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502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81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69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473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811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662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16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099" name="Text Box 89"/>
          <p:cNvSpPr txBox="1">
            <a:spLocks noChangeArrowheads="1"/>
          </p:cNvSpPr>
          <p:nvPr/>
        </p:nvSpPr>
        <p:spPr bwMode="auto">
          <a:xfrm>
            <a:off x="2017713" y="2300680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7200" dirty="0" smtClean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265599"/>
                </a:solidFill>
                <a:latin typeface="Avaza Mtavruli" pitchFamily="34" charset="0"/>
              </a:rPr>
              <a:t>ქიმია</a:t>
            </a:r>
            <a:endParaRPr lang="en-US" sz="7200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265599"/>
              </a:solidFill>
              <a:latin typeface="Arial" charset="0"/>
            </a:endParaRPr>
          </a:p>
        </p:txBody>
      </p:sp>
      <p:sp>
        <p:nvSpPr>
          <p:cNvPr id="3076" name="Text Box 90"/>
          <p:cNvSpPr txBox="1">
            <a:spLocks noChangeArrowheads="1"/>
          </p:cNvSpPr>
          <p:nvPr/>
        </p:nvSpPr>
        <p:spPr bwMode="auto">
          <a:xfrm>
            <a:off x="2017713" y="38242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DA251C"/>
                </a:solidFill>
                <a:latin typeface="Avaza Mtavruli" panose="020B0500000000000000" pitchFamily="34" charset="0"/>
              </a:rPr>
              <a:t>პ</a:t>
            </a:r>
            <a:r>
              <a:rPr lang="ka-GE" b="1">
                <a:solidFill>
                  <a:srgbClr val="DA251C"/>
                </a:solidFill>
                <a:latin typeface="Avaza Mtavruli" panose="020B0500000000000000" pitchFamily="34" charset="0"/>
              </a:rPr>
              <a:t>ირველადი სტატისტიკური ანალიზი</a:t>
            </a:r>
            <a:endParaRPr lang="en-US">
              <a:solidFill>
                <a:srgbClr val="DA251C"/>
              </a:solidFill>
            </a:endParaRPr>
          </a:p>
        </p:txBody>
      </p:sp>
      <p:sp>
        <p:nvSpPr>
          <p:cNvPr id="3077" name="Rectangle 97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8" name="Rectangle 98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9" name="Rectangle 99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80" name="Rectangle 100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74356" y="1352302"/>
            <a:ext cx="8763000" cy="533400"/>
          </a:xfrm>
          <a:prstGeom prst="rect">
            <a:avLst/>
          </a:prstGeom>
          <a:ln>
            <a:noFill/>
          </a:ln>
        </p:spPr>
        <p:txBody>
          <a:bodyPr anchor="b"/>
          <a:lstStyle/>
          <a:p>
            <a:pPr algn="ctr">
              <a:defRPr/>
            </a:pPr>
            <a:r>
              <a:rPr lang="ka-GE" sz="2000" b="1" dirty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Sylfaen" pitchFamily="18" charset="0"/>
                <a:ea typeface="+mj-ea"/>
                <a:cs typeface="Microsoft New Tai Lue" panose="020B0502040204020203" pitchFamily="34" charset="0"/>
              </a:rPr>
              <a:t>ერთიანი ეროვნული გამოცდები </a:t>
            </a:r>
            <a:r>
              <a:rPr lang="en-US" sz="2000" b="1" dirty="0" smtClean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Sylfaen" pitchFamily="18" charset="0"/>
                <a:ea typeface="+mj-ea"/>
                <a:cs typeface="Microsoft New Tai Lue" panose="020B0502040204020203" pitchFamily="34" charset="0"/>
              </a:rPr>
              <a:t>2015</a:t>
            </a:r>
            <a:endParaRPr lang="en-US" sz="5400" b="1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0070C0"/>
              </a:solidFill>
              <a:latin typeface="Microsoft New Tai Lue" panose="020B0502040204020203" pitchFamily="34" charset="0"/>
              <a:ea typeface="+mj-ea"/>
              <a:cs typeface="Microsoft New Tai Lue" panose="020B0502040204020203" pitchFamily="34" charset="0"/>
            </a:endParaRPr>
          </a:p>
        </p:txBody>
      </p:sp>
      <p:pic>
        <p:nvPicPr>
          <p:cNvPr id="3082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2625" y="4057650"/>
            <a:ext cx="32067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74496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1895463" y="429592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099" name="Rectangle 58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0" name="Rectangle 59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1" name="Rectangle 60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2" name="Rectangle 61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4104" name="Group 30"/>
          <p:cNvGrpSpPr>
            <a:grpSpLocks/>
          </p:cNvGrpSpPr>
          <p:nvPr/>
        </p:nvGrpSpPr>
        <p:grpSpPr bwMode="auto">
          <a:xfrm>
            <a:off x="3899580" y="1340795"/>
            <a:ext cx="3913188" cy="3721100"/>
            <a:chOff x="831883" y="685800"/>
            <a:chExt cx="3912869" cy="3721338"/>
          </a:xfrm>
        </p:grpSpPr>
        <p:grpSp>
          <p:nvGrpSpPr>
            <p:cNvPr id="4107" name="Group 37"/>
            <p:cNvGrpSpPr>
              <a:grpSpLocks/>
            </p:cNvGrpSpPr>
            <p:nvPr/>
          </p:nvGrpSpPr>
          <p:grpSpPr bwMode="auto">
            <a:xfrm>
              <a:off x="838232" y="685800"/>
              <a:ext cx="3906520" cy="2217878"/>
              <a:chOff x="539584" y="1772226"/>
              <a:chExt cx="3906520" cy="2217878"/>
            </a:xfrm>
          </p:grpSpPr>
          <p:grpSp>
            <p:nvGrpSpPr>
              <p:cNvPr id="4118" name="Group 3"/>
              <p:cNvGrpSpPr>
                <a:grpSpLocks/>
              </p:cNvGrpSpPr>
              <p:nvPr/>
            </p:nvGrpSpPr>
            <p:grpSpPr bwMode="auto">
              <a:xfrm>
                <a:off x="539584" y="2492996"/>
                <a:ext cx="3903345" cy="1497108"/>
                <a:chOff x="1804480" y="2512174"/>
                <a:chExt cx="3680297" cy="1856999"/>
              </a:xfrm>
            </p:grpSpPr>
            <p:sp>
              <p:nvSpPr>
                <p:cNvPr id="34" name="Rectangle 22"/>
                <p:cNvSpPr>
                  <a:spLocks noChangeArrowheads="1"/>
                </p:cNvSpPr>
                <p:nvPr/>
              </p:nvSpPr>
              <p:spPr bwMode="auto">
                <a:xfrm>
                  <a:off x="1804480" y="3439690"/>
                  <a:ext cx="2551812" cy="929484"/>
                </a:xfrm>
                <a:prstGeom prst="rect">
                  <a:avLst/>
                </a:prstGeom>
                <a:gradFill>
                  <a:gsLst>
                    <a:gs pos="0">
                      <a:srgbClr val="0070C0"/>
                    </a:gs>
                    <a:gs pos="100000">
                      <a:srgbClr val="265599"/>
                    </a:gs>
                  </a:gsLst>
                </a:gra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lIns="54000" anchor="ctr"/>
                <a:lstStyle/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გამოცხადებულ</a:t>
                  </a:r>
                </a:p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აბიტურიენტთა რაოდენობა</a:t>
                  </a:r>
                  <a:endParaRPr lang="ru-RU" sz="1400" b="1" dirty="0">
                    <a:solidFill>
                      <a:srgbClr val="F2FDF7"/>
                    </a:solidFill>
                    <a:latin typeface="Avaza" pitchFamily="34" charset="0"/>
                  </a:endParaRPr>
                </a:p>
              </p:txBody>
            </p:sp>
            <p:sp>
              <p:nvSpPr>
                <p:cNvPr id="35" name="Rectangle 24"/>
                <p:cNvSpPr>
                  <a:spLocks noChangeArrowheads="1"/>
                </p:cNvSpPr>
                <p:nvPr/>
              </p:nvSpPr>
              <p:spPr bwMode="auto">
                <a:xfrm>
                  <a:off x="1804480" y="2512175"/>
                  <a:ext cx="2551812" cy="929484"/>
                </a:xfrm>
                <a:prstGeom prst="rect">
                  <a:avLst/>
                </a:prstGeom>
                <a:gradFill>
                  <a:gsLst>
                    <a:gs pos="0">
                      <a:srgbClr val="0070C0"/>
                    </a:gs>
                    <a:gs pos="100000">
                      <a:srgbClr val="265599"/>
                    </a:gs>
                  </a:gsLst>
                </a:gra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lIns="54000" anchor="ctr"/>
                <a:lstStyle/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დარეგისტრირებულ </a:t>
                  </a:r>
                </a:p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აბიტურიენტთა რაოდენობა</a:t>
                  </a:r>
                  <a:endParaRPr lang="ru-RU" sz="1400" b="1" dirty="0">
                    <a:solidFill>
                      <a:srgbClr val="F2FDF7"/>
                    </a:solidFill>
                    <a:latin typeface="Avaza" pitchFamily="34" charset="0"/>
                  </a:endParaRPr>
                </a:p>
              </p:txBody>
            </p:sp>
            <p:sp>
              <p:nvSpPr>
                <p:cNvPr id="36" name="Rectangle 39"/>
                <p:cNvSpPr>
                  <a:spLocks noChangeArrowheads="1"/>
                </p:cNvSpPr>
                <p:nvPr/>
              </p:nvSpPr>
              <p:spPr bwMode="auto">
                <a:xfrm>
                  <a:off x="4363775" y="2512175"/>
                  <a:ext cx="1121002" cy="92948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ka-GE" sz="1600" b="1" dirty="0" smtClean="0">
                      <a:solidFill>
                        <a:srgbClr val="0070C0"/>
                      </a:solidFill>
                      <a:latin typeface="Sylfaen" pitchFamily="18" charset="0"/>
                    </a:rPr>
                    <a:t>1500</a:t>
                  </a:r>
                  <a:endParaRPr lang="ru-RU" sz="1600" b="1" dirty="0">
                    <a:solidFill>
                      <a:srgbClr val="0070C0"/>
                    </a:solidFill>
                    <a:latin typeface="Sylfaen" pitchFamily="18" charset="0"/>
                  </a:endParaRPr>
                </a:p>
              </p:txBody>
            </p:sp>
            <p:sp>
              <p:nvSpPr>
                <p:cNvPr id="37" name="Rectangle 40"/>
                <p:cNvSpPr>
                  <a:spLocks noChangeArrowheads="1"/>
                </p:cNvSpPr>
                <p:nvPr/>
              </p:nvSpPr>
              <p:spPr bwMode="auto">
                <a:xfrm>
                  <a:off x="4363775" y="3439690"/>
                  <a:ext cx="1121002" cy="92948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ka-GE" sz="1600" b="1" dirty="0" smtClean="0">
                      <a:solidFill>
                        <a:srgbClr val="0070C0"/>
                      </a:solidFill>
                      <a:latin typeface="Sylfaen" pitchFamily="18" charset="0"/>
                    </a:rPr>
                    <a:t>1465</a:t>
                  </a:r>
                  <a:endParaRPr lang="ru-RU" sz="1600" b="1" dirty="0">
                    <a:solidFill>
                      <a:srgbClr val="0070C0"/>
                    </a:solidFill>
                    <a:latin typeface="Sylfaen" pitchFamily="18" charset="0"/>
                  </a:endParaRPr>
                </a:p>
              </p:txBody>
            </p:sp>
          </p:grpSp>
          <p:sp>
            <p:nvSpPr>
              <p:cNvPr id="26" name="Rectangle 41"/>
              <p:cNvSpPr>
                <a:spLocks noChangeArrowheads="1"/>
              </p:cNvSpPr>
              <p:nvPr/>
            </p:nvSpPr>
            <p:spPr bwMode="auto">
              <a:xfrm>
                <a:off x="3257163" y="1772226"/>
                <a:ext cx="1188941" cy="719183"/>
              </a:xfrm>
              <a:prstGeom prst="rect">
                <a:avLst/>
              </a:prstGeom>
              <a:gradFill>
                <a:gsLst>
                  <a:gs pos="0">
                    <a:srgbClr val="0070C0"/>
                  </a:gs>
                  <a:gs pos="100000">
                    <a:srgbClr val="265599"/>
                  </a:gs>
                </a:gsLst>
              </a:gradFill>
              <a:ln>
                <a:solidFill>
                  <a:schemeClr val="bg2">
                    <a:lumMod val="90000"/>
                  </a:schemeClr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lIns="54000" tIns="7200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ka-GE" sz="1200" b="1" dirty="0" smtClean="0">
                    <a:solidFill>
                      <a:srgbClr val="F2FDF7"/>
                    </a:solidFill>
                    <a:latin typeface="Sylfaen" pitchFamily="18" charset="0"/>
                  </a:rPr>
                  <a:t>ქიმია</a:t>
                </a:r>
                <a:endParaRPr lang="ru-RU" sz="1200" b="1" dirty="0">
                  <a:solidFill>
                    <a:srgbClr val="F2FDF7"/>
                  </a:solidFill>
                  <a:latin typeface="Sylfaen" pitchFamily="18" charset="0"/>
                </a:endParaRPr>
              </a:p>
            </p:txBody>
          </p:sp>
        </p:grp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835058" y="2913204"/>
              <a:ext cx="2706467" cy="749348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rgbClr val="265599"/>
                </a:gs>
              </a:gsLst>
            </a:gra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54000" anchor="ctr"/>
            <a:lstStyle/>
            <a:p>
              <a:pPr>
                <a:spcBef>
                  <a:spcPct val="20000"/>
                </a:spcBef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Avaza" pitchFamily="34" charset="0"/>
                </a:rPr>
                <a:t>გამოცდაზე დაფიქსირებული</a:t>
              </a:r>
            </a:p>
            <a:p>
              <a:pPr>
                <a:spcBef>
                  <a:spcPct val="20000"/>
                </a:spcBef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Avaza" pitchFamily="34" charset="0"/>
                </a:rPr>
                <a:t>მაქსიმალური ქულა</a:t>
              </a:r>
              <a:r>
                <a:rPr lang="en-US" sz="1400" b="1" dirty="0">
                  <a:solidFill>
                    <a:srgbClr val="F2FDF7"/>
                  </a:solidFill>
                  <a:latin typeface="Avaza" pitchFamily="34" charset="0"/>
                </a:rPr>
                <a:t>*</a:t>
              </a:r>
              <a:endParaRPr lang="ru-RU" sz="1400" b="1" dirty="0">
                <a:solidFill>
                  <a:srgbClr val="F2FDF7"/>
                </a:solidFill>
                <a:latin typeface="Arial Black" pitchFamily="34" charset="0"/>
              </a:endParaRPr>
            </a:p>
          </p:txBody>
        </p:sp>
        <p:sp>
          <p:nvSpPr>
            <p:cNvPr id="13" name="Rectangle 40"/>
            <p:cNvSpPr>
              <a:spLocks noChangeArrowheads="1"/>
            </p:cNvSpPr>
            <p:nvPr/>
          </p:nvSpPr>
          <p:spPr bwMode="auto">
            <a:xfrm>
              <a:off x="3541525" y="2913204"/>
              <a:ext cx="1188940" cy="74934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75 </a:t>
              </a:r>
              <a:endParaRPr lang="ka-GE" sz="1600" b="1" dirty="0">
                <a:solidFill>
                  <a:srgbClr val="0070C0"/>
                </a:solidFill>
                <a:latin typeface="Sylfaen" pitchFamily="18" charset="0"/>
              </a:endParaRPr>
            </a:p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(3)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831883" y="3657790"/>
              <a:ext cx="2706467" cy="749348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rgbClr val="265599"/>
                </a:gs>
              </a:gsLst>
            </a:gra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54000" anchor="ctr"/>
            <a:lstStyle/>
            <a:p>
              <a:pPr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Sylfaen" pitchFamily="18" charset="0"/>
                </a:rPr>
                <a:t>მინიმალური კომპეტენციის </a:t>
              </a:r>
            </a:p>
            <a:p>
              <a:pPr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Sylfaen" pitchFamily="18" charset="0"/>
                </a:rPr>
                <a:t>ზღვარი გადალახა</a:t>
              </a:r>
              <a:r>
                <a:rPr lang="en-US" sz="1400" b="1" dirty="0">
                  <a:solidFill>
                    <a:srgbClr val="F2FDF7"/>
                  </a:solidFill>
                  <a:latin typeface="Avaza" pitchFamily="34" charset="0"/>
                </a:rPr>
                <a:t> **</a:t>
              </a:r>
              <a:endParaRPr lang="ru-RU" sz="1400" b="1" dirty="0">
                <a:solidFill>
                  <a:srgbClr val="F2FDF7"/>
                </a:solidFill>
                <a:latin typeface="Sylfaen" pitchFamily="18" charset="0"/>
              </a:endParaRPr>
            </a:p>
          </p:txBody>
        </p:sp>
        <p:sp>
          <p:nvSpPr>
            <p:cNvPr id="18" name="Rectangle 40"/>
            <p:cNvSpPr>
              <a:spLocks noChangeArrowheads="1"/>
            </p:cNvSpPr>
            <p:nvPr/>
          </p:nvSpPr>
          <p:spPr bwMode="auto">
            <a:xfrm>
              <a:off x="3538350" y="3657790"/>
              <a:ext cx="1188940" cy="74934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85,3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%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</p:grpSp>
      <p:sp>
        <p:nvSpPr>
          <p:cNvPr id="38" name="TextBox 34"/>
          <p:cNvSpPr txBox="1">
            <a:spLocks noChangeArrowheads="1"/>
          </p:cNvSpPr>
          <p:nvPr/>
        </p:nvSpPr>
        <p:spPr bwMode="auto">
          <a:xfrm>
            <a:off x="2532064" y="5235575"/>
            <a:ext cx="7329487" cy="27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200" b="1" dirty="0" smtClean="0">
                <a:solidFill>
                  <a:srgbClr val="265599"/>
                </a:solidFill>
                <a:latin typeface="Arial" charset="0"/>
              </a:rPr>
              <a:t>* </a:t>
            </a:r>
            <a:r>
              <a:rPr lang="ka-GE" sz="1200" b="1" dirty="0">
                <a:solidFill>
                  <a:srgbClr val="265599"/>
                </a:solidFill>
                <a:latin typeface="Arial" charset="0"/>
              </a:rPr>
              <a:t>ტესტის მაქსიმალური ქულა  -  </a:t>
            </a:r>
            <a:r>
              <a:rPr lang="ka-GE" sz="1200" b="1" smtClean="0">
                <a:solidFill>
                  <a:srgbClr val="265599"/>
                </a:solidFill>
                <a:latin typeface="Arial" charset="0"/>
              </a:rPr>
              <a:t>75 </a:t>
            </a:r>
            <a:endParaRPr lang="ka-GE" sz="1200" b="1" dirty="0">
              <a:solidFill>
                <a:srgbClr val="2655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6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5" name="Rectangle 88"/>
          <p:cNvSpPr>
            <a:spLocks noChangeArrowheads="1"/>
          </p:cNvSpPr>
          <p:nvPr/>
        </p:nvSpPr>
        <p:spPr bwMode="auto">
          <a:xfrm>
            <a:off x="2017714" y="368702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123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4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5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6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4" y="549275"/>
            <a:ext cx="6719887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მინიმალური კომპეტენციის ზღვარი</a:t>
            </a:r>
            <a:endParaRPr lang="en-US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2401" y="1971429"/>
            <a:ext cx="3634468" cy="1058558"/>
          </a:xfrm>
          <a:prstGeom prst="roundRect">
            <a:avLst/>
          </a:prstGeom>
          <a:solidFill>
            <a:srgbClr val="265599">
              <a:alpha val="68000"/>
            </a:srgbClr>
          </a:solidFill>
          <a:ln>
            <a:noFill/>
          </a:ln>
          <a:effectLst/>
          <a:scene3d>
            <a:camera prst="orthographicFront"/>
            <a:lightRig rig="soft" dir="t"/>
          </a:scene3d>
          <a:sp3d>
            <a:bevelT/>
          </a:sp3d>
        </p:spPr>
        <p:txBody>
          <a:bodyPr wrap="square" tIns="108000" rIns="0" bIns="108000">
            <a:spAutoFit/>
          </a:bodyPr>
          <a:lstStyle/>
          <a:p>
            <a:pPr>
              <a:defRPr/>
            </a:pPr>
            <a:r>
              <a:rPr lang="ka-GE" sz="1600" dirty="0" smtClean="0">
                <a:solidFill>
                  <a:schemeClr val="bg1"/>
                </a:solidFill>
                <a:latin typeface="Arial" charset="0"/>
              </a:rPr>
              <a:t>ქიმიის გამოცდაში მინიმალური კომპეტენციის </a:t>
            </a:r>
            <a:r>
              <a:rPr lang="ka-GE" sz="1600" dirty="0">
                <a:solidFill>
                  <a:schemeClr val="bg1"/>
                </a:solidFill>
                <a:latin typeface="Arial" charset="0"/>
              </a:rPr>
              <a:t>ზღვარი გადალახა აბიტურიენტთა </a:t>
            </a:r>
            <a:r>
              <a:rPr lang="ka-GE" sz="1600" dirty="0" smtClean="0">
                <a:solidFill>
                  <a:schemeClr val="bg1"/>
                </a:solidFill>
                <a:latin typeface="Arial" charset="0"/>
              </a:rPr>
              <a:t>85,3%-</a:t>
            </a:r>
            <a:r>
              <a:rPr lang="ka-GE" sz="1600" dirty="0">
                <a:solidFill>
                  <a:schemeClr val="bg1"/>
                </a:solidFill>
                <a:latin typeface="Arial" charset="0"/>
              </a:rPr>
              <a:t>მა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78455568"/>
              </p:ext>
            </p:extLst>
          </p:nvPr>
        </p:nvGraphicFramePr>
        <p:xfrm>
          <a:off x="2077158" y="1732164"/>
          <a:ext cx="4495799" cy="320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04552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10364">
            <a:off x="2066327" y="386356"/>
            <a:ext cx="5275686" cy="60852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310051" y="2858758"/>
            <a:ext cx="3932237" cy="1600200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chemeClr val="accent1">
                    <a:lumMod val="50000"/>
                  </a:schemeClr>
                </a:solidFill>
              </a:rPr>
              <a:t>ქიმია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7641" y="6281009"/>
            <a:ext cx="5958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ka-GE" sz="1400" b="1" dirty="0">
                <a:solidFill>
                  <a:schemeClr val="accent1">
                    <a:lumMod val="50000"/>
                  </a:schemeClr>
                </a:solidFill>
              </a:rPr>
              <a:t>*ტესტის საშუალო სირთულე – ტესტის საშუალო ქულა გაყოფილი ტესტის მაქსიმალურ ქულაზე და გამრავლებული 100-ზე.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147" name="Text Placeholder 3"/>
          <p:cNvSpPr>
            <a:spLocks noGrp="1"/>
          </p:cNvSpPr>
          <p:nvPr>
            <p:ph type="body" sz="half" idx="2"/>
          </p:nvPr>
        </p:nvSpPr>
        <p:spPr>
          <a:xfrm>
            <a:off x="5637641" y="4678749"/>
            <a:ext cx="6294062" cy="1490662"/>
          </a:xfrm>
        </p:spPr>
        <p:txBody>
          <a:bodyPr>
            <a:normAutofit/>
          </a:bodyPr>
          <a:lstStyle/>
          <a:p>
            <a:pPr algn="r"/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საშუალო ქულა - 38,78 საშუალო სირთულე</a:t>
            </a:r>
            <a:r>
              <a:rPr lang="ka-GE" sz="3600" b="1" dirty="0">
                <a:solidFill>
                  <a:srgbClr val="265599"/>
                </a:solidFill>
                <a:latin typeface="Arial" charset="0"/>
              </a:rPr>
              <a:t> </a:t>
            </a:r>
            <a:r>
              <a:rPr lang="ka-GE" sz="3600" b="1" dirty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 - 51,71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7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99" y="0"/>
            <a:ext cx="9144000" cy="6858000"/>
          </a:xfrm>
          <a:prstGeom prst="rect">
            <a:avLst/>
          </a:prstGeom>
        </p:spPr>
      </p:pic>
      <p:sp>
        <p:nvSpPr>
          <p:cNvPr id="31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7859" y="1265221"/>
            <a:ext cx="5991225" cy="48006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9219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0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2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3" y="704850"/>
            <a:ext cx="67183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 ქულების მიხედვით</a:t>
            </a:r>
            <a:endParaRPr lang="ru-RU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pic>
        <p:nvPicPr>
          <p:cNvPr id="9225" name="Picture 10" descr="D:\Giorgi\naec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9750" y="155576"/>
            <a:ext cx="2535238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1"/>
          <p:cNvSpPr>
            <a:spLocks noChangeArrowheads="1"/>
          </p:cNvSpPr>
          <p:nvPr/>
        </p:nvSpPr>
        <p:spPr bwMode="auto">
          <a:xfrm>
            <a:off x="5026055" y="1229851"/>
            <a:ext cx="2708252" cy="35215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a-GE" sz="1400" b="1" i="1" dirty="0">
                <a:solidFill>
                  <a:srgbClr val="DA251C"/>
                </a:solidFill>
                <a:latin typeface="Sylfaen" panose="010A0502050306030303" pitchFamily="18" charset="0"/>
              </a:rPr>
              <a:t>გამსვლელი ქულა </a:t>
            </a:r>
            <a:r>
              <a:rPr lang="ka-GE" sz="1400" b="1" i="1" dirty="0" smtClean="0">
                <a:solidFill>
                  <a:srgbClr val="DA251C"/>
                </a:solidFill>
                <a:latin typeface="Sylfaen" panose="010A0502050306030303" pitchFamily="18" charset="0"/>
              </a:rPr>
              <a:t>19</a:t>
            </a:r>
            <a:endParaRPr lang="ru-RU" sz="1400" b="1" i="1" dirty="0">
              <a:solidFill>
                <a:srgbClr val="DA251C"/>
              </a:solidFill>
              <a:latin typeface="Sylfaen" panose="010A0502050306030303" pitchFamily="18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4678771" y="1616074"/>
            <a:ext cx="3709450" cy="3871979"/>
          </a:xfrm>
          <a:prstGeom prst="rect">
            <a:avLst/>
          </a:prstGeom>
          <a:solidFill>
            <a:srgbClr val="DA9998">
              <a:alpha val="34117"/>
            </a:srgbClr>
          </a:solidFill>
          <a:ln w="317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>
              <a:latin typeface="Times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10012" y="1817664"/>
            <a:ext cx="9906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 dirty="0" smtClean="0">
                <a:latin typeface="Arial" charset="0"/>
              </a:rPr>
              <a:t>≈</a:t>
            </a:r>
            <a:r>
              <a:rPr lang="ka-GE" sz="1050" b="1" dirty="0" smtClean="0">
                <a:latin typeface="Arial" charset="0"/>
              </a:rPr>
              <a:t> 14,7</a:t>
            </a:r>
            <a:r>
              <a:rPr lang="en-US" sz="1050" b="1" dirty="0" smtClean="0">
                <a:latin typeface="Arial" charset="0"/>
              </a:rPr>
              <a:t>%</a:t>
            </a:r>
            <a:endParaRPr lang="en-US" sz="1050" b="1" dirty="0">
              <a:latin typeface="Arial" charset="0"/>
            </a:endParaRPr>
          </a:p>
        </p:txBody>
      </p:sp>
      <p:sp>
        <p:nvSpPr>
          <p:cNvPr id="56" name="Right Brace 55"/>
          <p:cNvSpPr/>
          <p:nvPr/>
        </p:nvSpPr>
        <p:spPr>
          <a:xfrm rot="16200000">
            <a:off x="3897539" y="1784035"/>
            <a:ext cx="228600" cy="1073734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2655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2655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282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 build="allAtOnce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31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9219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0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2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3" y="704850"/>
            <a:ext cx="67183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 ქულების მიხედვით</a:t>
            </a:r>
            <a:endParaRPr lang="ru-RU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5715475" y="2431229"/>
            <a:ext cx="1189039" cy="2995613"/>
            <a:chOff x="4106970" y="1988859"/>
            <a:chExt cx="1121007" cy="3715522"/>
          </a:xfrm>
          <a:solidFill>
            <a:schemeClr val="bg2">
              <a:lumMod val="20000"/>
              <a:lumOff val="80000"/>
            </a:schemeClr>
          </a:solidFill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4106970" y="1988859"/>
              <a:ext cx="1121007" cy="2790088"/>
              <a:chOff x="4363756" y="2512068"/>
              <a:chExt cx="1121007" cy="2790088"/>
            </a:xfrm>
            <a:grpFill/>
          </p:grpSpPr>
          <p:sp>
            <p:nvSpPr>
              <p:cNvPr id="106" name="Rectangle 39"/>
              <p:cNvSpPr>
                <a:spLocks noChangeArrowheads="1"/>
              </p:cNvSpPr>
              <p:nvPr/>
            </p:nvSpPr>
            <p:spPr bwMode="auto">
              <a:xfrm>
                <a:off x="4363756" y="2512068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18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29%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  <p:sp>
            <p:nvSpPr>
              <p:cNvPr id="107" name="Rectangle 40"/>
              <p:cNvSpPr>
                <a:spLocks noChangeArrowheads="1"/>
              </p:cNvSpPr>
              <p:nvPr/>
            </p:nvSpPr>
            <p:spPr bwMode="auto">
              <a:xfrm>
                <a:off x="4363756" y="3441440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35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77%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  <p:sp>
            <p:nvSpPr>
              <p:cNvPr id="108" name="Rectangle 42"/>
              <p:cNvSpPr>
                <a:spLocks noChangeArrowheads="1"/>
              </p:cNvSpPr>
              <p:nvPr/>
            </p:nvSpPr>
            <p:spPr bwMode="auto">
              <a:xfrm>
                <a:off x="4363756" y="4372783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32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63%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p:grpSp>
        <p:sp>
          <p:nvSpPr>
            <p:cNvPr id="102" name="Rectangle 42"/>
            <p:cNvSpPr>
              <a:spLocks noChangeArrowheads="1"/>
            </p:cNvSpPr>
            <p:nvPr/>
          </p:nvSpPr>
          <p:spPr bwMode="auto">
            <a:xfrm>
              <a:off x="4106970" y="4775008"/>
              <a:ext cx="1121007" cy="929373"/>
            </a:xfrm>
            <a:prstGeom prst="rect">
              <a:avLst/>
            </a:prstGeom>
            <a:grpFill/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13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,</a:t>
              </a: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31%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</p:grpSp>
      <p:pic>
        <p:nvPicPr>
          <p:cNvPr id="9225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9750" y="155576"/>
            <a:ext cx="2535238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3019241" y="2417736"/>
            <a:ext cx="2706687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0-20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3019241" y="3170211"/>
            <a:ext cx="2706687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21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4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3017652" y="3916336"/>
            <a:ext cx="2706688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41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6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3017652" y="4665636"/>
            <a:ext cx="2706688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61</a:t>
            </a:r>
            <a:r>
              <a:rPr lang="ka-GE" sz="1400" b="1" dirty="0" smtClean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 smtClean="0">
                <a:solidFill>
                  <a:srgbClr val="F2FDF7"/>
                </a:solidFill>
                <a:latin typeface="Avaza" pitchFamily="34" charset="0"/>
              </a:rPr>
              <a:t>7</a:t>
            </a:r>
            <a:r>
              <a:rPr lang="ka-GE" sz="1400" b="1" dirty="0" smtClean="0">
                <a:solidFill>
                  <a:srgbClr val="F2FDF7"/>
                </a:solidFill>
                <a:latin typeface="Avaza" pitchFamily="34" charset="0"/>
              </a:rPr>
              <a:t>5 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5725927" y="1701773"/>
            <a:ext cx="1189038" cy="719138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>
                <a:lumMod val="9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tIns="72000" anchor="ctr"/>
          <a:lstStyle/>
          <a:p>
            <a:pPr algn="ctr">
              <a:spcBef>
                <a:spcPct val="20000"/>
              </a:spcBef>
              <a:defRPr/>
            </a:pPr>
            <a:r>
              <a:rPr lang="ka-GE" sz="1200" b="1" smtClean="0">
                <a:solidFill>
                  <a:srgbClr val="F2FDF7"/>
                </a:solidFill>
                <a:latin typeface="Sylfaen" pitchFamily="18" charset="0"/>
              </a:rPr>
              <a:t>ქიმია</a:t>
            </a:r>
            <a:endParaRPr lang="ru-RU" sz="1200" b="1" dirty="0">
              <a:solidFill>
                <a:srgbClr val="F2FDF7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653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9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243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4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5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6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803" y="1135046"/>
            <a:ext cx="63246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</a:t>
            </a:r>
            <a:endParaRPr lang="en-US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27996659"/>
              </p:ext>
            </p:extLst>
          </p:nvPr>
        </p:nvGraphicFramePr>
        <p:xfrm>
          <a:off x="2764956" y="1906817"/>
          <a:ext cx="6811898" cy="3579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75624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602" y="0"/>
            <a:ext cx="11045627" cy="7258556"/>
          </a:xfrm>
          <a:prstGeom prst="rect">
            <a:avLst/>
          </a:prstGeom>
        </p:spPr>
      </p:pic>
      <p:sp>
        <p:nvSpPr>
          <p:cNvPr id="12291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3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4" name="Rectangle 92"/>
          <p:cNvSpPr>
            <a:spLocks noChangeArrowheads="1"/>
          </p:cNvSpPr>
          <p:nvPr/>
        </p:nvSpPr>
        <p:spPr bwMode="auto">
          <a:xfrm rot="1768185" flipH="1">
            <a:off x="939628" y="2352888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89"/>
          <p:cNvSpPr txBox="1">
            <a:spLocks noChangeArrowheads="1"/>
          </p:cNvSpPr>
          <p:nvPr/>
        </p:nvSpPr>
        <p:spPr bwMode="auto">
          <a:xfrm>
            <a:off x="2461296" y="2240868"/>
            <a:ext cx="75591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2800" dirty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265599"/>
                </a:solidFill>
                <a:latin typeface="Avaza Mtavruli" pitchFamily="34" charset="0"/>
              </a:rPr>
              <a:t>შეფასებისა და გამოცდების ეროვნული ცენტრი გისურვებთ წარმატებას!</a:t>
            </a:r>
            <a:endParaRPr lang="en-US" sz="2800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265599"/>
              </a:solidFill>
              <a:latin typeface="Arial" charset="0"/>
            </a:endParaRPr>
          </a:p>
        </p:txBody>
      </p:sp>
      <p:pic>
        <p:nvPicPr>
          <p:cNvPr id="12296" name="Picture 10" descr="D:\Giorgi\naec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7962" y="3806099"/>
            <a:ext cx="3415425" cy="241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9227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143</Words>
  <Application>Microsoft Office PowerPoint</Application>
  <PresentationFormat>Custom</PresentationFormat>
  <Paragraphs>43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მინიმალური კომპეტენციის ზღვარი</vt:lpstr>
      <vt:lpstr>ქიმია</vt:lpstr>
      <vt:lpstr>სიხშირეთა განაწილება ქულების მიხედვით</vt:lpstr>
      <vt:lpstr>სიხშირეთა განაწილება ქულების მიხედვით</vt:lpstr>
      <vt:lpstr>სიხშირეთა განაწილება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ratiani</dc:creator>
  <cp:lastModifiedBy>geronti.xidesheli</cp:lastModifiedBy>
  <cp:revision>54</cp:revision>
  <dcterms:created xsi:type="dcterms:W3CDTF">2015-07-21T06:47:38Z</dcterms:created>
  <dcterms:modified xsi:type="dcterms:W3CDTF">2015-08-05T13:14:04Z</dcterms:modified>
</cp:coreProperties>
</file>