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70" r:id="rId6"/>
    <p:sldId id="271" r:id="rId7"/>
    <p:sldId id="265" r:id="rId8"/>
    <p:sldId id="266" r:id="rId9"/>
    <p:sldId id="27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Giorgi\NAEC\2015\Gamocdebi_2015\ucxo%20enebi_2015\stat_ucx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ucxo%20enebi_2015\stat_ucx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ucxo%20enebi_2015\stat_ucx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ucxo%20enebi_2015\stat_ucx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ucxo%20enebi_2015\stat_ucx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ucxo%20enebi_2015\stat_ucx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iorgi\NAEC\2015\Gamocdebi_2015\ucxo%20enebi_2015\stat_ucx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1"/>
  <c:chart>
    <c:autoTitleDeleted val="1"/>
    <c:view3D>
      <c:rotX val="50"/>
      <c:rotY val="210"/>
      <c:depthPercent val="100"/>
      <c:perspective val="6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79322278532723E-3"/>
          <c:y val="9.8880275624461667E-2"/>
          <c:w val="0.94880744618964563"/>
          <c:h val="0.82187769164513713"/>
        </c:manualLayout>
      </c:layout>
      <c:pie3DChart>
        <c:varyColors val="1"/>
        <c:ser>
          <c:idx val="0"/>
          <c:order val="0"/>
          <c:spPr>
            <a:solidFill>
              <a:srgbClr val="0070C0"/>
            </a:solidFill>
          </c:spPr>
          <c:explosion val="1"/>
          <c:dPt>
            <c:idx val="0"/>
            <c:explosion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0.10319811895505117"/>
                  <c:y val="0.18692488681633249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2ED652A-CCD7-4D74-B078-B4E1803A620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AC6840D-1C42-4585-AE28-716E9FDA8998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Sheet1!$C$20:$C$21</c:f>
              <c:numCache>
                <c:formatCode>###0.0%</c:formatCode>
                <c:ptCount val="2"/>
                <c:pt idx="0">
                  <c:v>0.91946626553011301</c:v>
                </c:pt>
                <c:pt idx="1">
                  <c:v>8.0533734469886917E-2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0464197105466355E-2"/>
          <c:y val="5.1400554097404488E-2"/>
          <c:w val="0.91138095566862531"/>
          <c:h val="0.8371956109652961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Sheet1!$F$122:$F$131</c:f>
              <c:strCache>
                <c:ptCount val="10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  <c:pt idx="7">
                  <c:v>71-80  ქულა</c:v>
                </c:pt>
                <c:pt idx="8">
                  <c:v>81-90 ქულა</c:v>
                </c:pt>
                <c:pt idx="9">
                  <c:v>91-100 ქულა</c:v>
                </c:pt>
              </c:strCache>
            </c:strRef>
          </c:cat>
          <c:val>
            <c:numRef>
              <c:f>Sheet1!$G$122:$G$131</c:f>
              <c:numCache>
                <c:formatCode>###0.0%</c:formatCode>
                <c:ptCount val="10"/>
                <c:pt idx="0" formatCode="####.0%">
                  <c:v>2.3476574461569876E-3</c:v>
                </c:pt>
                <c:pt idx="1">
                  <c:v>7.1246299887720729E-2</c:v>
                </c:pt>
                <c:pt idx="2">
                  <c:v>0.17331836276411144</c:v>
                </c:pt>
                <c:pt idx="3">
                  <c:v>0.15453710319485561</c:v>
                </c:pt>
                <c:pt idx="4">
                  <c:v>0.11738287230784934</c:v>
                </c:pt>
                <c:pt idx="5">
                  <c:v>9.5743594978054528E-2</c:v>
                </c:pt>
                <c:pt idx="6">
                  <c:v>8.9210982953965512E-2</c:v>
                </c:pt>
                <c:pt idx="7">
                  <c:v>9.5029090537919789E-2</c:v>
                </c:pt>
                <c:pt idx="8">
                  <c:v>0.10789017046034503</c:v>
                </c:pt>
                <c:pt idx="9">
                  <c:v>9.3293865469021173E-2</c:v>
                </c:pt>
              </c:numCache>
            </c:numRef>
          </c:val>
        </c:ser>
        <c:dLbls/>
        <c:gapWidth val="62"/>
        <c:overlap val="-27"/>
        <c:axId val="58286080"/>
        <c:axId val="58287616"/>
      </c:barChart>
      <c:catAx>
        <c:axId val="58286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87616"/>
        <c:crosses val="autoZero"/>
        <c:auto val="1"/>
        <c:lblAlgn val="ctr"/>
        <c:lblOffset val="100"/>
      </c:catAx>
      <c:valAx>
        <c:axId val="58287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8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0464197105466355E-2"/>
          <c:y val="5.1400554097404488E-2"/>
          <c:w val="0.91138095566862531"/>
          <c:h val="0.8371956109652961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Sheet1!$F$122:$F$131</c:f>
              <c:strCache>
                <c:ptCount val="10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  <c:pt idx="7">
                  <c:v>71-80  ქულა</c:v>
                </c:pt>
                <c:pt idx="8">
                  <c:v>81-90 ქულა</c:v>
                </c:pt>
                <c:pt idx="9">
                  <c:v>91-100 ქულა</c:v>
                </c:pt>
              </c:strCache>
            </c:strRef>
          </c:cat>
          <c:val>
            <c:numRef>
              <c:f>Sheet1!$H$122:$H$131</c:f>
              <c:numCache>
                <c:formatCode>###0.0%</c:formatCode>
                <c:ptCount val="10"/>
                <c:pt idx="0" formatCode="####.0%">
                  <c:v>1.3629691759278677E-3</c:v>
                </c:pt>
                <c:pt idx="1">
                  <c:v>4.1413294191654432E-2</c:v>
                </c:pt>
                <c:pt idx="2">
                  <c:v>0.14426504508282664</c:v>
                </c:pt>
                <c:pt idx="3">
                  <c:v>0.18829943384357312</c:v>
                </c:pt>
                <c:pt idx="4">
                  <c:v>0.13461941706856784</c:v>
                </c:pt>
                <c:pt idx="5">
                  <c:v>0.10484378276368214</c:v>
                </c:pt>
                <c:pt idx="6">
                  <c:v>9.8133780666806447E-2</c:v>
                </c:pt>
                <c:pt idx="7">
                  <c:v>0.1050534703292095</c:v>
                </c:pt>
                <c:pt idx="8">
                  <c:v>0.10400503250157267</c:v>
                </c:pt>
                <c:pt idx="9">
                  <c:v>7.8003774376179488E-2</c:v>
                </c:pt>
              </c:numCache>
            </c:numRef>
          </c:val>
        </c:ser>
        <c:dLbls/>
        <c:gapWidth val="62"/>
        <c:overlap val="-27"/>
        <c:axId val="58315520"/>
        <c:axId val="58317056"/>
      </c:barChart>
      <c:catAx>
        <c:axId val="58315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17056"/>
        <c:crosses val="autoZero"/>
        <c:auto val="1"/>
        <c:lblAlgn val="ctr"/>
        <c:lblOffset val="100"/>
      </c:catAx>
      <c:valAx>
        <c:axId val="583170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1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0464197105466355E-2"/>
          <c:y val="5.1400554097404488E-2"/>
          <c:w val="0.91138095566862531"/>
          <c:h val="0.8371956109652961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Sheet1!$F$122:$F$131</c:f>
              <c:strCache>
                <c:ptCount val="10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  <c:pt idx="7">
                  <c:v>71-80  ქულა</c:v>
                </c:pt>
                <c:pt idx="8">
                  <c:v>81-90 ქულა</c:v>
                </c:pt>
                <c:pt idx="9">
                  <c:v>91-100 ქულა</c:v>
                </c:pt>
              </c:strCache>
            </c:strRef>
          </c:cat>
          <c:val>
            <c:numRef>
              <c:f>Sheet1!$I$122:$I$131</c:f>
              <c:numCache>
                <c:formatCode>###0.0%</c:formatCode>
                <c:ptCount val="10"/>
                <c:pt idx="0" formatCode="####.0%">
                  <c:v>2.6708753186839873E-3</c:v>
                </c:pt>
                <c:pt idx="1">
                  <c:v>7.5877139735340535E-2</c:v>
                </c:pt>
                <c:pt idx="2">
                  <c:v>0.17421391283234192</c:v>
                </c:pt>
                <c:pt idx="3">
                  <c:v>0.14701954595119587</c:v>
                </c:pt>
                <c:pt idx="4">
                  <c:v>0.11909675852859054</c:v>
                </c:pt>
                <c:pt idx="5">
                  <c:v>9.6030108049047019E-2</c:v>
                </c:pt>
                <c:pt idx="6">
                  <c:v>8.741046497511229E-2</c:v>
                </c:pt>
                <c:pt idx="7">
                  <c:v>9.5423090931164273E-2</c:v>
                </c:pt>
                <c:pt idx="8">
                  <c:v>0.11715430375136578</c:v>
                </c:pt>
                <c:pt idx="9">
                  <c:v>8.5103799927157942E-2</c:v>
                </c:pt>
              </c:numCache>
            </c:numRef>
          </c:val>
        </c:ser>
        <c:dLbls/>
        <c:gapWidth val="62"/>
        <c:overlap val="-27"/>
        <c:axId val="58222080"/>
        <c:axId val="58223616"/>
      </c:barChart>
      <c:catAx>
        <c:axId val="58222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23616"/>
        <c:crosses val="autoZero"/>
        <c:auto val="1"/>
        <c:lblAlgn val="ctr"/>
        <c:lblOffset val="100"/>
      </c:catAx>
      <c:valAx>
        <c:axId val="582236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2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0464197105466355E-2"/>
          <c:y val="5.1400554097404488E-2"/>
          <c:w val="0.91138095566862531"/>
          <c:h val="0.8371956109652961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Sheet1!$F$122:$F$131</c:f>
              <c:strCache>
                <c:ptCount val="10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  <c:pt idx="7">
                  <c:v>71-80  ქულა</c:v>
                </c:pt>
                <c:pt idx="8">
                  <c:v>81-90 ქულა</c:v>
                </c:pt>
                <c:pt idx="9">
                  <c:v>91-100 ქულა</c:v>
                </c:pt>
              </c:strCache>
            </c:strRef>
          </c:cat>
          <c:val>
            <c:numRef>
              <c:f>Sheet1!$J$122:$J$131</c:f>
              <c:numCache>
                <c:formatCode>###0.0%</c:formatCode>
                <c:ptCount val="10"/>
                <c:pt idx="0" formatCode="####.0%">
                  <c:v>9.337483325922635E-3</c:v>
                </c:pt>
                <c:pt idx="1">
                  <c:v>0.13739439751000448</c:v>
                </c:pt>
                <c:pt idx="2">
                  <c:v>0.15844078849859203</c:v>
                </c:pt>
                <c:pt idx="3">
                  <c:v>0.11130872980583963</c:v>
                </c:pt>
                <c:pt idx="4">
                  <c:v>8.3889135912257315E-2</c:v>
                </c:pt>
                <c:pt idx="5">
                  <c:v>7.0401659997035737E-2</c:v>
                </c:pt>
                <c:pt idx="6">
                  <c:v>7.3217726396917163E-2</c:v>
                </c:pt>
                <c:pt idx="7">
                  <c:v>7.9590929301911972E-2</c:v>
                </c:pt>
                <c:pt idx="8">
                  <c:v>0.10612123906921597</c:v>
                </c:pt>
                <c:pt idx="9">
                  <c:v>0.17029791018230328</c:v>
                </c:pt>
              </c:numCache>
            </c:numRef>
          </c:val>
        </c:ser>
        <c:dLbls/>
        <c:gapWidth val="62"/>
        <c:overlap val="-27"/>
        <c:axId val="58482048"/>
        <c:axId val="58492032"/>
      </c:barChart>
      <c:catAx>
        <c:axId val="584820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92032"/>
        <c:crosses val="autoZero"/>
        <c:auto val="1"/>
        <c:lblAlgn val="ctr"/>
        <c:lblOffset val="100"/>
      </c:catAx>
      <c:valAx>
        <c:axId val="58492032"/>
        <c:scaling>
          <c:orientation val="minMax"/>
          <c:max val="0.300000000000000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8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0464197105466355E-2"/>
          <c:y val="5.1400554097404488E-2"/>
          <c:w val="0.91138095566862531"/>
          <c:h val="0.8371956109652961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Sheet1!$F$122:$F$131</c:f>
              <c:strCache>
                <c:ptCount val="10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  <c:pt idx="7">
                  <c:v>71-80  ქულა</c:v>
                </c:pt>
                <c:pt idx="8">
                  <c:v>81-90 ქულა</c:v>
                </c:pt>
                <c:pt idx="9">
                  <c:v>91-100 ქულა</c:v>
                </c:pt>
              </c:strCache>
            </c:strRef>
          </c:cat>
          <c:val>
            <c:numRef>
              <c:f>Sheet1!$K$122:$K$131</c:f>
              <c:numCache>
                <c:formatCode>###0.0%</c:formatCode>
                <c:ptCount val="10"/>
                <c:pt idx="1">
                  <c:v>7.7961019490254871E-2</c:v>
                </c:pt>
                <c:pt idx="2">
                  <c:v>0.18590704647676171</c:v>
                </c:pt>
                <c:pt idx="3">
                  <c:v>0.1626686656671664</c:v>
                </c:pt>
                <c:pt idx="4">
                  <c:v>0.12893553223388307</c:v>
                </c:pt>
                <c:pt idx="5">
                  <c:v>8.7706146926536749E-2</c:v>
                </c:pt>
                <c:pt idx="6">
                  <c:v>7.4212893553223414E-2</c:v>
                </c:pt>
                <c:pt idx="7">
                  <c:v>8.1709145427286384E-2</c:v>
                </c:pt>
                <c:pt idx="8">
                  <c:v>0.10494752623688157</c:v>
                </c:pt>
                <c:pt idx="9">
                  <c:v>9.5952023988006035E-2</c:v>
                </c:pt>
              </c:numCache>
            </c:numRef>
          </c:val>
        </c:ser>
        <c:dLbls/>
        <c:gapWidth val="62"/>
        <c:overlap val="-27"/>
        <c:axId val="58519936"/>
        <c:axId val="58521472"/>
      </c:barChart>
      <c:catAx>
        <c:axId val="58519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21472"/>
        <c:crosses val="autoZero"/>
        <c:auto val="1"/>
        <c:lblAlgn val="ctr"/>
        <c:lblOffset val="100"/>
      </c:catAx>
      <c:valAx>
        <c:axId val="58521472"/>
        <c:scaling>
          <c:orientation val="minMax"/>
          <c:max val="0.300000000000000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0464197105466355E-2"/>
          <c:y val="5.1400554097404488E-2"/>
          <c:w val="0.91138095566862531"/>
          <c:h val="0.8371956109652961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70C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Sheet1!$F$122:$F$131</c:f>
              <c:strCache>
                <c:ptCount val="10"/>
                <c:pt idx="0">
                  <c:v>0-10 ქულა</c:v>
                </c:pt>
                <c:pt idx="1">
                  <c:v>11-20 ქულა</c:v>
                </c:pt>
                <c:pt idx="2">
                  <c:v>21-30  ქულა</c:v>
                </c:pt>
                <c:pt idx="3">
                  <c:v>31-40  ქულა</c:v>
                </c:pt>
                <c:pt idx="4">
                  <c:v>41-50  ქულა</c:v>
                </c:pt>
                <c:pt idx="5">
                  <c:v>51-60  ქულა</c:v>
                </c:pt>
                <c:pt idx="6">
                  <c:v>61-70  ქულა</c:v>
                </c:pt>
                <c:pt idx="7">
                  <c:v>71-80  ქულა</c:v>
                </c:pt>
                <c:pt idx="8">
                  <c:v>81-90 ქულა</c:v>
                </c:pt>
                <c:pt idx="9">
                  <c:v>91-100 ქულა</c:v>
                </c:pt>
              </c:strCache>
            </c:strRef>
          </c:cat>
          <c:val>
            <c:numRef>
              <c:f>Sheet1!$L$122:$L$131</c:f>
              <c:numCache>
                <c:formatCode>###0.0%</c:formatCode>
                <c:ptCount val="10"/>
                <c:pt idx="1">
                  <c:v>8.5714285714285715E-2</c:v>
                </c:pt>
                <c:pt idx="2">
                  <c:v>0.24489795918367346</c:v>
                </c:pt>
                <c:pt idx="3">
                  <c:v>0.22857142857142859</c:v>
                </c:pt>
                <c:pt idx="4">
                  <c:v>0.15102040816326534</c:v>
                </c:pt>
                <c:pt idx="5">
                  <c:v>7.7551020408163279E-2</c:v>
                </c:pt>
                <c:pt idx="6">
                  <c:v>7.7551020408163279E-2</c:v>
                </c:pt>
                <c:pt idx="7">
                  <c:v>3.6734693877551031E-2</c:v>
                </c:pt>
                <c:pt idx="8">
                  <c:v>6.1224489795918373E-2</c:v>
                </c:pt>
                <c:pt idx="9">
                  <c:v>3.6734693877551031E-2</c:v>
                </c:pt>
              </c:numCache>
            </c:numRef>
          </c:val>
        </c:ser>
        <c:dLbls/>
        <c:gapWidth val="62"/>
        <c:overlap val="-27"/>
        <c:axId val="58430592"/>
        <c:axId val="58432128"/>
      </c:barChart>
      <c:catAx>
        <c:axId val="58430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32128"/>
        <c:crosses val="autoZero"/>
        <c:auto val="1"/>
        <c:lblAlgn val="ctr"/>
        <c:lblOffset val="100"/>
      </c:catAx>
      <c:valAx>
        <c:axId val="584321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3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9281E-9579-4D91-BA50-AF481A57B927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ECDDD-2D75-482A-9E0C-36D0E20F8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61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36C628-1C17-485E-8865-C70527666E89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60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15C171-236A-41AF-989B-C5739B84D279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3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426BB5-00D5-43EC-ABF3-2DF7BA0DBBB3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55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426BB5-00D5-43EC-ABF3-2DF7BA0DBBB3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186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49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17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01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066801"/>
            <a:ext cx="109728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C09F6-EFA4-486B-BAE9-FCC6867DC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84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69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16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02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1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69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73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11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62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6E48-FF6F-4893-B143-6EE511EC00B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62BB-01C5-40E1-BB23-6BEA096CEB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6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sp>
        <p:nvSpPr>
          <p:cNvPr id="2144" name="Rectangle 96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099" name="Text Box 89"/>
          <p:cNvSpPr txBox="1">
            <a:spLocks noChangeArrowheads="1"/>
          </p:cNvSpPr>
          <p:nvPr/>
        </p:nvSpPr>
        <p:spPr bwMode="auto">
          <a:xfrm>
            <a:off x="2017713" y="230068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a-GE" sz="7200" dirty="0" smtClean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265599"/>
                </a:solidFill>
                <a:latin typeface="Avaza Mtavruli" pitchFamily="34" charset="0"/>
              </a:rPr>
              <a:t>უცხოური ენები</a:t>
            </a:r>
            <a:endParaRPr lang="en-US" sz="7200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265599"/>
              </a:solidFill>
              <a:latin typeface="Arial" charset="0"/>
            </a:endParaRPr>
          </a:p>
        </p:txBody>
      </p:sp>
      <p:sp>
        <p:nvSpPr>
          <p:cNvPr id="3076" name="Text Box 90"/>
          <p:cNvSpPr txBox="1">
            <a:spLocks noChangeArrowheads="1"/>
          </p:cNvSpPr>
          <p:nvPr/>
        </p:nvSpPr>
        <p:spPr bwMode="auto">
          <a:xfrm>
            <a:off x="2017713" y="382428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DA251C"/>
                </a:solidFill>
                <a:latin typeface="Avaza Mtavruli" panose="020B0500000000000000" pitchFamily="34" charset="0"/>
              </a:rPr>
              <a:t>პ</a:t>
            </a:r>
            <a:r>
              <a:rPr lang="ka-GE" b="1">
                <a:solidFill>
                  <a:srgbClr val="DA251C"/>
                </a:solidFill>
                <a:latin typeface="Avaza Mtavruli" panose="020B0500000000000000" pitchFamily="34" charset="0"/>
              </a:rPr>
              <a:t>ირველადი სტატისტიკური ანალიზი</a:t>
            </a:r>
            <a:endParaRPr lang="en-US">
              <a:solidFill>
                <a:srgbClr val="DA251C"/>
              </a:solidFill>
            </a:endParaRPr>
          </a:p>
        </p:txBody>
      </p:sp>
      <p:sp>
        <p:nvSpPr>
          <p:cNvPr id="3077" name="Rectangle 97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Rectangle 98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Rectangle 99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" name="Rectangle 100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74356" y="1352302"/>
            <a:ext cx="8763000" cy="533400"/>
          </a:xfrm>
          <a:prstGeom prst="rect">
            <a:avLst/>
          </a:prstGeom>
          <a:ln>
            <a:noFill/>
          </a:ln>
        </p:spPr>
        <p:txBody>
          <a:bodyPr anchor="b"/>
          <a:lstStyle/>
          <a:p>
            <a:pPr algn="ctr">
              <a:defRPr/>
            </a:pPr>
            <a:r>
              <a:rPr lang="ka-GE" sz="2000" b="1" dirty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ylfaen" pitchFamily="18" charset="0"/>
                <a:ea typeface="+mj-ea"/>
                <a:cs typeface="Microsoft New Tai Lue" panose="020B0502040204020203" pitchFamily="34" charset="0"/>
              </a:rPr>
              <a:t>ერთიანი ეროვნული გამოცდები </a:t>
            </a:r>
            <a:r>
              <a:rPr lang="en-US" sz="2000" b="1" dirty="0" smtClean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Sylfaen" pitchFamily="18" charset="0"/>
                <a:ea typeface="+mj-ea"/>
                <a:cs typeface="Microsoft New Tai Lue" panose="020B0502040204020203" pitchFamily="34" charset="0"/>
              </a:rPr>
              <a:t>2015</a:t>
            </a:r>
            <a:endParaRPr lang="en-US" sz="5400" b="1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0070C0"/>
              </a:solidFill>
              <a:latin typeface="Microsoft New Tai Lue" panose="020B0502040204020203" pitchFamily="34" charset="0"/>
              <a:ea typeface="+mj-ea"/>
              <a:cs typeface="Microsoft New Tai Lue" panose="020B0502040204020203" pitchFamily="34" charset="0"/>
            </a:endParaRPr>
          </a:p>
        </p:txBody>
      </p:sp>
      <p:pic>
        <p:nvPicPr>
          <p:cNvPr id="3082" name="Picture 10" descr="D:\Giorgi\nae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625" y="4057650"/>
            <a:ext cx="32067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4496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02" y="0"/>
            <a:ext cx="11045627" cy="7258556"/>
          </a:xfrm>
          <a:prstGeom prst="rect">
            <a:avLst/>
          </a:prstGeom>
        </p:spPr>
      </p:pic>
      <p:sp>
        <p:nvSpPr>
          <p:cNvPr id="12291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2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3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4" name="Rectangle 92"/>
          <p:cNvSpPr>
            <a:spLocks noChangeArrowheads="1"/>
          </p:cNvSpPr>
          <p:nvPr/>
        </p:nvSpPr>
        <p:spPr bwMode="auto">
          <a:xfrm rot="1768185" flipH="1">
            <a:off x="939628" y="2352888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2461296" y="2240868"/>
            <a:ext cx="75591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a-GE" sz="2800" dirty="0">
                <a:ln w="19050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265599"/>
                </a:solidFill>
                <a:latin typeface="Avaza Mtavruli" pitchFamily="34" charset="0"/>
              </a:rPr>
              <a:t>შეფასებისა და გამოცდების ეროვნული ცენტრი გისურვებთ წარმატებას!</a:t>
            </a:r>
            <a:endParaRPr lang="en-US" sz="2800" dirty="0">
              <a:ln w="19050">
                <a:solidFill>
                  <a:schemeClr val="tx1">
                    <a:lumMod val="75000"/>
                  </a:schemeClr>
                </a:solidFill>
              </a:ln>
              <a:solidFill>
                <a:srgbClr val="265599"/>
              </a:solidFill>
              <a:latin typeface="Arial" charset="0"/>
            </a:endParaRPr>
          </a:p>
        </p:txBody>
      </p:sp>
      <p:pic>
        <p:nvPicPr>
          <p:cNvPr id="12296" name="Picture 10" descr="D:\Giorgi\naec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7962" y="3806099"/>
            <a:ext cx="3415425" cy="24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22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1827359" y="429536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099" name="Rectangle 58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0" name="Rectangle 59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1" name="Rectangle 60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2" name="Rectangle 61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4104" name="Group 30"/>
          <p:cNvGrpSpPr>
            <a:grpSpLocks/>
          </p:cNvGrpSpPr>
          <p:nvPr/>
        </p:nvGrpSpPr>
        <p:grpSpPr bwMode="auto">
          <a:xfrm>
            <a:off x="1917865" y="1337699"/>
            <a:ext cx="3913188" cy="3721100"/>
            <a:chOff x="831883" y="685800"/>
            <a:chExt cx="3912869" cy="3721338"/>
          </a:xfrm>
        </p:grpSpPr>
        <p:grpSp>
          <p:nvGrpSpPr>
            <p:cNvPr id="4107" name="Group 37"/>
            <p:cNvGrpSpPr>
              <a:grpSpLocks/>
            </p:cNvGrpSpPr>
            <p:nvPr/>
          </p:nvGrpSpPr>
          <p:grpSpPr bwMode="auto">
            <a:xfrm>
              <a:off x="838232" y="685800"/>
              <a:ext cx="3906520" cy="2217878"/>
              <a:chOff x="539584" y="1772226"/>
              <a:chExt cx="3906520" cy="2217878"/>
            </a:xfrm>
          </p:grpSpPr>
          <p:grpSp>
            <p:nvGrpSpPr>
              <p:cNvPr id="4118" name="Group 3"/>
              <p:cNvGrpSpPr>
                <a:grpSpLocks/>
              </p:cNvGrpSpPr>
              <p:nvPr/>
            </p:nvGrpSpPr>
            <p:grpSpPr bwMode="auto">
              <a:xfrm>
                <a:off x="539584" y="2492996"/>
                <a:ext cx="3903345" cy="1497108"/>
                <a:chOff x="1804480" y="2512174"/>
                <a:chExt cx="3680297" cy="1856999"/>
              </a:xfrm>
            </p:grpSpPr>
            <p:sp>
              <p:nvSpPr>
                <p:cNvPr id="34" name="Rectangle 22"/>
                <p:cNvSpPr>
                  <a:spLocks noChangeArrowheads="1"/>
                </p:cNvSpPr>
                <p:nvPr/>
              </p:nvSpPr>
              <p:spPr bwMode="auto">
                <a:xfrm>
                  <a:off x="1804480" y="3439690"/>
                  <a:ext cx="2551812" cy="929484"/>
                </a:xfrm>
                <a:prstGeom prst="rect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265599"/>
                    </a:gs>
                  </a:gsLst>
                </a:gra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54000" anchor="ctr"/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გამოცხადებულ</a:t>
                  </a:r>
                </a:p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აბიტურიენტთა რაოდენობა</a:t>
                  </a:r>
                  <a:endParaRPr lang="ru-RU" sz="1400" b="1" dirty="0">
                    <a:solidFill>
                      <a:srgbClr val="F2FDF7"/>
                    </a:solidFill>
                    <a:latin typeface="Avaza" pitchFamily="34" charset="0"/>
                  </a:endParaRPr>
                </a:p>
              </p:txBody>
            </p:sp>
            <p:sp>
              <p:nvSpPr>
                <p:cNvPr id="35" name="Rectangle 24"/>
                <p:cNvSpPr>
                  <a:spLocks noChangeArrowheads="1"/>
                </p:cNvSpPr>
                <p:nvPr/>
              </p:nvSpPr>
              <p:spPr bwMode="auto">
                <a:xfrm>
                  <a:off x="1804480" y="2512175"/>
                  <a:ext cx="2551812" cy="929484"/>
                </a:xfrm>
                <a:prstGeom prst="rect">
                  <a:avLst/>
                </a:prstGeom>
                <a:gradFill>
                  <a:gsLst>
                    <a:gs pos="0">
                      <a:srgbClr val="0070C0"/>
                    </a:gs>
                    <a:gs pos="100000">
                      <a:srgbClr val="265599"/>
                    </a:gs>
                  </a:gsLst>
                </a:gra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lIns="54000" anchor="ctr"/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დარეგისტრირებულ </a:t>
                  </a:r>
                </a:p>
                <a:p>
                  <a:pPr>
                    <a:spcBef>
                      <a:spcPct val="20000"/>
                    </a:spcBef>
                    <a:defRPr/>
                  </a:pPr>
                  <a:r>
                    <a:rPr lang="ka-GE" sz="1400" b="1" dirty="0">
                      <a:solidFill>
                        <a:srgbClr val="F2FDF7"/>
                      </a:solidFill>
                      <a:latin typeface="Avaza" pitchFamily="34" charset="0"/>
                    </a:rPr>
                    <a:t>აბიტურიენტთა რაოდენობა</a:t>
                  </a:r>
                  <a:endParaRPr lang="ru-RU" sz="1400" b="1" dirty="0">
                    <a:solidFill>
                      <a:srgbClr val="F2FDF7"/>
                    </a:solidFill>
                    <a:latin typeface="Avaza" pitchFamily="34" charset="0"/>
                  </a:endParaRPr>
                </a:p>
              </p:txBody>
            </p:sp>
            <p:sp>
              <p:nvSpPr>
                <p:cNvPr id="36" name="Rectangle 39"/>
                <p:cNvSpPr>
                  <a:spLocks noChangeArrowheads="1"/>
                </p:cNvSpPr>
                <p:nvPr/>
              </p:nvSpPr>
              <p:spPr bwMode="auto">
                <a:xfrm>
                  <a:off x="4363775" y="2512175"/>
                  <a:ext cx="1121002" cy="929484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a-GE" sz="1600" b="1" dirty="0" smtClean="0">
                      <a:solidFill>
                        <a:srgbClr val="0070C0"/>
                      </a:solidFill>
                      <a:latin typeface="Sylfaen" pitchFamily="18" charset="0"/>
                    </a:rPr>
                    <a:t>10094</a:t>
                  </a:r>
                  <a:endParaRPr lang="ru-RU" sz="1600" b="1" dirty="0">
                    <a:solidFill>
                      <a:srgbClr val="0070C0"/>
                    </a:solidFill>
                    <a:latin typeface="Sylfaen" pitchFamily="18" charset="0"/>
                  </a:endParaRPr>
                </a:p>
              </p:txBody>
            </p:sp>
            <p:sp>
              <p:nvSpPr>
                <p:cNvPr id="37" name="Rectangle 40"/>
                <p:cNvSpPr>
                  <a:spLocks noChangeArrowheads="1"/>
                </p:cNvSpPr>
                <p:nvPr/>
              </p:nvSpPr>
              <p:spPr bwMode="auto">
                <a:xfrm>
                  <a:off x="4363775" y="3439690"/>
                  <a:ext cx="1121002" cy="929484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>
                  <a:solidFill>
                    <a:schemeClr val="bg2"/>
                  </a:solidFill>
                  <a:headEnd/>
                  <a:tailEnd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a-GE" sz="1600" b="1" dirty="0" smtClean="0">
                      <a:solidFill>
                        <a:srgbClr val="0070C0"/>
                      </a:solidFill>
                      <a:latin typeface="Sylfaen" pitchFamily="18" charset="0"/>
                    </a:rPr>
                    <a:t>9797</a:t>
                  </a:r>
                  <a:endParaRPr lang="ru-RU" sz="1600" b="1" dirty="0">
                    <a:solidFill>
                      <a:srgbClr val="0070C0"/>
                    </a:solidFill>
                    <a:latin typeface="Sylfaen" pitchFamily="18" charset="0"/>
                  </a:endParaRPr>
                </a:p>
              </p:txBody>
            </p:sp>
          </p:grpSp>
          <p:sp>
            <p:nvSpPr>
              <p:cNvPr id="26" name="Rectangle 41"/>
              <p:cNvSpPr>
                <a:spLocks noChangeArrowheads="1"/>
              </p:cNvSpPr>
              <p:nvPr/>
            </p:nvSpPr>
            <p:spPr bwMode="auto">
              <a:xfrm>
                <a:off x="3257163" y="1772226"/>
                <a:ext cx="1188941" cy="719183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265599"/>
                  </a:gs>
                </a:gsLst>
              </a:gradFill>
              <a:ln>
                <a:solidFill>
                  <a:schemeClr val="bg2">
                    <a:lumMod val="90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54000" tIns="720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a-GE" sz="1200" b="1" dirty="0" smtClean="0">
                    <a:solidFill>
                      <a:srgbClr val="F2FDF7"/>
                    </a:solidFill>
                    <a:latin typeface="Sylfaen" pitchFamily="18" charset="0"/>
                  </a:rPr>
                  <a:t>ვარიანტი 1</a:t>
                </a:r>
                <a:endParaRPr lang="ru-RU" sz="1200" b="1" dirty="0">
                  <a:solidFill>
                    <a:srgbClr val="F2FDF7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835058" y="2913204"/>
              <a:ext cx="2706467" cy="74934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გამოცდაზე დაფიქსირებული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მაქსიმალური ქულა</a:t>
              </a: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*</a:t>
              </a:r>
              <a:endParaRPr lang="ru-RU" sz="1400" b="1" dirty="0">
                <a:solidFill>
                  <a:srgbClr val="F2FDF7"/>
                </a:solidFill>
                <a:latin typeface="Arial Black" pitchFamily="34" charset="0"/>
              </a:endParaRPr>
            </a:p>
          </p:txBody>
        </p: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3541525" y="2913204"/>
              <a:ext cx="1188940" cy="7493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100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>
                  <a:solidFill>
                    <a:srgbClr val="0070C0"/>
                  </a:solidFill>
                  <a:latin typeface="Sylfaen" pitchFamily="18" charset="0"/>
                </a:rPr>
                <a:t>(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10)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831883" y="3657790"/>
              <a:ext cx="2706467" cy="74934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Sylfaen" pitchFamily="18" charset="0"/>
                </a:rPr>
                <a:t>მინიმალური კომპეტენციის </a:t>
              </a:r>
            </a:p>
            <a:p>
              <a:pPr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Sylfaen" pitchFamily="18" charset="0"/>
                </a:rPr>
                <a:t>ზღვარი გადალახა</a:t>
              </a: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 **</a:t>
              </a:r>
              <a:endParaRPr lang="ru-RU" sz="14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18" name="Rectangle 40"/>
            <p:cNvSpPr>
              <a:spLocks noChangeArrowheads="1"/>
            </p:cNvSpPr>
            <p:nvPr/>
          </p:nvSpPr>
          <p:spPr bwMode="auto">
            <a:xfrm>
              <a:off x="3538350" y="3657790"/>
              <a:ext cx="1188940" cy="7493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2,6%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  <p:sp>
        <p:nvSpPr>
          <p:cNvPr id="38" name="TextBox 34"/>
          <p:cNvSpPr txBox="1">
            <a:spLocks noChangeArrowheads="1"/>
          </p:cNvSpPr>
          <p:nvPr/>
        </p:nvSpPr>
        <p:spPr bwMode="auto">
          <a:xfrm>
            <a:off x="2532064" y="5235575"/>
            <a:ext cx="7329487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r>
              <a:rPr lang="ka-GE" sz="1200" b="1" dirty="0" smtClean="0">
                <a:solidFill>
                  <a:srgbClr val="265599"/>
                </a:solidFill>
                <a:latin typeface="Arial" charset="0"/>
              </a:rPr>
              <a:t>* ტესტის მაქსიმალური ქულა  -  100 </a:t>
            </a:r>
          </a:p>
          <a:p>
            <a:pPr marL="171450" indent="-171450" algn="just">
              <a:lnSpc>
                <a:spcPts val="1400"/>
              </a:lnSpc>
              <a:spcBef>
                <a:spcPts val="1200"/>
              </a:spcBef>
              <a:defRPr/>
            </a:pPr>
            <a:endParaRPr lang="en-US" sz="1200" b="1" dirty="0" smtClean="0">
              <a:solidFill>
                <a:srgbClr val="265599"/>
              </a:solidFill>
              <a:latin typeface="Arial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878733" y="240983"/>
            <a:ext cx="6719887" cy="609600"/>
          </a:xfrm>
        </p:spPr>
        <p:txBody>
          <a:bodyPr/>
          <a:lstStyle/>
          <a:p>
            <a:pPr algn="ctr">
              <a:defRPr/>
            </a:pPr>
            <a:r>
              <a:rPr lang="ka-GE" sz="2400" b="1" dirty="0" smtClean="0">
                <a:solidFill>
                  <a:srgbClr val="265599"/>
                </a:solidFill>
                <a:latin typeface="Avaza Mtavruli" pitchFamily="34" charset="0"/>
              </a:rPr>
              <a:t>უცხოური ენები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41952" y="1027359"/>
            <a:ext cx="6084192" cy="4042698"/>
            <a:chOff x="4641951" y="1027359"/>
            <a:chExt cx="7142565" cy="4042698"/>
          </a:xfrm>
        </p:grpSpPr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5824702" y="2058424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9837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5824702" y="2806136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9538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5827877" y="1337699"/>
              <a:ext cx="1189038" cy="71913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2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5813590" y="3564961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100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>
                  <a:solidFill>
                    <a:srgbClr val="0070C0"/>
                  </a:solidFill>
                  <a:latin typeface="Sylfaen" pitchFamily="18" charset="0"/>
                </a:rPr>
                <a:t>(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18)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5810415" y="4309499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95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7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7029721" y="2061962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>
                  <a:solidFill>
                    <a:srgbClr val="0070C0"/>
                  </a:solidFill>
                </a:rPr>
                <a:t>8455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7029721" y="2809674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8237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7032896" y="1341237"/>
              <a:ext cx="1189038" cy="71913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3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7018609" y="3568499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100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(7)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7015434" y="4313037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2,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8220579" y="2061966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7093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8220579" y="2809678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6747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223754" y="1341241"/>
              <a:ext cx="1189038" cy="71913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რუსული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 ენა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8209467" y="3568503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100 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>
                  <a:solidFill>
                    <a:srgbClr val="0070C0"/>
                  </a:solidFill>
                  <a:latin typeface="Sylfaen" pitchFamily="18" charset="0"/>
                </a:rPr>
                <a:t>(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123)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8206292" y="4313041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85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3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9400090" y="2066776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1385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9400090" y="2814488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1334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9403265" y="1346051"/>
              <a:ext cx="1189038" cy="71913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გერმანული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ენა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>
              <a:off x="9388978" y="3573313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100 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(5)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9385803" y="4317851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92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2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51" name="Rectangle 39"/>
            <p:cNvSpPr>
              <a:spLocks noChangeArrowheads="1"/>
            </p:cNvSpPr>
            <p:nvPr/>
          </p:nvSpPr>
          <p:spPr bwMode="auto">
            <a:xfrm>
              <a:off x="10592303" y="2069682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259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52" name="Rectangle 40"/>
            <p:cNvSpPr>
              <a:spLocks noChangeArrowheads="1"/>
            </p:cNvSpPr>
            <p:nvPr/>
          </p:nvSpPr>
          <p:spPr bwMode="auto">
            <a:xfrm>
              <a:off x="10592303" y="2817394"/>
              <a:ext cx="118903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245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53" name="Rectangle 41"/>
            <p:cNvSpPr>
              <a:spLocks noChangeArrowheads="1"/>
            </p:cNvSpPr>
            <p:nvPr/>
          </p:nvSpPr>
          <p:spPr bwMode="auto">
            <a:xfrm>
              <a:off x="10595478" y="1348957"/>
              <a:ext cx="1189038" cy="71913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ფრანგული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ენა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54" name="Rectangle 40"/>
            <p:cNvSpPr>
              <a:spLocks noChangeArrowheads="1"/>
            </p:cNvSpPr>
            <p:nvPr/>
          </p:nvSpPr>
          <p:spPr bwMode="auto">
            <a:xfrm>
              <a:off x="10581191" y="3576219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96 </a:t>
              </a:r>
              <a:endParaRPr lang="ka-GE" sz="1600" b="1" dirty="0">
                <a:solidFill>
                  <a:srgbClr val="0070C0"/>
                </a:solidFill>
                <a:latin typeface="Sylfaen" pitchFamily="18" charset="0"/>
              </a:endParaRPr>
            </a:p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(2)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55" name="Rectangle 40"/>
            <p:cNvSpPr>
              <a:spLocks noChangeArrowheads="1"/>
            </p:cNvSpPr>
            <p:nvPr/>
          </p:nvSpPr>
          <p:spPr bwMode="auto">
            <a:xfrm>
              <a:off x="10578016" y="4320757"/>
              <a:ext cx="1189037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91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,</a:t>
              </a:r>
              <a:r>
                <a:rPr lang="ka-GE" sz="1600" b="1" dirty="0" smtClean="0">
                  <a:solidFill>
                    <a:srgbClr val="0070C0"/>
                  </a:solidFill>
                  <a:latin typeface="Sylfaen" pitchFamily="18" charset="0"/>
                </a:rPr>
                <a:t>4</a:t>
              </a:r>
              <a:r>
                <a:rPr lang="en-US" sz="1600" b="1" dirty="0" smtClean="0">
                  <a:solidFill>
                    <a:srgbClr val="0070C0"/>
                  </a:solidFill>
                  <a:latin typeface="Sylfaen" pitchFamily="18" charset="0"/>
                </a:rPr>
                <a:t>%</a:t>
              </a: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56" name="Rectangle 41"/>
            <p:cNvSpPr>
              <a:spLocks noChangeArrowheads="1"/>
            </p:cNvSpPr>
            <p:nvPr/>
          </p:nvSpPr>
          <p:spPr bwMode="auto">
            <a:xfrm>
              <a:off x="4641951" y="1027359"/>
              <a:ext cx="3576807" cy="32159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ინგლისური ენა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346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sp>
        <p:nvSpPr>
          <p:cNvPr id="15" name="Rectangle 88"/>
          <p:cNvSpPr>
            <a:spLocks noChangeArrowheads="1"/>
          </p:cNvSpPr>
          <p:nvPr/>
        </p:nvSpPr>
        <p:spPr bwMode="auto">
          <a:xfrm>
            <a:off x="2170114" y="521102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7" name="Rectangle 90"/>
          <p:cNvSpPr>
            <a:spLocks noChangeArrowheads="1"/>
          </p:cNvSpPr>
          <p:nvPr/>
        </p:nvSpPr>
        <p:spPr bwMode="auto">
          <a:xfrm rot="-1768185">
            <a:off x="2133600" y="54102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Rectangle 91"/>
          <p:cNvSpPr>
            <a:spLocks noChangeArrowheads="1"/>
          </p:cNvSpPr>
          <p:nvPr/>
        </p:nvSpPr>
        <p:spPr bwMode="auto">
          <a:xfrm rot="1768185" flipH="1">
            <a:off x="10018713" y="55705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" name="Rectangle 92"/>
          <p:cNvSpPr>
            <a:spLocks noChangeArrowheads="1"/>
          </p:cNvSpPr>
          <p:nvPr/>
        </p:nvSpPr>
        <p:spPr bwMode="auto">
          <a:xfrm rot="1768185" flipH="1">
            <a:off x="2133600" y="3048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5123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4" y="549275"/>
            <a:ext cx="6719887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მინიმალური კომპეტენციის ზღვარი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9809" y="1892035"/>
            <a:ext cx="3634468" cy="1058558"/>
          </a:xfrm>
          <a:prstGeom prst="roundRect">
            <a:avLst/>
          </a:prstGeom>
          <a:solidFill>
            <a:srgbClr val="265599">
              <a:alpha val="68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>
            <a:bevelT/>
          </a:sp3d>
        </p:spPr>
        <p:txBody>
          <a:bodyPr wrap="square" tIns="108000" rIns="0" bIns="108000">
            <a:spAutoFit/>
          </a:bodyPr>
          <a:lstStyle/>
          <a:p>
            <a:pPr>
              <a:defRPr/>
            </a:pPr>
            <a:r>
              <a:rPr lang="ka-GE" sz="1600" dirty="0" smtClean="0">
                <a:solidFill>
                  <a:schemeClr val="bg1"/>
                </a:solidFill>
                <a:latin typeface="Arial" charset="0"/>
              </a:rPr>
              <a:t>უცხოური ენის გამოცდაში მინიმალური კომპეტენციის </a:t>
            </a:r>
            <a:r>
              <a:rPr lang="ka-GE" sz="1600" dirty="0">
                <a:solidFill>
                  <a:schemeClr val="bg1"/>
                </a:solidFill>
                <a:latin typeface="Arial" charset="0"/>
              </a:rPr>
              <a:t>ზღვარი გადალახა აბიტურიენტთა </a:t>
            </a:r>
            <a:r>
              <a:rPr lang="ka-GE" sz="1600" dirty="0" smtClean="0">
                <a:solidFill>
                  <a:schemeClr val="bg1"/>
                </a:solidFill>
                <a:latin typeface="Arial" charset="0"/>
              </a:rPr>
              <a:t>9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1</a:t>
            </a:r>
            <a:r>
              <a:rPr lang="ka-GE" sz="1600" dirty="0" smtClean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9</a:t>
            </a:r>
            <a:r>
              <a:rPr lang="ka-GE" sz="1600" dirty="0" smtClean="0">
                <a:solidFill>
                  <a:schemeClr val="bg1"/>
                </a:solidFill>
                <a:latin typeface="Arial" charset="0"/>
              </a:rPr>
              <a:t>%-</a:t>
            </a:r>
            <a:r>
              <a:rPr lang="ka-GE" sz="1600" dirty="0">
                <a:solidFill>
                  <a:schemeClr val="bg1"/>
                </a:solidFill>
                <a:latin typeface="Arial" charset="0"/>
              </a:rPr>
              <a:t>მა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18407333"/>
              </p:ext>
            </p:extLst>
          </p:nvPr>
        </p:nvGraphicFramePr>
        <p:xfrm>
          <a:off x="2017714" y="1665876"/>
          <a:ext cx="4495799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04552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03056">
            <a:off x="7774065" y="124077"/>
            <a:ext cx="3985538" cy="5599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28235">
            <a:off x="7386847" y="1517481"/>
            <a:ext cx="3972728" cy="5580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50682">
            <a:off x="3562249" y="1053552"/>
            <a:ext cx="4276920" cy="6029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4052">
            <a:off x="2494700" y="1377803"/>
            <a:ext cx="4055565" cy="5731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33198">
            <a:off x="1533441" y="1204901"/>
            <a:ext cx="4054509" cy="57268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35949">
            <a:off x="7146870" y="3466945"/>
            <a:ext cx="4452682" cy="6287908"/>
          </a:xfrm>
          <a:prstGeom prst="rect">
            <a:avLst/>
          </a:prstGeom>
        </p:spPr>
      </p:pic>
      <p:sp>
        <p:nvSpPr>
          <p:cNvPr id="6147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8254" y="1174728"/>
            <a:ext cx="5015865" cy="37904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ka-GE" sz="2800" b="1" dirty="0" smtClean="0">
                <a:solidFill>
                  <a:schemeClr val="accent1">
                    <a:lumMod val="50000"/>
                  </a:schemeClr>
                </a:solidFill>
              </a:rPr>
              <a:t>საერთო საშუალო ქულა - 53,08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05921" y="-1019094"/>
            <a:ext cx="10486079" cy="1600200"/>
          </a:xfrm>
        </p:spPr>
        <p:txBody>
          <a:bodyPr/>
          <a:lstStyle/>
          <a:p>
            <a:pPr algn="ctr"/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>უცხოური ენები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1548254" y="727538"/>
            <a:ext cx="2846645" cy="33173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400" b="1" dirty="0" smtClean="0">
                <a:solidFill>
                  <a:srgbClr val="F2FDF7"/>
                </a:solidFill>
                <a:latin typeface="Sylfaen" pitchFamily="18" charset="0"/>
              </a:rPr>
              <a:t>ინგლისური ენა</a:t>
            </a:r>
            <a:endParaRPr lang="ru-RU" sz="1400" b="1" dirty="0">
              <a:solidFill>
                <a:srgbClr val="F2FDF7"/>
              </a:solidFill>
              <a:latin typeface="Sylfaen" pitchFamily="18" charset="0"/>
            </a:endParaRP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1572544" y="1786806"/>
            <a:ext cx="2846645" cy="33173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400" b="1" dirty="0" smtClean="0">
                <a:solidFill>
                  <a:srgbClr val="F2FDF7"/>
                </a:solidFill>
                <a:latin typeface="Sylfaen" pitchFamily="18" charset="0"/>
              </a:rPr>
              <a:t>რუსული ენა</a:t>
            </a:r>
            <a:endParaRPr lang="ru-RU" sz="1400" b="1" dirty="0">
              <a:solidFill>
                <a:srgbClr val="F2FDF7"/>
              </a:solidFill>
              <a:latin typeface="Sylfaen" pitchFamily="18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1629798" y="4496799"/>
            <a:ext cx="3909766" cy="5163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800" b="1" dirty="0" smtClean="0">
                <a:solidFill>
                  <a:schemeClr val="accent1">
                    <a:lumMod val="50000"/>
                  </a:schemeClr>
                </a:solidFill>
              </a:rPr>
              <a:t>საშუალო ქულა - 43,64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1629796" y="4035031"/>
            <a:ext cx="2846645" cy="33173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400" b="1" dirty="0" smtClean="0">
                <a:solidFill>
                  <a:srgbClr val="F2FDF7"/>
                </a:solidFill>
                <a:latin typeface="Sylfaen" pitchFamily="18" charset="0"/>
              </a:rPr>
              <a:t>ფრანგული ენა</a:t>
            </a:r>
            <a:endParaRPr lang="ru-RU" sz="1400" b="1" dirty="0">
              <a:solidFill>
                <a:srgbClr val="F2FDF7"/>
              </a:solidFill>
              <a:latin typeface="Sylfaen" pitchFamily="18" charset="0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1581832" y="3288009"/>
            <a:ext cx="4901414" cy="4008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800" b="1" dirty="0" smtClean="0">
                <a:solidFill>
                  <a:schemeClr val="accent1">
                    <a:lumMod val="50000"/>
                  </a:schemeClr>
                </a:solidFill>
              </a:rPr>
              <a:t>საშუალო ქულა - 51,54</a:t>
            </a: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1609144" y="2855277"/>
            <a:ext cx="2846645" cy="33173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400" b="1" dirty="0" smtClean="0">
                <a:solidFill>
                  <a:srgbClr val="F2FDF7"/>
                </a:solidFill>
                <a:latin typeface="Sylfaen" pitchFamily="18" charset="0"/>
              </a:rPr>
              <a:t>გერმანული ენა</a:t>
            </a:r>
            <a:endParaRPr lang="ru-RU" sz="1400" b="1" dirty="0">
              <a:solidFill>
                <a:srgbClr val="F2FDF7"/>
              </a:solidFill>
              <a:latin typeface="Sylfaen" pitchFamily="18" charset="0"/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1602106" y="2219122"/>
            <a:ext cx="4604132" cy="3909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800" b="1" dirty="0" smtClean="0">
                <a:solidFill>
                  <a:schemeClr val="accent1">
                    <a:lumMod val="50000"/>
                  </a:schemeClr>
                </a:solidFill>
              </a:rPr>
              <a:t>საშუალო ქულა - 54,18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1668264" y="5090527"/>
            <a:ext cx="8493586" cy="7305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a-GE" sz="1800" b="1" dirty="0" smtClean="0">
                <a:solidFill>
                  <a:schemeClr val="accent1">
                    <a:lumMod val="50000"/>
                  </a:schemeClr>
                </a:solidFill>
              </a:rPr>
              <a:t>შენიშვნა: უცხოური ენის ყველა ვარიანტის მაქსიმალური ქულა 100-ის ტოლია, ამიტომ ტესტის საშუალო სირთულე საშუალო ქულას ემთხვევა.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7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56" y="-38100"/>
            <a:ext cx="9144000" cy="6858000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3729428" y="2191670"/>
            <a:ext cx="17287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a-GE" sz="1400" b="1" i="1" dirty="0">
                <a:solidFill>
                  <a:srgbClr val="DA251C"/>
                </a:solidFill>
                <a:latin typeface="Sylfaen" panose="010A0502050306030303" pitchFamily="18" charset="0"/>
              </a:rPr>
              <a:t>გამსვლელი ქულა </a:t>
            </a:r>
            <a:r>
              <a:rPr lang="ka-GE" sz="1400" b="1" i="1" dirty="0" smtClean="0">
                <a:solidFill>
                  <a:srgbClr val="DA251C"/>
                </a:solidFill>
                <a:latin typeface="Sylfaen" panose="010A0502050306030303" pitchFamily="18" charset="0"/>
              </a:rPr>
              <a:t>16</a:t>
            </a:r>
            <a:endParaRPr lang="ru-RU" sz="1400" b="1" i="1" dirty="0">
              <a:solidFill>
                <a:srgbClr val="DA251C"/>
              </a:solidFill>
              <a:latin typeface="Sylfaen" panose="010A0502050306030303" pitchFamily="18" charset="0"/>
            </a:endParaRPr>
          </a:p>
        </p:txBody>
      </p:sp>
      <p:sp>
        <p:nvSpPr>
          <p:cNvPr id="52" name="Rectangle 41"/>
          <p:cNvSpPr>
            <a:spLocks noChangeArrowheads="1"/>
          </p:cNvSpPr>
          <p:nvPr/>
        </p:nvSpPr>
        <p:spPr bwMode="auto">
          <a:xfrm>
            <a:off x="9748578" y="2206043"/>
            <a:ext cx="17287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a-GE" sz="1400" b="1" i="1" dirty="0">
                <a:solidFill>
                  <a:srgbClr val="DA251C"/>
                </a:solidFill>
                <a:latin typeface="Sylfaen" panose="010A0502050306030303" pitchFamily="18" charset="0"/>
              </a:rPr>
              <a:t>გამსვლელი ქულა </a:t>
            </a:r>
            <a:r>
              <a:rPr lang="ka-GE" sz="1400" b="1" i="1" dirty="0" smtClean="0">
                <a:solidFill>
                  <a:srgbClr val="DA251C"/>
                </a:solidFill>
                <a:latin typeface="Sylfaen" panose="010A0502050306030303" pitchFamily="18" charset="0"/>
              </a:rPr>
              <a:t>18</a:t>
            </a:r>
            <a:endParaRPr lang="ru-RU" sz="1400" b="1" i="1" dirty="0">
              <a:solidFill>
                <a:srgbClr val="DA251C"/>
              </a:solidFill>
              <a:latin typeface="Sylfaen" panose="010A0502050306030303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4257" y="2245784"/>
            <a:ext cx="12097744" cy="3019166"/>
            <a:chOff x="0" y="28575"/>
            <a:chExt cx="17907000" cy="4831108"/>
          </a:xfrm>
        </p:grpSpPr>
        <p:grpSp>
          <p:nvGrpSpPr>
            <p:cNvPr id="35" name="Group 34"/>
            <p:cNvGrpSpPr/>
            <p:nvPr/>
          </p:nvGrpSpPr>
          <p:grpSpPr>
            <a:xfrm>
              <a:off x="0" y="28575"/>
              <a:ext cx="17907000" cy="4823817"/>
              <a:chOff x="0" y="28575"/>
              <a:chExt cx="17907000" cy="482381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0" y="28575"/>
                <a:ext cx="5991225" cy="48006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915775" y="51793"/>
                <a:ext cx="5991225" cy="4800599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1700" y="59084"/>
              <a:ext cx="5991225" cy="4800599"/>
            </a:xfrm>
            <a:prstGeom prst="rect">
              <a:avLst/>
            </a:prstGeom>
          </p:spPr>
        </p:pic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316461" y="2586050"/>
            <a:ext cx="2580839" cy="2273682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767814" y="2797566"/>
            <a:ext cx="228600" cy="59865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9906" y="2620108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7,4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4635815" y="1537993"/>
            <a:ext cx="3046802" cy="32159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200" b="1" dirty="0" smtClean="0">
                <a:solidFill>
                  <a:srgbClr val="F2FDF7"/>
                </a:solidFill>
                <a:latin typeface="Sylfaen" pitchFamily="18" charset="0"/>
              </a:rPr>
              <a:t>ინგლისური ენა</a:t>
            </a:r>
            <a:endParaRPr lang="ru-RU" sz="1200" b="1" dirty="0">
              <a:solidFill>
                <a:srgbClr val="F2FDF7"/>
              </a:solidFill>
              <a:latin typeface="Sylfaen" pitchFamily="18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317933" y="2088753"/>
            <a:ext cx="9377055" cy="4870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a-GE" sz="1800" b="1" dirty="0" smtClean="0">
                <a:solidFill>
                  <a:srgbClr val="265599"/>
                </a:solidFill>
              </a:rPr>
              <a:t>ვარიანტი 1</a:t>
            </a:r>
            <a:endParaRPr lang="en-US" sz="1800" b="1" dirty="0">
              <a:solidFill>
                <a:srgbClr val="265599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273573" y="2079313"/>
            <a:ext cx="1648759" cy="4870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1800" b="1" dirty="0" smtClean="0">
                <a:solidFill>
                  <a:srgbClr val="265599"/>
                </a:solidFill>
              </a:rPr>
              <a:t>ვარიანტი </a:t>
            </a:r>
            <a:r>
              <a:rPr lang="ka-GE" sz="1800" b="1" dirty="0">
                <a:solidFill>
                  <a:srgbClr val="265599"/>
                </a:solidFill>
              </a:rPr>
              <a:t>2</a:t>
            </a:r>
            <a:endParaRPr lang="en-US" sz="1800" b="1" dirty="0">
              <a:solidFill>
                <a:srgbClr val="265599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314734" y="2100443"/>
            <a:ext cx="1648759" cy="4870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1800" b="1" dirty="0" smtClean="0">
                <a:solidFill>
                  <a:srgbClr val="265599"/>
                </a:solidFill>
              </a:rPr>
              <a:t>ვარიანტი 3</a:t>
            </a:r>
            <a:endParaRPr lang="en-US" sz="1800" b="1" dirty="0">
              <a:solidFill>
                <a:srgbClr val="265599"/>
              </a:solidFill>
            </a:endParaRPr>
          </a:p>
        </p:txBody>
      </p:sp>
      <p:sp>
        <p:nvSpPr>
          <p:cNvPr id="43" name="Right Brace 42"/>
          <p:cNvSpPr/>
          <p:nvPr/>
        </p:nvSpPr>
        <p:spPr>
          <a:xfrm rot="16200000">
            <a:off x="4909570" y="2763850"/>
            <a:ext cx="228600" cy="59865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1662" y="2586392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4,3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360174" y="2585288"/>
            <a:ext cx="2539679" cy="2311897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9373276" y="2615412"/>
            <a:ext cx="2544992" cy="2273682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49" name="Right Brace 48"/>
          <p:cNvSpPr/>
          <p:nvPr/>
        </p:nvSpPr>
        <p:spPr>
          <a:xfrm rot="16200000">
            <a:off x="8788782" y="2826928"/>
            <a:ext cx="228600" cy="59865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60874" y="2649470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7,9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282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5" grpId="0" build="allAtOnce"/>
      <p:bldP spid="43" grpId="0" animBg="1"/>
      <p:bldP spid="44" grpId="0" build="allAtOnce"/>
      <p:bldP spid="47" grpId="0" animBg="1"/>
      <p:bldP spid="48" grpId="0" animBg="1"/>
      <p:bldP spid="49" grpId="0" animBg="1"/>
      <p:bldP spid="5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56" y="-38100"/>
            <a:ext cx="9144000" cy="6858000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8775" y="2229353"/>
            <a:ext cx="12123226" cy="3033922"/>
            <a:chOff x="0" y="-9354"/>
            <a:chExt cx="17926050" cy="480995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991225" cy="48006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3125" y="-4677"/>
              <a:ext cx="5991225" cy="48006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34825" y="-9354"/>
              <a:ext cx="5991225" cy="4800600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9866313" y="5418139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3729428" y="2191670"/>
            <a:ext cx="17287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a-GE" sz="1400" b="1" i="1" dirty="0">
                <a:solidFill>
                  <a:srgbClr val="DA251C"/>
                </a:solidFill>
                <a:latin typeface="Sylfaen" panose="010A0502050306030303" pitchFamily="18" charset="0"/>
              </a:rPr>
              <a:t>გამსვლელი ქულა </a:t>
            </a:r>
            <a:r>
              <a:rPr lang="ka-GE" sz="1400" b="1" i="1" dirty="0" smtClean="0">
                <a:solidFill>
                  <a:srgbClr val="DA251C"/>
                </a:solidFill>
                <a:latin typeface="Sylfaen" panose="010A0502050306030303" pitchFamily="18" charset="0"/>
              </a:rPr>
              <a:t>16</a:t>
            </a:r>
            <a:endParaRPr lang="ru-RU" sz="1400" b="1" i="1" dirty="0">
              <a:solidFill>
                <a:srgbClr val="DA251C"/>
              </a:solidFill>
              <a:latin typeface="Sylfaen" panose="010A0502050306030303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12846" y="2586050"/>
            <a:ext cx="2484454" cy="2273682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832550" y="2797566"/>
            <a:ext cx="228600" cy="59865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642" y="2620108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14,7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317934" y="2088753"/>
            <a:ext cx="9645560" cy="4870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a-GE" sz="1800" b="1" dirty="0" smtClean="0">
                <a:solidFill>
                  <a:srgbClr val="265599"/>
                </a:solidFill>
              </a:rPr>
              <a:t>რუსული ენა</a:t>
            </a:r>
            <a:endParaRPr lang="en-US" sz="1800" b="1" dirty="0">
              <a:solidFill>
                <a:srgbClr val="265599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114167" y="2079313"/>
            <a:ext cx="1808166" cy="4870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1800" b="1" dirty="0" smtClean="0">
                <a:solidFill>
                  <a:srgbClr val="265599"/>
                </a:solidFill>
              </a:rPr>
              <a:t>გერმანული ენა</a:t>
            </a:r>
            <a:endParaRPr lang="en-US" sz="1800" b="1" dirty="0">
              <a:solidFill>
                <a:srgbClr val="265599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314734" y="2084259"/>
            <a:ext cx="1648759" cy="4870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1800" b="1" dirty="0" smtClean="0">
                <a:solidFill>
                  <a:srgbClr val="265599"/>
                </a:solidFill>
              </a:rPr>
              <a:t>ფრანგული ენა</a:t>
            </a:r>
            <a:endParaRPr lang="en-US" sz="1800" b="1" dirty="0">
              <a:solidFill>
                <a:srgbClr val="265599"/>
              </a:solidFill>
            </a:endParaRPr>
          </a:p>
        </p:txBody>
      </p:sp>
      <p:sp>
        <p:nvSpPr>
          <p:cNvPr id="43" name="Right Brace 42"/>
          <p:cNvSpPr/>
          <p:nvPr/>
        </p:nvSpPr>
        <p:spPr>
          <a:xfrm rot="16200000">
            <a:off x="4887288" y="2785593"/>
            <a:ext cx="228600" cy="59865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24738" y="2632501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7,8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399675" y="2585288"/>
            <a:ext cx="2500178" cy="2311897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9476495" y="2585288"/>
            <a:ext cx="2441773" cy="2303806"/>
          </a:xfrm>
          <a:prstGeom prst="rect">
            <a:avLst/>
          </a:prstGeom>
          <a:solidFill>
            <a:srgbClr val="DA9998">
              <a:alpha val="34117"/>
            </a:srgbClr>
          </a:solidFill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>
              <a:latin typeface="Times" panose="02020603050405020304" pitchFamily="18" charset="0"/>
            </a:endParaRPr>
          </a:p>
        </p:txBody>
      </p:sp>
      <p:sp>
        <p:nvSpPr>
          <p:cNvPr id="49" name="Right Brace 48"/>
          <p:cNvSpPr/>
          <p:nvPr/>
        </p:nvSpPr>
        <p:spPr>
          <a:xfrm rot="16200000">
            <a:off x="8895458" y="2819466"/>
            <a:ext cx="228600" cy="59865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rgbClr val="265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5599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10431" y="2652850"/>
            <a:ext cx="990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 smtClean="0">
                <a:latin typeface="Arial" charset="0"/>
              </a:rPr>
              <a:t>≈</a:t>
            </a:r>
            <a:r>
              <a:rPr lang="ka-GE" sz="1050" b="1" dirty="0" smtClean="0">
                <a:latin typeface="Arial" charset="0"/>
              </a:rPr>
              <a:t> 8,6</a:t>
            </a:r>
            <a:r>
              <a:rPr lang="en-US" sz="1050" b="1" dirty="0" smtClean="0">
                <a:latin typeface="Arial" charset="0"/>
              </a:rPr>
              <a:t>%</a:t>
            </a:r>
            <a:endParaRPr lang="en-US" sz="105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095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5" grpId="0" build="allAtOnce"/>
      <p:bldP spid="43" grpId="0" animBg="1"/>
      <p:bldP spid="44" grpId="0" build="allAtOnce"/>
      <p:bldP spid="47" grpId="0" animBg="1"/>
      <p:bldP spid="48" grpId="0" animBg="1"/>
      <p:bldP spid="49" grpId="0" animBg="1"/>
      <p:bldP spid="5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sp>
        <p:nvSpPr>
          <p:cNvPr id="31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92994" y="1376722"/>
            <a:ext cx="8230519" cy="4934625"/>
            <a:chOff x="2092994" y="1376723"/>
            <a:chExt cx="8809234" cy="4783913"/>
          </a:xfrm>
        </p:grpSpPr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2112937" y="2417736"/>
              <a:ext cx="2706687" cy="7493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 indent="168275">
                <a:defRPr/>
              </a:pP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0-20 ქულა</a:t>
              </a:r>
              <a:endParaRPr lang="ru-RU" sz="1400" b="1" dirty="0">
                <a:solidFill>
                  <a:srgbClr val="F2FDF7"/>
                </a:solidFill>
                <a:latin typeface="Avaza" pitchFamily="34" charset="0"/>
              </a:endParaRP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2112937" y="3170211"/>
              <a:ext cx="2706687" cy="7493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 indent="168275">
                <a:defRPr/>
              </a:pP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21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-</a:t>
              </a: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4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0 ქულა</a:t>
              </a:r>
              <a:endParaRPr lang="ru-RU" sz="1400" b="1" dirty="0">
                <a:solidFill>
                  <a:srgbClr val="F2FDF7"/>
                </a:solidFill>
                <a:latin typeface="Avaza" pitchFamily="34" charset="0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2111348" y="3916336"/>
              <a:ext cx="2706688" cy="7493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 indent="168275">
                <a:defRPr/>
              </a:pP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41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-</a:t>
              </a:r>
              <a:r>
                <a:rPr lang="en-US" sz="1400" b="1" dirty="0">
                  <a:solidFill>
                    <a:srgbClr val="F2FDF7"/>
                  </a:solidFill>
                  <a:latin typeface="Avaza" pitchFamily="34" charset="0"/>
                </a:rPr>
                <a:t>6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0 ქულა</a:t>
              </a:r>
              <a:endParaRPr lang="ru-RU" sz="1400" b="1" dirty="0">
                <a:solidFill>
                  <a:srgbClr val="F2FDF7"/>
                </a:solidFill>
                <a:latin typeface="Avaza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102483" y="4670121"/>
              <a:ext cx="2706688" cy="7493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 indent="168275">
                <a:defRPr/>
              </a:pPr>
              <a:r>
                <a:rPr lang="ka-GE" sz="1400" b="1" dirty="0" smtClean="0">
                  <a:solidFill>
                    <a:srgbClr val="F2FDF7"/>
                  </a:solidFill>
                  <a:latin typeface="Avaza" pitchFamily="34" charset="0"/>
                </a:rPr>
                <a:t>6</a:t>
              </a:r>
              <a:r>
                <a:rPr lang="en-US" sz="1400" b="1" dirty="0" smtClean="0">
                  <a:solidFill>
                    <a:srgbClr val="F2FDF7"/>
                  </a:solidFill>
                  <a:latin typeface="Avaza" pitchFamily="34" charset="0"/>
                </a:rPr>
                <a:t>1</a:t>
              </a:r>
              <a:r>
                <a:rPr lang="ka-GE" sz="1400" b="1" dirty="0" smtClean="0">
                  <a:solidFill>
                    <a:srgbClr val="F2FDF7"/>
                  </a:solidFill>
                  <a:latin typeface="Avaza" pitchFamily="34" charset="0"/>
                </a:rPr>
                <a:t>-80 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ქულა</a:t>
              </a:r>
              <a:endParaRPr lang="ru-RU" sz="1400" b="1" dirty="0">
                <a:solidFill>
                  <a:srgbClr val="F2FDF7"/>
                </a:solidFill>
                <a:latin typeface="Avaza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818036" y="1376723"/>
              <a:ext cx="6084192" cy="4042698"/>
              <a:chOff x="4641951" y="1027359"/>
              <a:chExt cx="7142565" cy="4042698"/>
            </a:xfrm>
          </p:grpSpPr>
          <p:sp>
            <p:nvSpPr>
              <p:cNvPr id="33" name="Rectangle 39"/>
              <p:cNvSpPr>
                <a:spLocks noChangeArrowheads="1"/>
              </p:cNvSpPr>
              <p:nvPr/>
            </p:nvSpPr>
            <p:spPr bwMode="auto">
              <a:xfrm>
                <a:off x="5824702" y="2058424"/>
                <a:ext cx="1189038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34" name="Rectangle 40"/>
              <p:cNvSpPr>
                <a:spLocks noChangeArrowheads="1"/>
              </p:cNvSpPr>
              <p:nvPr/>
            </p:nvSpPr>
            <p:spPr bwMode="auto">
              <a:xfrm>
                <a:off x="5824702" y="2806136"/>
                <a:ext cx="1189038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35" name="Rectangle 41"/>
              <p:cNvSpPr>
                <a:spLocks noChangeArrowheads="1"/>
              </p:cNvSpPr>
              <p:nvPr/>
            </p:nvSpPr>
            <p:spPr bwMode="auto">
              <a:xfrm>
                <a:off x="5827877" y="1337699"/>
                <a:ext cx="1189038" cy="719137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265599"/>
                  </a:gs>
                </a:gsLst>
              </a:gradFill>
              <a:ln>
                <a:solidFill>
                  <a:schemeClr val="bg2">
                    <a:lumMod val="90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54000" tIns="720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a-GE" sz="1200" b="1" dirty="0" smtClean="0">
                    <a:solidFill>
                      <a:srgbClr val="F2FDF7"/>
                    </a:solidFill>
                    <a:latin typeface="Sylfaen" pitchFamily="18" charset="0"/>
                  </a:rPr>
                  <a:t>ვარიანტი 2</a:t>
                </a:r>
                <a:endParaRPr lang="ru-RU" sz="1200" b="1" dirty="0">
                  <a:solidFill>
                    <a:srgbClr val="F2FDF7"/>
                  </a:solidFill>
                  <a:latin typeface="Sylfaen" pitchFamily="18" charset="0"/>
                </a:endParaRP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5813590" y="3564961"/>
                <a:ext cx="1189037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40" name="Rectangle 40"/>
              <p:cNvSpPr>
                <a:spLocks noChangeArrowheads="1"/>
              </p:cNvSpPr>
              <p:nvPr/>
            </p:nvSpPr>
            <p:spPr bwMode="auto">
              <a:xfrm>
                <a:off x="5810415" y="4309499"/>
                <a:ext cx="1189037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41" name="Rectangle 39"/>
              <p:cNvSpPr>
                <a:spLocks noChangeArrowheads="1"/>
              </p:cNvSpPr>
              <p:nvPr/>
            </p:nvSpPr>
            <p:spPr bwMode="auto">
              <a:xfrm>
                <a:off x="7029721" y="2061962"/>
                <a:ext cx="1189038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42" name="Rectangle 40"/>
              <p:cNvSpPr>
                <a:spLocks noChangeArrowheads="1"/>
              </p:cNvSpPr>
              <p:nvPr/>
            </p:nvSpPr>
            <p:spPr bwMode="auto">
              <a:xfrm>
                <a:off x="7029721" y="2809674"/>
                <a:ext cx="1189038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44" name="Rectangle 41"/>
              <p:cNvSpPr>
                <a:spLocks noChangeArrowheads="1"/>
              </p:cNvSpPr>
              <p:nvPr/>
            </p:nvSpPr>
            <p:spPr bwMode="auto">
              <a:xfrm>
                <a:off x="7032896" y="1341237"/>
                <a:ext cx="1189038" cy="719137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265599"/>
                  </a:gs>
                </a:gsLst>
              </a:gradFill>
              <a:ln>
                <a:solidFill>
                  <a:schemeClr val="bg2">
                    <a:lumMod val="90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54000" tIns="720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a-GE" sz="1200" b="1" dirty="0" smtClean="0">
                    <a:solidFill>
                      <a:srgbClr val="F2FDF7"/>
                    </a:solidFill>
                    <a:latin typeface="Sylfaen" pitchFamily="18" charset="0"/>
                  </a:rPr>
                  <a:t>ვარიანტი 3</a:t>
                </a:r>
                <a:endParaRPr lang="ru-RU" sz="1200" b="1" dirty="0">
                  <a:solidFill>
                    <a:srgbClr val="F2FDF7"/>
                  </a:solidFill>
                  <a:latin typeface="Sylfaen" pitchFamily="18" charset="0"/>
                </a:endParaRPr>
              </a:p>
            </p:txBody>
          </p:sp>
          <p:sp>
            <p:nvSpPr>
              <p:cNvPr id="47" name="Rectangle 40"/>
              <p:cNvSpPr>
                <a:spLocks noChangeArrowheads="1"/>
              </p:cNvSpPr>
              <p:nvPr/>
            </p:nvSpPr>
            <p:spPr bwMode="auto">
              <a:xfrm>
                <a:off x="7018609" y="3568499"/>
                <a:ext cx="1189037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48" name="Rectangle 40"/>
              <p:cNvSpPr>
                <a:spLocks noChangeArrowheads="1"/>
              </p:cNvSpPr>
              <p:nvPr/>
            </p:nvSpPr>
            <p:spPr bwMode="auto">
              <a:xfrm>
                <a:off x="7015434" y="4313037"/>
                <a:ext cx="1189037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49" name="Rectangle 39"/>
              <p:cNvSpPr>
                <a:spLocks noChangeArrowheads="1"/>
              </p:cNvSpPr>
              <p:nvPr/>
            </p:nvSpPr>
            <p:spPr bwMode="auto">
              <a:xfrm>
                <a:off x="8220579" y="2061966"/>
                <a:ext cx="1189038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50" name="Rectangle 40"/>
              <p:cNvSpPr>
                <a:spLocks noChangeArrowheads="1"/>
              </p:cNvSpPr>
              <p:nvPr/>
            </p:nvSpPr>
            <p:spPr bwMode="auto">
              <a:xfrm>
                <a:off x="8220579" y="2809678"/>
                <a:ext cx="1189038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51" name="Rectangle 41"/>
              <p:cNvSpPr>
                <a:spLocks noChangeArrowheads="1"/>
              </p:cNvSpPr>
              <p:nvPr/>
            </p:nvSpPr>
            <p:spPr bwMode="auto">
              <a:xfrm>
                <a:off x="8223754" y="1341241"/>
                <a:ext cx="1189038" cy="719137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265599"/>
                  </a:gs>
                </a:gsLst>
              </a:gradFill>
              <a:ln>
                <a:solidFill>
                  <a:schemeClr val="bg2">
                    <a:lumMod val="90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54000" tIns="720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a-GE" sz="1200" b="1" dirty="0" smtClean="0">
                    <a:solidFill>
                      <a:srgbClr val="F2FDF7"/>
                    </a:solidFill>
                    <a:latin typeface="Sylfaen" pitchFamily="18" charset="0"/>
                  </a:rPr>
                  <a:t>რუსული</a:t>
                </a: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ka-GE" sz="1200" b="1" dirty="0" smtClean="0">
                    <a:solidFill>
                      <a:srgbClr val="F2FDF7"/>
                    </a:solidFill>
                    <a:latin typeface="Sylfaen" pitchFamily="18" charset="0"/>
                  </a:rPr>
                  <a:t> ენა</a:t>
                </a:r>
                <a:endParaRPr lang="ru-RU" sz="1200" b="1" dirty="0">
                  <a:solidFill>
                    <a:srgbClr val="F2FDF7"/>
                  </a:solidFill>
                  <a:latin typeface="Sylfaen" pitchFamily="18" charset="0"/>
                </a:endParaRPr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8209467" y="3568503"/>
                <a:ext cx="1189037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53" name="Rectangle 40"/>
              <p:cNvSpPr>
                <a:spLocks noChangeArrowheads="1"/>
              </p:cNvSpPr>
              <p:nvPr/>
            </p:nvSpPr>
            <p:spPr bwMode="auto">
              <a:xfrm>
                <a:off x="8206292" y="4313041"/>
                <a:ext cx="1189037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54" name="Rectangle 39"/>
              <p:cNvSpPr>
                <a:spLocks noChangeArrowheads="1"/>
              </p:cNvSpPr>
              <p:nvPr/>
            </p:nvSpPr>
            <p:spPr bwMode="auto">
              <a:xfrm>
                <a:off x="9400090" y="2066776"/>
                <a:ext cx="1189038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9400090" y="2814488"/>
                <a:ext cx="1189038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56" name="Rectangle 41"/>
              <p:cNvSpPr>
                <a:spLocks noChangeArrowheads="1"/>
              </p:cNvSpPr>
              <p:nvPr/>
            </p:nvSpPr>
            <p:spPr bwMode="auto">
              <a:xfrm>
                <a:off x="9403265" y="1346051"/>
                <a:ext cx="1189038" cy="719137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265599"/>
                  </a:gs>
                </a:gsLst>
              </a:gradFill>
              <a:ln>
                <a:solidFill>
                  <a:schemeClr val="bg2">
                    <a:lumMod val="90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54000" tIns="720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a-GE" sz="1200" b="1" dirty="0" smtClean="0">
                    <a:solidFill>
                      <a:srgbClr val="F2FDF7"/>
                    </a:solidFill>
                    <a:latin typeface="Sylfaen" pitchFamily="18" charset="0"/>
                  </a:rPr>
                  <a:t>გერმანული </a:t>
                </a: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ka-GE" sz="1200" b="1" dirty="0" smtClean="0">
                    <a:solidFill>
                      <a:srgbClr val="F2FDF7"/>
                    </a:solidFill>
                    <a:latin typeface="Sylfaen" pitchFamily="18" charset="0"/>
                  </a:rPr>
                  <a:t>ენა</a:t>
                </a:r>
                <a:endParaRPr lang="ru-RU" sz="1200" b="1" dirty="0">
                  <a:solidFill>
                    <a:srgbClr val="F2FDF7"/>
                  </a:solidFill>
                  <a:latin typeface="Sylfaen" pitchFamily="18" charset="0"/>
                </a:endParaRPr>
              </a:p>
            </p:txBody>
          </p:sp>
          <p:sp>
            <p:nvSpPr>
              <p:cNvPr id="57" name="Rectangle 40"/>
              <p:cNvSpPr>
                <a:spLocks noChangeArrowheads="1"/>
              </p:cNvSpPr>
              <p:nvPr/>
            </p:nvSpPr>
            <p:spPr bwMode="auto">
              <a:xfrm>
                <a:off x="9388978" y="3573313"/>
                <a:ext cx="1189037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58" name="Rectangle 40"/>
              <p:cNvSpPr>
                <a:spLocks noChangeArrowheads="1"/>
              </p:cNvSpPr>
              <p:nvPr/>
            </p:nvSpPr>
            <p:spPr bwMode="auto">
              <a:xfrm>
                <a:off x="9385803" y="4317851"/>
                <a:ext cx="1189037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59" name="Rectangle 39"/>
              <p:cNvSpPr>
                <a:spLocks noChangeArrowheads="1"/>
              </p:cNvSpPr>
              <p:nvPr/>
            </p:nvSpPr>
            <p:spPr bwMode="auto">
              <a:xfrm>
                <a:off x="10592303" y="2069682"/>
                <a:ext cx="1189038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60" name="Rectangle 40"/>
              <p:cNvSpPr>
                <a:spLocks noChangeArrowheads="1"/>
              </p:cNvSpPr>
              <p:nvPr/>
            </p:nvSpPr>
            <p:spPr bwMode="auto">
              <a:xfrm>
                <a:off x="10592303" y="2817394"/>
                <a:ext cx="1189038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61" name="Rectangle 41"/>
              <p:cNvSpPr>
                <a:spLocks noChangeArrowheads="1"/>
              </p:cNvSpPr>
              <p:nvPr/>
            </p:nvSpPr>
            <p:spPr bwMode="auto">
              <a:xfrm>
                <a:off x="10595478" y="1348957"/>
                <a:ext cx="1189038" cy="719137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265599"/>
                  </a:gs>
                </a:gsLst>
              </a:gradFill>
              <a:ln>
                <a:solidFill>
                  <a:schemeClr val="bg2">
                    <a:lumMod val="90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54000" tIns="720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a-GE" sz="1200" b="1" dirty="0" smtClean="0">
                    <a:solidFill>
                      <a:srgbClr val="F2FDF7"/>
                    </a:solidFill>
                    <a:latin typeface="Sylfaen" pitchFamily="18" charset="0"/>
                  </a:rPr>
                  <a:t>ფრანგული </a:t>
                </a: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ka-GE" sz="1200" b="1" dirty="0" smtClean="0">
                    <a:solidFill>
                      <a:srgbClr val="F2FDF7"/>
                    </a:solidFill>
                    <a:latin typeface="Sylfaen" pitchFamily="18" charset="0"/>
                  </a:rPr>
                  <a:t>ენა</a:t>
                </a:r>
                <a:endParaRPr lang="ru-RU" sz="1200" b="1" dirty="0">
                  <a:solidFill>
                    <a:srgbClr val="F2FDF7"/>
                  </a:solidFill>
                  <a:latin typeface="Sylfaen" pitchFamily="18" charset="0"/>
                </a:endParaRPr>
              </a:p>
            </p:txBody>
          </p:sp>
          <p:sp>
            <p:nvSpPr>
              <p:cNvPr id="62" name="Rectangle 40"/>
              <p:cNvSpPr>
                <a:spLocks noChangeArrowheads="1"/>
              </p:cNvSpPr>
              <p:nvPr/>
            </p:nvSpPr>
            <p:spPr bwMode="auto">
              <a:xfrm>
                <a:off x="10581191" y="3576219"/>
                <a:ext cx="1189037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63" name="Rectangle 40"/>
              <p:cNvSpPr>
                <a:spLocks noChangeArrowheads="1"/>
              </p:cNvSpPr>
              <p:nvPr/>
            </p:nvSpPr>
            <p:spPr bwMode="auto">
              <a:xfrm>
                <a:off x="10578016" y="4320757"/>
                <a:ext cx="1189037" cy="7493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16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64" name="Rectangle 41"/>
              <p:cNvSpPr>
                <a:spLocks noChangeArrowheads="1"/>
              </p:cNvSpPr>
              <p:nvPr/>
            </p:nvSpPr>
            <p:spPr bwMode="auto">
              <a:xfrm>
                <a:off x="4641951" y="1027359"/>
                <a:ext cx="3576807" cy="321598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265599"/>
                  </a:gs>
                </a:gsLst>
              </a:gradFill>
              <a:ln>
                <a:solidFill>
                  <a:schemeClr val="bg2">
                    <a:lumMod val="90000"/>
                  </a:schemeClr>
                </a:solidFill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54000" tIns="720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a-GE" sz="1200" b="1" dirty="0" smtClean="0">
                    <a:solidFill>
                      <a:srgbClr val="F2FDF7"/>
                    </a:solidFill>
                    <a:latin typeface="Sylfaen" pitchFamily="18" charset="0"/>
                  </a:rPr>
                  <a:t>ინგლისური ენა</a:t>
                </a:r>
                <a:endParaRPr lang="ru-RU" sz="1200" b="1" dirty="0">
                  <a:solidFill>
                    <a:srgbClr val="F2FDF7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4812627" y="2422384"/>
              <a:ext cx="101284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>
              <a:off x="4812627" y="3170096"/>
              <a:ext cx="101284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4815332" y="1701659"/>
              <a:ext cx="1012848" cy="719137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>
                  <a:lumMod val="9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tIns="72000"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ka-GE" sz="1200" b="1" dirty="0" smtClean="0">
                  <a:solidFill>
                    <a:srgbClr val="F2FDF7"/>
                  </a:solidFill>
                  <a:latin typeface="Sylfaen" pitchFamily="18" charset="0"/>
                </a:rPr>
                <a:t>ვარიანტი 1</a:t>
              </a:r>
              <a:endParaRPr lang="ru-RU" sz="1200" b="1" dirty="0">
                <a:solidFill>
                  <a:srgbClr val="F2FDF7"/>
                </a:solidFill>
                <a:latin typeface="Sylfaen" pitchFamily="18" charset="0"/>
              </a:endParaRPr>
            </a:p>
          </p:txBody>
        </p:sp>
        <p:sp>
          <p:nvSpPr>
            <p:cNvPr id="68" name="Rectangle 40"/>
            <p:cNvSpPr>
              <a:spLocks noChangeArrowheads="1"/>
            </p:cNvSpPr>
            <p:nvPr/>
          </p:nvSpPr>
          <p:spPr bwMode="auto">
            <a:xfrm>
              <a:off x="4803162" y="3928921"/>
              <a:ext cx="101284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69" name="Rectangle 40"/>
            <p:cNvSpPr>
              <a:spLocks noChangeArrowheads="1"/>
            </p:cNvSpPr>
            <p:nvPr/>
          </p:nvSpPr>
          <p:spPr bwMode="auto">
            <a:xfrm>
              <a:off x="4800457" y="4673459"/>
              <a:ext cx="101284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99" name="Rectangle 24"/>
            <p:cNvSpPr>
              <a:spLocks noChangeArrowheads="1"/>
            </p:cNvSpPr>
            <p:nvPr/>
          </p:nvSpPr>
          <p:spPr bwMode="auto">
            <a:xfrm>
              <a:off x="2092994" y="5408163"/>
              <a:ext cx="2706688" cy="7493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265599"/>
                </a:gs>
              </a:gsLst>
            </a:gra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54000" anchor="ctr"/>
            <a:lstStyle/>
            <a:p>
              <a:pPr indent="168275">
                <a:defRPr/>
              </a:pPr>
              <a:r>
                <a:rPr lang="ka-GE" sz="1400" b="1" dirty="0" smtClean="0">
                  <a:solidFill>
                    <a:srgbClr val="F2FDF7"/>
                  </a:solidFill>
                  <a:latin typeface="Avaza" pitchFamily="34" charset="0"/>
                </a:rPr>
                <a:t>8</a:t>
              </a:r>
              <a:r>
                <a:rPr lang="en-US" sz="1400" b="1" dirty="0" smtClean="0">
                  <a:solidFill>
                    <a:srgbClr val="F2FDF7"/>
                  </a:solidFill>
                  <a:latin typeface="Avaza" pitchFamily="34" charset="0"/>
                </a:rPr>
                <a:t>1</a:t>
              </a:r>
              <a:r>
                <a:rPr lang="ka-GE" sz="1400" b="1" dirty="0" smtClean="0">
                  <a:solidFill>
                    <a:srgbClr val="F2FDF7"/>
                  </a:solidFill>
                  <a:latin typeface="Avaza" pitchFamily="34" charset="0"/>
                </a:rPr>
                <a:t>-100 </a:t>
              </a:r>
              <a:r>
                <a:rPr lang="ka-GE" sz="1400" b="1" dirty="0">
                  <a:solidFill>
                    <a:srgbClr val="F2FDF7"/>
                  </a:solidFill>
                  <a:latin typeface="Avaza" pitchFamily="34" charset="0"/>
                </a:rPr>
                <a:t>ქულა</a:t>
              </a:r>
              <a:endParaRPr lang="ru-RU" sz="1400" b="1" dirty="0">
                <a:solidFill>
                  <a:srgbClr val="F2FDF7"/>
                </a:solidFill>
                <a:latin typeface="Avaza" pitchFamily="34" charset="0"/>
              </a:endParaRPr>
            </a:p>
          </p:txBody>
        </p:sp>
        <p:sp>
          <p:nvSpPr>
            <p:cNvPr id="101" name="Rectangle 40"/>
            <p:cNvSpPr>
              <a:spLocks noChangeArrowheads="1"/>
            </p:cNvSpPr>
            <p:nvPr/>
          </p:nvSpPr>
          <p:spPr bwMode="auto">
            <a:xfrm>
              <a:off x="4807264" y="5393567"/>
              <a:ext cx="101284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03" name="Rectangle 40"/>
            <p:cNvSpPr>
              <a:spLocks noChangeArrowheads="1"/>
            </p:cNvSpPr>
            <p:nvPr/>
          </p:nvSpPr>
          <p:spPr bwMode="auto">
            <a:xfrm>
              <a:off x="5836174" y="5408101"/>
              <a:ext cx="101284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05" name="Rectangle 40"/>
            <p:cNvSpPr>
              <a:spLocks noChangeArrowheads="1"/>
            </p:cNvSpPr>
            <p:nvPr/>
          </p:nvSpPr>
          <p:spPr bwMode="auto">
            <a:xfrm>
              <a:off x="6854198" y="5391714"/>
              <a:ext cx="101284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10" name="Rectangle 40"/>
            <p:cNvSpPr>
              <a:spLocks noChangeArrowheads="1"/>
            </p:cNvSpPr>
            <p:nvPr/>
          </p:nvSpPr>
          <p:spPr bwMode="auto">
            <a:xfrm>
              <a:off x="7856226" y="5400551"/>
              <a:ext cx="101284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12" name="Rectangle 40"/>
            <p:cNvSpPr>
              <a:spLocks noChangeArrowheads="1"/>
            </p:cNvSpPr>
            <p:nvPr/>
          </p:nvSpPr>
          <p:spPr bwMode="auto">
            <a:xfrm>
              <a:off x="8845027" y="5404942"/>
              <a:ext cx="101284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  <p:sp>
          <p:nvSpPr>
            <p:cNvPr id="114" name="Rectangle 40"/>
            <p:cNvSpPr>
              <a:spLocks noChangeArrowheads="1"/>
            </p:cNvSpPr>
            <p:nvPr/>
          </p:nvSpPr>
          <p:spPr bwMode="auto">
            <a:xfrm>
              <a:off x="9847055" y="5411336"/>
              <a:ext cx="1012848" cy="7493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600" b="1" dirty="0">
                <a:solidFill>
                  <a:srgbClr val="0070C0"/>
                </a:solidFill>
                <a:latin typeface="Sylfaen" pitchFamily="18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6998780"/>
              </p:ext>
            </p:extLst>
          </p:nvPr>
        </p:nvGraphicFramePr>
        <p:xfrm>
          <a:off x="4662152" y="2511715"/>
          <a:ext cx="5658834" cy="3852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3139"/>
                <a:gridCol w="943139"/>
                <a:gridCol w="943139"/>
                <a:gridCol w="943139"/>
                <a:gridCol w="943139"/>
                <a:gridCol w="943139"/>
              </a:tblGrid>
              <a:tr h="54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7,4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4,3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7,9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14,7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7,8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8,6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827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32,8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33,3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32,1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27,0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34,9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47,3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827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21,3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23,9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21,5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15,4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21,7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22,9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827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18,4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20,3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18,3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15,3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15,6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11,4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827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20,1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18,2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20,2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27,6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20,1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9,8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219" name="Rectangle 89"/>
          <p:cNvSpPr>
            <a:spLocks noChangeArrowheads="1"/>
          </p:cNvSpPr>
          <p:nvPr/>
        </p:nvSpPr>
        <p:spPr bwMode="auto">
          <a:xfrm rot="-1768185">
            <a:off x="9753600" y="1524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704850"/>
            <a:ext cx="67183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 ქულების მიხედვით</a:t>
            </a:r>
            <a:endParaRPr lang="ru-RU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pic>
        <p:nvPicPr>
          <p:cNvPr id="9225" name="Picture 10" descr="D:\Giorgi\naec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55576"/>
            <a:ext cx="2535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Rectangle 91"/>
          <p:cNvSpPr>
            <a:spLocks noChangeArrowheads="1"/>
          </p:cNvSpPr>
          <p:nvPr/>
        </p:nvSpPr>
        <p:spPr bwMode="auto">
          <a:xfrm rot="1768185" flipH="1">
            <a:off x="10040226" y="5456254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653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44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44" y="-28494"/>
            <a:ext cx="63246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71676" y="1388143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1</a:t>
            </a:r>
            <a:endParaRPr lang="en-US" sz="2400" b="1" dirty="0">
              <a:solidFill>
                <a:srgbClr val="265599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92366" y="3668144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2</a:t>
            </a:r>
            <a:endParaRPr lang="en-US" sz="2400" b="1" dirty="0">
              <a:solidFill>
                <a:srgbClr val="265599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97344" y="437918"/>
            <a:ext cx="5556177" cy="6286484"/>
            <a:chOff x="2886074" y="-600075"/>
            <a:chExt cx="6419852" cy="8058150"/>
          </a:xfrm>
        </p:grpSpPr>
        <p:graphicFrame>
          <p:nvGraphicFramePr>
            <p:cNvPr id="19" name="Char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577136676"/>
                </p:ext>
              </p:extLst>
            </p:nvPr>
          </p:nvGraphicFramePr>
          <p:xfrm>
            <a:off x="2886074" y="-600075"/>
            <a:ext cx="631507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0" name="Char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659488584"/>
                </p:ext>
              </p:extLst>
            </p:nvPr>
          </p:nvGraphicFramePr>
          <p:xfrm>
            <a:off x="2886075" y="2076450"/>
            <a:ext cx="631507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698409022"/>
                </p:ext>
              </p:extLst>
            </p:nvPr>
          </p:nvGraphicFramePr>
          <p:xfrm>
            <a:off x="2990850" y="4714875"/>
            <a:ext cx="631507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22" name="Title 1"/>
          <p:cNvSpPr txBox="1">
            <a:spLocks/>
          </p:cNvSpPr>
          <p:nvPr/>
        </p:nvSpPr>
        <p:spPr>
          <a:xfrm>
            <a:off x="5271675" y="5669657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ვარიანტი 3</a:t>
            </a:r>
            <a:endParaRPr lang="en-US" sz="2400" b="1" dirty="0">
              <a:solidFill>
                <a:srgbClr val="265599"/>
              </a:solidFill>
            </a:endParaRPr>
          </a:p>
        </p:txBody>
      </p:sp>
      <p:sp>
        <p:nvSpPr>
          <p:cNvPr id="10245" name="Rectangle 91"/>
          <p:cNvSpPr>
            <a:spLocks noChangeArrowheads="1"/>
          </p:cNvSpPr>
          <p:nvPr/>
        </p:nvSpPr>
        <p:spPr bwMode="auto">
          <a:xfrm rot="1768185" flipH="1">
            <a:off x="9805946" y="5398857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7505803" y="707928"/>
            <a:ext cx="3046802" cy="32159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265599"/>
              </a:gs>
            </a:gsLst>
          </a:gradFill>
          <a:ln>
            <a:solidFill>
              <a:schemeClr val="bg2">
                <a:lumMod val="9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72000" anchor="ctr"/>
          <a:lstStyle/>
          <a:p>
            <a:pPr algn="ctr">
              <a:spcBef>
                <a:spcPct val="20000"/>
              </a:spcBef>
              <a:defRPr/>
            </a:pPr>
            <a:r>
              <a:rPr lang="ka-GE" sz="1200" b="1" dirty="0" smtClean="0">
                <a:solidFill>
                  <a:srgbClr val="F2FDF7"/>
                </a:solidFill>
                <a:latin typeface="Sylfaen" pitchFamily="18" charset="0"/>
              </a:rPr>
              <a:t>ინგლისური ენა</a:t>
            </a:r>
            <a:endParaRPr lang="ru-RU" sz="1200" b="1" dirty="0">
              <a:solidFill>
                <a:srgbClr val="F2FDF7"/>
              </a:solidFill>
              <a:latin typeface="Sylfaen" pitchFamily="18" charset="0"/>
            </a:endParaRPr>
          </a:p>
        </p:txBody>
      </p:sp>
      <p:sp>
        <p:nvSpPr>
          <p:cNvPr id="10243" name="Rectangle 89"/>
          <p:cNvSpPr>
            <a:spLocks noChangeArrowheads="1"/>
          </p:cNvSpPr>
          <p:nvPr/>
        </p:nvSpPr>
        <p:spPr bwMode="auto">
          <a:xfrm rot="-1768185">
            <a:off x="9914489" y="31439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624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17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144" y="0"/>
            <a:ext cx="1333686" cy="1162212"/>
          </a:xfrm>
          <a:prstGeom prst="rect">
            <a:avLst/>
          </a:prstGeom>
        </p:spPr>
      </p:pic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2017713" y="457200"/>
            <a:ext cx="8305800" cy="5867400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44" name="Rectangle 90"/>
          <p:cNvSpPr>
            <a:spLocks noChangeArrowheads="1"/>
          </p:cNvSpPr>
          <p:nvPr/>
        </p:nvSpPr>
        <p:spPr bwMode="auto">
          <a:xfrm rot="-1768185">
            <a:off x="1981200" y="525780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Rectangle 92"/>
          <p:cNvSpPr>
            <a:spLocks noChangeArrowheads="1"/>
          </p:cNvSpPr>
          <p:nvPr/>
        </p:nvSpPr>
        <p:spPr bwMode="auto">
          <a:xfrm rot="1768185" flipH="1">
            <a:off x="1981200" y="152400"/>
            <a:ext cx="457200" cy="1296988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44" y="-28494"/>
            <a:ext cx="6324600" cy="609600"/>
          </a:xfrm>
        </p:spPr>
        <p:txBody>
          <a:bodyPr/>
          <a:lstStyle/>
          <a:p>
            <a:pPr algn="r">
              <a:defRPr/>
            </a:pPr>
            <a:r>
              <a:rPr lang="ka-GE" sz="2400" b="1" dirty="0">
                <a:solidFill>
                  <a:srgbClr val="265599"/>
                </a:solidFill>
                <a:latin typeface="Avaza Mtavruli" pitchFamily="34" charset="0"/>
              </a:rPr>
              <a:t>სიხშირეთა განაწილება</a:t>
            </a:r>
            <a:endParaRPr lang="en-US" sz="2400" b="1" dirty="0">
              <a:solidFill>
                <a:srgbClr val="265599"/>
              </a:solidFill>
              <a:latin typeface="Avaza Mtavrul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71676" y="1388143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რუსული ენა</a:t>
            </a:r>
            <a:endParaRPr lang="en-US" sz="2400" b="1" dirty="0">
              <a:solidFill>
                <a:srgbClr val="265599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292366" y="3668144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გერმანული ენა</a:t>
            </a:r>
            <a:endParaRPr lang="en-US" sz="2400" b="1" dirty="0">
              <a:solidFill>
                <a:srgbClr val="265599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271675" y="5669657"/>
            <a:ext cx="503114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ka-GE" sz="2400" b="1" dirty="0" smtClean="0">
                <a:solidFill>
                  <a:srgbClr val="265599"/>
                </a:solidFill>
              </a:rPr>
              <a:t>ფრანგული ენა</a:t>
            </a:r>
            <a:endParaRPr lang="en-US" sz="2400" b="1" dirty="0">
              <a:solidFill>
                <a:srgbClr val="265599"/>
              </a:solidFill>
            </a:endParaRPr>
          </a:p>
        </p:txBody>
      </p:sp>
      <p:sp>
        <p:nvSpPr>
          <p:cNvPr id="10245" name="Rectangle 91"/>
          <p:cNvSpPr>
            <a:spLocks noChangeArrowheads="1"/>
          </p:cNvSpPr>
          <p:nvPr/>
        </p:nvSpPr>
        <p:spPr bwMode="auto">
          <a:xfrm rot="1768185" flipH="1">
            <a:off x="9805946" y="5398857"/>
            <a:ext cx="457200" cy="1296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3" name="Rectangle 89"/>
          <p:cNvSpPr>
            <a:spLocks noChangeArrowheads="1"/>
          </p:cNvSpPr>
          <p:nvPr/>
        </p:nvSpPr>
        <p:spPr bwMode="auto">
          <a:xfrm rot="-1768185">
            <a:off x="9914489" y="314390"/>
            <a:ext cx="457200" cy="14478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63221" y="525120"/>
            <a:ext cx="5226421" cy="6200694"/>
            <a:chOff x="2886074" y="-600075"/>
            <a:chExt cx="6419852" cy="8058150"/>
          </a:xfrm>
        </p:grpSpPr>
        <p:graphicFrame>
          <p:nvGraphicFramePr>
            <p:cNvPr id="18" name="Char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2544108"/>
                </p:ext>
              </p:extLst>
            </p:nvPr>
          </p:nvGraphicFramePr>
          <p:xfrm>
            <a:off x="2886074" y="-600075"/>
            <a:ext cx="631507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4" name="Chart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042489034"/>
                </p:ext>
              </p:extLst>
            </p:nvPr>
          </p:nvGraphicFramePr>
          <p:xfrm>
            <a:off x="2886075" y="2076450"/>
            <a:ext cx="631507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5" name="Chart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91523798"/>
                </p:ext>
              </p:extLst>
            </p:nvPr>
          </p:nvGraphicFramePr>
          <p:xfrm>
            <a:off x="2990850" y="4714875"/>
            <a:ext cx="631507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202355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352</Words>
  <Application>Microsoft Office PowerPoint</Application>
  <PresentationFormat>Custom</PresentationFormat>
  <Paragraphs>145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უცხოური ენები</vt:lpstr>
      <vt:lpstr>მინიმალური კომპეტენციის ზღვარი</vt:lpstr>
      <vt:lpstr>უცხოური ენები</vt:lpstr>
      <vt:lpstr>სიხშირეთა განაწილება ქულების მიხედვით</vt:lpstr>
      <vt:lpstr>სიხშირეთა განაწილება ქულების მიხედვით</vt:lpstr>
      <vt:lpstr>სიხშირეთა განაწილება ქულების მიხედვით</vt:lpstr>
      <vt:lpstr>სიხშირეთა განაწილება</vt:lpstr>
      <vt:lpstr>სიხშირეთა განაწილება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 ratiani</dc:creator>
  <cp:lastModifiedBy>geronti.xidesheli</cp:lastModifiedBy>
  <cp:revision>110</cp:revision>
  <dcterms:created xsi:type="dcterms:W3CDTF">2015-07-21T06:47:38Z</dcterms:created>
  <dcterms:modified xsi:type="dcterms:W3CDTF">2015-08-05T12:33:26Z</dcterms:modified>
</cp:coreProperties>
</file>