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70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Giorgi\NAEC\2015\Gamocdebi_2015\xelovneba_2015\abiturientebi\stat_xelov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5\Gamocdebi_2015\xelovneba_2015\abiturientebi\stat_xelov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18208843411372E-3"/>
          <c:y val="9.8880253604663029E-2"/>
          <c:w val="0.94880744618964563"/>
          <c:h val="0.82187769164513702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explosion val="1"/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7.85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92.15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val>
            <c:numRef>
              <c:f>Sheet1!$C$21:$C$22</c:f>
              <c:numCache>
                <c:formatCode>General</c:formatCode>
                <c:ptCount val="2"/>
                <c:pt idx="0">
                  <c:v>7.85</c:v>
                </c:pt>
                <c:pt idx="1">
                  <c:v>92.15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Sheet1!$D$21:$D$22</c:f>
              <c:numCache>
                <c:formatCode>0.0%</c:formatCode>
                <c:ptCount val="2"/>
                <c:pt idx="0" formatCode="0.00%">
                  <c:v>7.85E-2</c:v>
                </c:pt>
                <c:pt idx="1">
                  <c:v>0.9215000000000001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Sheet1!$F$59:$F$64</c:f>
              <c:strCache>
                <c:ptCount val="6"/>
                <c:pt idx="0">
                  <c:v>11-20 ქულა</c:v>
                </c:pt>
                <c:pt idx="1">
                  <c:v>21-30  ქულა</c:v>
                </c:pt>
                <c:pt idx="2">
                  <c:v>31-40  ქულა</c:v>
                </c:pt>
                <c:pt idx="3">
                  <c:v>41-50  ქულა</c:v>
                </c:pt>
                <c:pt idx="4">
                  <c:v>51-60  ქულა</c:v>
                </c:pt>
                <c:pt idx="5">
                  <c:v>61-70  ქულა</c:v>
                </c:pt>
              </c:strCache>
            </c:strRef>
          </c:cat>
          <c:val>
            <c:numRef>
              <c:f>Sheet1!$I$59:$I$64</c:f>
              <c:numCache>
                <c:formatCode>###0.0%</c:formatCode>
                <c:ptCount val="6"/>
                <c:pt idx="0">
                  <c:v>0.14358974358974361</c:v>
                </c:pt>
                <c:pt idx="1">
                  <c:v>0.24102564102564103</c:v>
                </c:pt>
                <c:pt idx="2">
                  <c:v>0.2153846153846154</c:v>
                </c:pt>
                <c:pt idx="3">
                  <c:v>0.18974358974358974</c:v>
                </c:pt>
                <c:pt idx="4">
                  <c:v>0.15897435897435896</c:v>
                </c:pt>
                <c:pt idx="5">
                  <c:v>5.1282051282051287E-2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-27"/>
        <c:axId val="50113024"/>
        <c:axId val="43600128"/>
      </c:barChart>
      <c:catAx>
        <c:axId val="5011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00128"/>
        <c:crosses val="autoZero"/>
        <c:auto val="1"/>
        <c:lblAlgn val="ctr"/>
        <c:lblOffset val="100"/>
        <c:noMultiLvlLbl val="0"/>
      </c:catAx>
      <c:valAx>
        <c:axId val="4360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1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5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323088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1429807" y="1078378"/>
            <a:ext cx="918316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60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სახვითი და გამოყენებითი ხელოვნება</a:t>
            </a:r>
            <a:endParaRPr lang="en-US" sz="60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02956" y="424284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 dirty="0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 dirty="0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242830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ერთიანი ეროვნული გამოცდები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350258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919740" y="42959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2182368" y="623889"/>
            <a:ext cx="7055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265599"/>
                </a:solidFill>
                <a:latin typeface="Avaza Mtavruli" panose="020B0500000000000000" pitchFamily="34" charset="0"/>
              </a:rPr>
              <a:t>saxviTi</a:t>
            </a:r>
            <a:r>
              <a:rPr lang="en-US" sz="2800" b="1" dirty="0" smtClean="0">
                <a:solidFill>
                  <a:srgbClr val="265599"/>
                </a:solidFill>
                <a:latin typeface="Avaza Mtavruli" panose="020B0500000000000000" pitchFamily="34" charset="0"/>
              </a:rPr>
              <a:t> da </a:t>
            </a:r>
            <a:r>
              <a:rPr lang="en-US" sz="2800" b="1" dirty="0" err="1" smtClean="0">
                <a:solidFill>
                  <a:srgbClr val="265599"/>
                </a:solidFill>
                <a:latin typeface="Avaza Mtavruli" panose="020B0500000000000000" pitchFamily="34" charset="0"/>
              </a:rPr>
              <a:t>gamoyenebiTi</a:t>
            </a:r>
            <a:r>
              <a:rPr lang="en-US" sz="2800" b="1" dirty="0" smtClean="0">
                <a:solidFill>
                  <a:srgbClr val="265599"/>
                </a:solidFill>
                <a:latin typeface="Avaza Mtavruli" panose="020B05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265599"/>
                </a:solidFill>
                <a:latin typeface="Avaza Mtavruli" panose="020B0500000000000000" pitchFamily="34" charset="0"/>
              </a:rPr>
              <a:t>xelovneba</a:t>
            </a:r>
            <a:endParaRPr lang="en-US" dirty="0">
              <a:solidFill>
                <a:srgbClr val="2655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104" name="Group 30"/>
          <p:cNvGrpSpPr>
            <a:grpSpLocks/>
          </p:cNvGrpSpPr>
          <p:nvPr/>
        </p:nvGrpSpPr>
        <p:grpSpPr bwMode="auto">
          <a:xfrm>
            <a:off x="3899580" y="1340795"/>
            <a:ext cx="3913188" cy="3721100"/>
            <a:chOff x="831883" y="685800"/>
            <a:chExt cx="3912869" cy="3721338"/>
          </a:xfrm>
        </p:grpSpPr>
        <p:grpSp>
          <p:nvGrpSpPr>
            <p:cNvPr id="4107" name="Group 37"/>
            <p:cNvGrpSpPr>
              <a:grpSpLocks/>
            </p:cNvGrpSpPr>
            <p:nvPr/>
          </p:nvGrpSpPr>
          <p:grpSpPr bwMode="auto">
            <a:xfrm>
              <a:off x="838232" y="685800"/>
              <a:ext cx="3906520" cy="2217879"/>
              <a:chOff x="539584" y="1772226"/>
              <a:chExt cx="3906520" cy="2217879"/>
            </a:xfrm>
          </p:grpSpPr>
          <p:grpSp>
            <p:nvGrpSpPr>
              <p:cNvPr id="4118" name="Group 3"/>
              <p:cNvGrpSpPr>
                <a:grpSpLocks/>
              </p:cNvGrpSpPr>
              <p:nvPr/>
            </p:nvGrpSpPr>
            <p:grpSpPr bwMode="auto">
              <a:xfrm>
                <a:off x="539584" y="2492997"/>
                <a:ext cx="3903345" cy="1497108"/>
                <a:chOff x="1804480" y="2512175"/>
                <a:chExt cx="3680297" cy="1856999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80" y="3439690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გამოცხადებულ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80" y="2512175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დარეგისტრირებულ 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75" y="2512175"/>
                  <a:ext cx="1121002" cy="929485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>
                      <a:solidFill>
                        <a:srgbClr val="0070C0"/>
                      </a:solidFill>
                      <a:latin typeface="Sylfaen" pitchFamily="18" charset="0"/>
                    </a:rPr>
                    <a:t>205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75" y="3439690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195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>
                <a:off x="3257163" y="1772226"/>
                <a:ext cx="1188941" cy="71918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>
                    <a:lumMod val="90000"/>
                  </a:schemeClr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>
                    <a:solidFill>
                      <a:srgbClr val="F2FDF7"/>
                    </a:solidFill>
                  </a:rPr>
                  <a:t>სახვითი და </a:t>
                </a:r>
              </a:p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>
                    <a:solidFill>
                      <a:srgbClr val="F2FDF7"/>
                    </a:solidFill>
                  </a:rPr>
                  <a:t>გამოყენებითი </a:t>
                </a:r>
              </a:p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>
                    <a:solidFill>
                      <a:srgbClr val="F2FDF7"/>
                    </a:solidFill>
                  </a:rPr>
                  <a:t>ხელოვნება</a:t>
                </a:r>
                <a:endParaRPr lang="ru-RU" sz="12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835058" y="2913204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*</a:t>
              </a:r>
              <a:endParaRPr lang="ru-RU" sz="1400" b="1" dirty="0">
                <a:solidFill>
                  <a:srgbClr val="F2FDF7"/>
                </a:solidFill>
                <a:latin typeface="Arial Black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354152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65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 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831883" y="3657790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ზღვარი გადალახა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 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353835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92.1%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532064" y="5235575"/>
            <a:ext cx="7329487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ტესტის მაქსიმალური ქულა  - 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7</a:t>
            </a:r>
            <a:r>
              <a:rPr lang="en-US" sz="1200" b="1" dirty="0" smtClean="0">
                <a:solidFill>
                  <a:srgbClr val="265599"/>
                </a:solidFill>
                <a:latin typeface="Arial" charset="0"/>
              </a:rPr>
              <a:t>0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 </a:t>
            </a:r>
            <a:endParaRPr lang="ka-GE" sz="1200" b="1" dirty="0">
              <a:solidFill>
                <a:srgbClr val="265599"/>
              </a:solidFill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მინიმალური კომპეტენციის ზღვარი - გამსვლელი ქულა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- </a:t>
            </a:r>
            <a:r>
              <a:rPr lang="en-US" sz="1200" b="1" dirty="0" smtClean="0">
                <a:solidFill>
                  <a:srgbClr val="265599"/>
                </a:solidFill>
                <a:latin typeface="Arial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1961069" y="325407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12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4" y="549275"/>
            <a:ext cx="6719887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401" y="1971429"/>
            <a:ext cx="3634468" cy="1330973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სახვითი და გამოყენებითი ხელოვნების გამოცდაში მინიმალური კომპეტენციის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ზღვარი გადალახა აბიტურიენტთა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92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596966"/>
              </p:ext>
            </p:extLst>
          </p:nvPr>
        </p:nvGraphicFramePr>
        <p:xfrm>
          <a:off x="2090484" y="1835552"/>
          <a:ext cx="4495799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4552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70484">
            <a:off x="2330870" y="98540"/>
            <a:ext cx="4905957" cy="5673787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288826" y="1828800"/>
            <a:ext cx="4649454" cy="160020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სახვითი და გამოყენებითი ხელოვნება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153974" y="4991973"/>
            <a:ext cx="6294062" cy="149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ქულა -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36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94</a:t>
            </a:r>
            <a:r>
              <a:rPr lang="ka-GE" sz="3600" b="1" dirty="0" smtClean="0">
                <a:solidFill>
                  <a:srgbClr val="FF0000"/>
                </a:solidFill>
              </a:rPr>
              <a:t> 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სირთულე* -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52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77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21787" y="6280057"/>
            <a:ext cx="595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ka-GE" sz="1400" b="1" dirty="0">
                <a:solidFill>
                  <a:schemeClr val="accent1">
                    <a:lumMod val="50000"/>
                  </a:schemeClr>
                </a:solidFill>
              </a:rPr>
              <a:t>*ტესტის საშუალო სირთულე – ტესტის საშუალო ქულა გაყოფილი ტესტის მაქსიმალურ ქულაზე და გამრავლებული 100-ზე.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657" y="1298118"/>
            <a:ext cx="6630278" cy="48006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02268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3938414" y="1582366"/>
            <a:ext cx="17287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</a:t>
            </a:r>
            <a:r>
              <a:rPr lang="en-US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 18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907972" y="1992924"/>
            <a:ext cx="4499820" cy="3548235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99589" y="1606189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 smtClean="0">
                <a:latin typeface="Arial" charset="0"/>
              </a:rPr>
              <a:t>≈</a:t>
            </a:r>
            <a:r>
              <a:rPr lang="ka-GE" sz="1050" b="1" dirty="0" smtClean="0">
                <a:latin typeface="Arial" charset="0"/>
              </a:rPr>
              <a:t> </a:t>
            </a:r>
            <a:r>
              <a:rPr lang="en-US" sz="1050" b="1" dirty="0" smtClean="0">
                <a:latin typeface="Arial" charset="0"/>
              </a:rPr>
              <a:t>9</a:t>
            </a:r>
            <a:r>
              <a:rPr lang="ka-GE" sz="1050" b="1" dirty="0" smtClean="0">
                <a:latin typeface="Arial" charset="0"/>
              </a:rPr>
              <a:t>,</a:t>
            </a:r>
            <a:r>
              <a:rPr lang="en-US" sz="1050" b="1" dirty="0" smtClean="0">
                <a:latin typeface="Arial" charset="0"/>
              </a:rPr>
              <a:t>4%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3297430" y="1552222"/>
            <a:ext cx="188963" cy="914798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8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build="allAtOnce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715475" y="2431229"/>
            <a:ext cx="1189039" cy="2995613"/>
            <a:chOff x="4106970" y="1988859"/>
            <a:chExt cx="1121007" cy="3715522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106970" y="1988859"/>
              <a:ext cx="1121007" cy="2790088"/>
              <a:chOff x="4363756" y="2512068"/>
              <a:chExt cx="1121007" cy="2790088"/>
            </a:xfrm>
            <a:grpFill/>
          </p:grpSpPr>
          <p:sp>
            <p:nvSpPr>
              <p:cNvPr id="106" name="Rectangle 39"/>
              <p:cNvSpPr>
                <a:spLocks noChangeArrowheads="1"/>
              </p:cNvSpPr>
              <p:nvPr/>
            </p:nvSpPr>
            <p:spPr bwMode="auto">
              <a:xfrm>
                <a:off x="4363756" y="2512068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14,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36%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7" name="Rectangle 40"/>
              <p:cNvSpPr>
                <a:spLocks noChangeArrowheads="1"/>
              </p:cNvSpPr>
              <p:nvPr/>
            </p:nvSpPr>
            <p:spPr bwMode="auto">
              <a:xfrm>
                <a:off x="4363756" y="3441440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45,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64%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8" name="Rectangle 42"/>
              <p:cNvSpPr>
                <a:spLocks noChangeArrowheads="1"/>
              </p:cNvSpPr>
              <p:nvPr/>
            </p:nvSpPr>
            <p:spPr bwMode="auto">
              <a:xfrm>
                <a:off x="4363756" y="4372783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34,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87%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4106970" y="4775008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5,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13%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3019241" y="2417736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019241" y="3170211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21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017652" y="39163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017652" y="46656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61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 smtClean="0">
                <a:solidFill>
                  <a:srgbClr val="F2FDF7"/>
                </a:solidFill>
                <a:latin typeface="Avaza" pitchFamily="34" charset="0"/>
              </a:rPr>
              <a:t>7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5 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725927" y="1701773"/>
            <a:ext cx="1178588" cy="719138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>
                <a:lumMod val="9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</a:rPr>
              <a:t>სახვითი და </a:t>
            </a:r>
          </a:p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</a:rPr>
              <a:t>გამოყენებითი </a:t>
            </a:r>
          </a:p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</a:rPr>
              <a:t>ხელოვნება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5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870" y="1068247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112118"/>
              </p:ext>
            </p:extLst>
          </p:nvPr>
        </p:nvGraphicFramePr>
        <p:xfrm>
          <a:off x="2764956" y="2037936"/>
          <a:ext cx="6315076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562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175</Words>
  <Application>Microsoft Office PowerPoint</Application>
  <PresentationFormat>Custom</PresentationFormat>
  <Paragraphs>49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მინიმალური კომპეტენციის ზღვარი</vt:lpstr>
      <vt:lpstr>სახვითი და გამოყენებითი ხელოვნება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User</cp:lastModifiedBy>
  <cp:revision>57</cp:revision>
  <dcterms:created xsi:type="dcterms:W3CDTF">2015-07-21T06:47:38Z</dcterms:created>
  <dcterms:modified xsi:type="dcterms:W3CDTF">2015-11-27T12:42:04Z</dcterms:modified>
</cp:coreProperties>
</file>