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64" r:id="rId4"/>
    <p:sldId id="265" r:id="rId5"/>
    <p:sldId id="266" r:id="rId6"/>
    <p:sldId id="268" r:id="rId7"/>
    <p:sldId id="274" r:id="rId8"/>
    <p:sldId id="269" r:id="rId9"/>
    <p:sldId id="273" r:id="rId10"/>
    <p:sldId id="270" r:id="rId11"/>
    <p:sldId id="275" r:id="rId12"/>
    <p:sldId id="271" r:id="rId13"/>
    <p:sldId id="276" r:id="rId14"/>
    <p:sldId id="272" r:id="rId15"/>
    <p:sldId id="277" r:id="rId16"/>
    <p:sldId id="278" r:id="rId17"/>
    <p:sldId id="279" r:id="rId18"/>
    <p:sldId id="260" r:id="rId19"/>
  </p:sldIdLst>
  <p:sldSz cx="9144000" cy="6858000" type="screen4x3"/>
  <p:notesSz cx="7010400" cy="9296400"/>
  <p:embeddedFontLst>
    <p:embeddedFont>
      <p:font typeface="Sylfaen" pitchFamily="18" charset="0"/>
      <p:regular r:id="rId22"/>
    </p:embeddedFont>
    <p:embeddedFont>
      <p:font typeface="Avaza Mtavruli" pitchFamily="34" charset="0"/>
      <p:regular r:id="rId23"/>
    </p:embeddedFont>
    <p:embeddedFont>
      <p:font typeface="Avaza" pitchFamily="34" charset="0"/>
      <p:regular r:id="rId24"/>
    </p:embeddedFont>
    <p:embeddedFont>
      <p:font typeface="Arial Black" pitchFamily="34" charset="0"/>
      <p:bold r:id="rId25"/>
    </p:embeddedFont>
    <p:embeddedFont>
      <p:font typeface="Lucida Sans Unicode" pitchFamily="34" charset="0"/>
      <p:regular r:id="rId26"/>
    </p:embeddedFont>
    <p:embeddedFont>
      <p:font typeface="Calibri" pitchFamily="34" charset="0"/>
      <p:regular r:id="rId27"/>
      <p:bold r:id="rId28"/>
      <p:italic r:id="rId29"/>
      <p:boldItalic r:id="rId30"/>
    </p:embeddedFont>
  </p:embeddedFontLst>
  <p:defaultTextStyle>
    <a:defPPr>
      <a:defRPr lang="en-US"/>
    </a:defPPr>
    <a:lvl1pPr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08958"/>
    <a:srgbClr val="CF9473"/>
    <a:srgbClr val="CA8864"/>
    <a:srgbClr val="DDB39B"/>
    <a:srgbClr val="000000"/>
    <a:srgbClr val="D0E2C0"/>
    <a:srgbClr val="CC0000"/>
    <a:srgbClr val="FF5B5B"/>
    <a:srgbClr val="000099"/>
    <a:srgbClr val="1C1C1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23" autoAdjust="0"/>
    <p:restoredTop sz="94710" autoAdjust="0"/>
  </p:normalViewPr>
  <p:slideViewPr>
    <p:cSldViewPr>
      <p:cViewPr varScale="1">
        <p:scale>
          <a:sx n="107" d="100"/>
          <a:sy n="107" d="100"/>
        </p:scale>
        <p:origin x="-187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5.fntdata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font" Target="fonts/font7.fntdata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font" Target="fonts/font6.fntdata"/><Relationship Id="rId30" Type="http://schemas.openxmlformats.org/officeDocument/2006/relationships/font" Target="fonts/font9.fntdata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408958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c:spPr>
          <c:cat>
            <c:strRef>
              <c:f>Sheet1!$A$2:$A$9</c:f>
              <c:strCache>
                <c:ptCount val="8"/>
                <c:pt idx="0">
                  <c:v>0-10</c:v>
                </c:pt>
                <c:pt idx="1">
                  <c:v>11-20</c:v>
                </c:pt>
                <c:pt idx="2">
                  <c:v>21-30</c:v>
                </c:pt>
                <c:pt idx="3">
                  <c:v>31-40</c:v>
                </c:pt>
                <c:pt idx="4">
                  <c:v>41-50</c:v>
                </c:pt>
                <c:pt idx="5">
                  <c:v>51-60</c:v>
                </c:pt>
                <c:pt idx="6">
                  <c:v>61-70</c:v>
                </c:pt>
                <c:pt idx="7">
                  <c:v>71-80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3.9679001337494427E-2</c:v>
                </c:pt>
                <c:pt idx="1">
                  <c:v>0.20151582701738743</c:v>
                </c:pt>
                <c:pt idx="2">
                  <c:v>0.34908604547481054</c:v>
                </c:pt>
                <c:pt idx="3">
                  <c:v>0.2456531431119037</c:v>
                </c:pt>
                <c:pt idx="4">
                  <c:v>0.12215782434239858</c:v>
                </c:pt>
                <c:pt idx="5">
                  <c:v>3.1654034774855108E-2</c:v>
                </c:pt>
                <c:pt idx="6">
                  <c:v>9.3624609897458768E-3</c:v>
                </c:pt>
                <c:pt idx="7">
                  <c:v>8.9166295140436923E-4</c:v>
                </c:pt>
              </c:numCache>
            </c:numRef>
          </c:val>
        </c:ser>
        <c:gapWidth val="38"/>
        <c:overlap val="75"/>
        <c:axId val="38540032"/>
        <c:axId val="39221888"/>
      </c:barChart>
      <c:catAx>
        <c:axId val="38540032"/>
        <c:scaling>
          <c:orientation val="minMax"/>
        </c:scaling>
        <c:axPos val="b"/>
        <c:tickLblPos val="nextTo"/>
        <c:spPr>
          <a:ln>
            <a:solidFill>
              <a:srgbClr val="5AB277"/>
            </a:solidFill>
          </a:ln>
        </c:spPr>
        <c:txPr>
          <a:bodyPr/>
          <a:lstStyle/>
          <a:p>
            <a:pPr>
              <a:defRPr sz="1000" baseline="0">
                <a:solidFill>
                  <a:srgbClr val="408958"/>
                </a:solidFill>
              </a:defRPr>
            </a:pPr>
            <a:endParaRPr lang="en-US"/>
          </a:p>
        </c:txPr>
        <c:crossAx val="39221888"/>
        <c:crosses val="autoZero"/>
        <c:auto val="1"/>
        <c:lblAlgn val="ctr"/>
        <c:lblOffset val="100"/>
      </c:catAx>
      <c:valAx>
        <c:axId val="39221888"/>
        <c:scaling>
          <c:orientation val="minMax"/>
          <c:max val="0.5"/>
        </c:scaling>
        <c:axPos val="l"/>
        <c:majorGridlines>
          <c:spPr>
            <a:ln>
              <a:solidFill>
                <a:schemeClr val="accent1"/>
              </a:solidFill>
            </a:ln>
          </c:spPr>
        </c:majorGridlines>
        <c:numFmt formatCode="0%" sourceLinked="0"/>
        <c:tickLblPos val="nextTo"/>
        <c:spPr>
          <a:noFill/>
          <a:ln>
            <a:solidFill>
              <a:srgbClr val="5AB277"/>
            </a:solidFill>
          </a:ln>
        </c:spPr>
        <c:txPr>
          <a:bodyPr/>
          <a:lstStyle/>
          <a:p>
            <a:pPr>
              <a:defRPr sz="1000" baseline="0">
                <a:solidFill>
                  <a:srgbClr val="408958"/>
                </a:solidFill>
              </a:defRPr>
            </a:pPr>
            <a:endParaRPr lang="en-US"/>
          </a:p>
        </c:txPr>
        <c:crossAx val="38540032"/>
        <c:crosses val="autoZero"/>
        <c:crossBetween val="between"/>
        <c:majorUnit val="5.0000000000000031E-2"/>
        <c:minorUnit val="4.0000000000000063E-2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408958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c:spPr>
          <c:cat>
            <c:strRef>
              <c:f>Sheet1!$A$2:$A$9</c:f>
              <c:strCache>
                <c:ptCount val="8"/>
                <c:pt idx="0">
                  <c:v>0-10</c:v>
                </c:pt>
                <c:pt idx="1">
                  <c:v>11-20</c:v>
                </c:pt>
                <c:pt idx="2">
                  <c:v>21-30</c:v>
                </c:pt>
                <c:pt idx="3">
                  <c:v>31-40</c:v>
                </c:pt>
                <c:pt idx="4">
                  <c:v>41-50</c:v>
                </c:pt>
                <c:pt idx="5">
                  <c:v>51-60</c:v>
                </c:pt>
                <c:pt idx="6">
                  <c:v>61-70</c:v>
                </c:pt>
                <c:pt idx="7">
                  <c:v>71-80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7.6277650648360028E-3</c:v>
                </c:pt>
                <c:pt idx="1">
                  <c:v>9.3058733790999229E-2</c:v>
                </c:pt>
                <c:pt idx="2">
                  <c:v>0.2585812356979405</c:v>
                </c:pt>
                <c:pt idx="3">
                  <c:v>0.32570556826849734</c:v>
                </c:pt>
                <c:pt idx="4">
                  <c:v>0.20747520976353928</c:v>
                </c:pt>
                <c:pt idx="5">
                  <c:v>9.0770404271548435E-2</c:v>
                </c:pt>
                <c:pt idx="6">
                  <c:v>1.6781083142639205E-2</c:v>
                </c:pt>
                <c:pt idx="7">
                  <c:v>8.9166295140436923E-4</c:v>
                </c:pt>
              </c:numCache>
            </c:numRef>
          </c:val>
        </c:ser>
        <c:gapWidth val="38"/>
        <c:overlap val="75"/>
        <c:axId val="37459840"/>
        <c:axId val="37474304"/>
      </c:barChart>
      <c:catAx>
        <c:axId val="37459840"/>
        <c:scaling>
          <c:orientation val="minMax"/>
        </c:scaling>
        <c:axPos val="b"/>
        <c:tickLblPos val="nextTo"/>
        <c:spPr>
          <a:ln>
            <a:solidFill>
              <a:srgbClr val="5AB277"/>
            </a:solidFill>
          </a:ln>
        </c:spPr>
        <c:txPr>
          <a:bodyPr/>
          <a:lstStyle/>
          <a:p>
            <a:pPr>
              <a:defRPr sz="1000" baseline="0">
                <a:solidFill>
                  <a:srgbClr val="408958"/>
                </a:solidFill>
              </a:defRPr>
            </a:pPr>
            <a:endParaRPr lang="en-US"/>
          </a:p>
        </c:txPr>
        <c:crossAx val="37474304"/>
        <c:crosses val="autoZero"/>
        <c:auto val="1"/>
        <c:lblAlgn val="ctr"/>
        <c:lblOffset val="100"/>
      </c:catAx>
      <c:valAx>
        <c:axId val="37474304"/>
        <c:scaling>
          <c:orientation val="minMax"/>
          <c:max val="0.5"/>
        </c:scaling>
        <c:axPos val="l"/>
        <c:majorGridlines>
          <c:spPr>
            <a:ln>
              <a:solidFill>
                <a:schemeClr val="accent1"/>
              </a:solidFill>
            </a:ln>
          </c:spPr>
        </c:majorGridlines>
        <c:numFmt formatCode="0%" sourceLinked="0"/>
        <c:tickLblPos val="nextTo"/>
        <c:spPr>
          <a:noFill/>
          <a:ln>
            <a:solidFill>
              <a:srgbClr val="5AB277"/>
            </a:solidFill>
          </a:ln>
        </c:spPr>
        <c:txPr>
          <a:bodyPr/>
          <a:lstStyle/>
          <a:p>
            <a:pPr>
              <a:defRPr sz="1000" baseline="0">
                <a:solidFill>
                  <a:srgbClr val="408958"/>
                </a:solidFill>
              </a:defRPr>
            </a:pPr>
            <a:endParaRPr lang="en-US"/>
          </a:p>
        </c:txPr>
        <c:crossAx val="37459840"/>
        <c:crosses val="autoZero"/>
        <c:crossBetween val="between"/>
        <c:majorUnit val="5.0000000000000031E-2"/>
        <c:minorUnit val="4.0000000000000063E-2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408958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c:spPr>
          <c:cat>
            <c:strRef>
              <c:f>Sheet1!$A$2:$A$9</c:f>
              <c:strCache>
                <c:ptCount val="8"/>
                <c:pt idx="0">
                  <c:v>0-10</c:v>
                </c:pt>
                <c:pt idx="1">
                  <c:v>11-20</c:v>
                </c:pt>
                <c:pt idx="2">
                  <c:v>21-30</c:v>
                </c:pt>
                <c:pt idx="3">
                  <c:v>31-40</c:v>
                </c:pt>
                <c:pt idx="4">
                  <c:v>41-50</c:v>
                </c:pt>
                <c:pt idx="5">
                  <c:v>51-60</c:v>
                </c:pt>
                <c:pt idx="6">
                  <c:v>61-70</c:v>
                </c:pt>
                <c:pt idx="7">
                  <c:v>71-80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4.3882978723404256E-2</c:v>
                </c:pt>
                <c:pt idx="1">
                  <c:v>0.20611702127659573</c:v>
                </c:pt>
                <c:pt idx="2">
                  <c:v>0.36303191489361702</c:v>
                </c:pt>
                <c:pt idx="3">
                  <c:v>0.24601063829787231</c:v>
                </c:pt>
                <c:pt idx="4">
                  <c:v>9.9734042553191488E-2</c:v>
                </c:pt>
                <c:pt idx="5">
                  <c:v>3.0585106382978722E-2</c:v>
                </c:pt>
                <c:pt idx="6">
                  <c:v>1.0638297872340425E-2</c:v>
                </c:pt>
                <c:pt idx="7">
                  <c:v>8.9166295140436923E-4</c:v>
                </c:pt>
              </c:numCache>
            </c:numRef>
          </c:val>
        </c:ser>
        <c:gapWidth val="38"/>
        <c:overlap val="75"/>
        <c:axId val="40852864"/>
        <c:axId val="41034880"/>
      </c:barChart>
      <c:catAx>
        <c:axId val="40852864"/>
        <c:scaling>
          <c:orientation val="minMax"/>
        </c:scaling>
        <c:axPos val="b"/>
        <c:tickLblPos val="nextTo"/>
        <c:spPr>
          <a:ln>
            <a:solidFill>
              <a:srgbClr val="5AB277"/>
            </a:solidFill>
          </a:ln>
        </c:spPr>
        <c:txPr>
          <a:bodyPr/>
          <a:lstStyle/>
          <a:p>
            <a:pPr>
              <a:defRPr sz="1000" baseline="0">
                <a:solidFill>
                  <a:srgbClr val="408958"/>
                </a:solidFill>
              </a:defRPr>
            </a:pPr>
            <a:endParaRPr lang="en-US"/>
          </a:p>
        </c:txPr>
        <c:crossAx val="41034880"/>
        <c:crosses val="autoZero"/>
        <c:auto val="1"/>
        <c:lblAlgn val="ctr"/>
        <c:lblOffset val="100"/>
      </c:catAx>
      <c:valAx>
        <c:axId val="41034880"/>
        <c:scaling>
          <c:orientation val="minMax"/>
          <c:max val="0.5"/>
        </c:scaling>
        <c:axPos val="l"/>
        <c:majorGridlines>
          <c:spPr>
            <a:ln>
              <a:solidFill>
                <a:schemeClr val="accent1"/>
              </a:solidFill>
            </a:ln>
          </c:spPr>
        </c:majorGridlines>
        <c:numFmt formatCode="0%" sourceLinked="0"/>
        <c:tickLblPos val="nextTo"/>
        <c:spPr>
          <a:noFill/>
          <a:ln>
            <a:solidFill>
              <a:srgbClr val="5AB277"/>
            </a:solidFill>
          </a:ln>
        </c:spPr>
        <c:txPr>
          <a:bodyPr/>
          <a:lstStyle/>
          <a:p>
            <a:pPr>
              <a:defRPr sz="1000" baseline="0">
                <a:solidFill>
                  <a:srgbClr val="408958"/>
                </a:solidFill>
              </a:defRPr>
            </a:pPr>
            <a:endParaRPr lang="en-US"/>
          </a:p>
        </c:txPr>
        <c:crossAx val="40852864"/>
        <c:crosses val="autoZero"/>
        <c:crossBetween val="between"/>
        <c:majorUnit val="5.0000000000000031E-2"/>
        <c:minorUnit val="4.0000000000000063E-2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408958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c:spPr>
          <c:cat>
            <c:strRef>
              <c:f>Sheet1!$A$2:$A$9</c:f>
              <c:strCache>
                <c:ptCount val="8"/>
                <c:pt idx="0">
                  <c:v>0-10</c:v>
                </c:pt>
                <c:pt idx="1">
                  <c:v>11-20</c:v>
                </c:pt>
                <c:pt idx="2">
                  <c:v>21-30</c:v>
                </c:pt>
                <c:pt idx="3">
                  <c:v>31-40</c:v>
                </c:pt>
                <c:pt idx="4">
                  <c:v>41-50</c:v>
                </c:pt>
                <c:pt idx="5">
                  <c:v>51-60</c:v>
                </c:pt>
                <c:pt idx="6">
                  <c:v>61-70</c:v>
                </c:pt>
                <c:pt idx="7">
                  <c:v>71-80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1.7568517217146872E-2</c:v>
                </c:pt>
                <c:pt idx="1">
                  <c:v>0.11876317638791287</c:v>
                </c:pt>
                <c:pt idx="2">
                  <c:v>0.30780042164441324</c:v>
                </c:pt>
                <c:pt idx="3">
                  <c:v>0.30780042164441324</c:v>
                </c:pt>
                <c:pt idx="4">
                  <c:v>0.18341531974701336</c:v>
                </c:pt>
                <c:pt idx="5">
                  <c:v>4.8489107519325364E-2</c:v>
                </c:pt>
                <c:pt idx="6">
                  <c:v>1.6163035839775124E-2</c:v>
                </c:pt>
                <c:pt idx="7">
                  <c:v>8.9166295140436923E-4</c:v>
                </c:pt>
              </c:numCache>
            </c:numRef>
          </c:val>
        </c:ser>
        <c:gapWidth val="38"/>
        <c:overlap val="75"/>
        <c:axId val="68542464"/>
        <c:axId val="68545536"/>
      </c:barChart>
      <c:catAx>
        <c:axId val="68542464"/>
        <c:scaling>
          <c:orientation val="minMax"/>
        </c:scaling>
        <c:axPos val="b"/>
        <c:tickLblPos val="nextTo"/>
        <c:spPr>
          <a:ln>
            <a:solidFill>
              <a:srgbClr val="5AB277"/>
            </a:solidFill>
          </a:ln>
        </c:spPr>
        <c:txPr>
          <a:bodyPr/>
          <a:lstStyle/>
          <a:p>
            <a:pPr>
              <a:defRPr sz="1000" baseline="0">
                <a:solidFill>
                  <a:srgbClr val="408958"/>
                </a:solidFill>
              </a:defRPr>
            </a:pPr>
            <a:endParaRPr lang="en-US"/>
          </a:p>
        </c:txPr>
        <c:crossAx val="68545536"/>
        <c:crosses val="autoZero"/>
        <c:auto val="1"/>
        <c:lblAlgn val="ctr"/>
        <c:lblOffset val="100"/>
      </c:catAx>
      <c:valAx>
        <c:axId val="68545536"/>
        <c:scaling>
          <c:orientation val="minMax"/>
          <c:max val="0.5"/>
        </c:scaling>
        <c:axPos val="l"/>
        <c:majorGridlines>
          <c:spPr>
            <a:ln>
              <a:solidFill>
                <a:schemeClr val="accent1"/>
              </a:solidFill>
            </a:ln>
          </c:spPr>
        </c:majorGridlines>
        <c:numFmt formatCode="0%" sourceLinked="0"/>
        <c:tickLblPos val="nextTo"/>
        <c:spPr>
          <a:noFill/>
          <a:ln>
            <a:solidFill>
              <a:srgbClr val="5AB277"/>
            </a:solidFill>
          </a:ln>
        </c:spPr>
        <c:txPr>
          <a:bodyPr/>
          <a:lstStyle/>
          <a:p>
            <a:pPr>
              <a:defRPr sz="1000" baseline="0">
                <a:solidFill>
                  <a:srgbClr val="408958"/>
                </a:solidFill>
              </a:defRPr>
            </a:pPr>
            <a:endParaRPr lang="en-US"/>
          </a:p>
        </c:txPr>
        <c:crossAx val="68542464"/>
        <c:crosses val="autoZero"/>
        <c:crossBetween val="between"/>
        <c:majorUnit val="5.0000000000000031E-2"/>
        <c:minorUnit val="4.0000000000000063E-2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408958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c:spPr>
          <c:cat>
            <c:strRef>
              <c:f>Sheet1!$A$2:$A$9</c:f>
              <c:strCache>
                <c:ptCount val="8"/>
                <c:pt idx="0">
                  <c:v>0-10</c:v>
                </c:pt>
                <c:pt idx="1">
                  <c:v>11-20</c:v>
                </c:pt>
                <c:pt idx="2">
                  <c:v>21-30</c:v>
                </c:pt>
                <c:pt idx="3">
                  <c:v>31-40</c:v>
                </c:pt>
                <c:pt idx="4">
                  <c:v>41-50</c:v>
                </c:pt>
                <c:pt idx="5">
                  <c:v>51-60</c:v>
                </c:pt>
                <c:pt idx="6">
                  <c:v>61-70</c:v>
                </c:pt>
                <c:pt idx="7">
                  <c:v>71-80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1.198681450404555E-2</c:v>
                </c:pt>
                <c:pt idx="1">
                  <c:v>0.11597243032664069</c:v>
                </c:pt>
                <c:pt idx="2">
                  <c:v>0.27719508540605337</c:v>
                </c:pt>
                <c:pt idx="3">
                  <c:v>0.29127959244830687</c:v>
                </c:pt>
                <c:pt idx="4">
                  <c:v>0.19598441714114476</c:v>
                </c:pt>
                <c:pt idx="5">
                  <c:v>8.7204075516931379E-2</c:v>
                </c:pt>
                <c:pt idx="6">
                  <c:v>2.0077914294276297E-2</c:v>
                </c:pt>
                <c:pt idx="7">
                  <c:v>2.9967036260113871E-4</c:v>
                </c:pt>
              </c:numCache>
            </c:numRef>
          </c:val>
        </c:ser>
        <c:gapWidth val="38"/>
        <c:overlap val="75"/>
        <c:axId val="68678016"/>
        <c:axId val="68679552"/>
      </c:barChart>
      <c:catAx>
        <c:axId val="68678016"/>
        <c:scaling>
          <c:orientation val="minMax"/>
        </c:scaling>
        <c:axPos val="b"/>
        <c:tickLblPos val="nextTo"/>
        <c:spPr>
          <a:ln>
            <a:solidFill>
              <a:srgbClr val="5AB277"/>
            </a:solidFill>
          </a:ln>
        </c:spPr>
        <c:txPr>
          <a:bodyPr/>
          <a:lstStyle/>
          <a:p>
            <a:pPr>
              <a:defRPr sz="1000" baseline="0">
                <a:solidFill>
                  <a:srgbClr val="408958"/>
                </a:solidFill>
              </a:defRPr>
            </a:pPr>
            <a:endParaRPr lang="en-US"/>
          </a:p>
        </c:txPr>
        <c:crossAx val="68679552"/>
        <c:crosses val="autoZero"/>
        <c:auto val="1"/>
        <c:lblAlgn val="ctr"/>
        <c:lblOffset val="100"/>
      </c:catAx>
      <c:valAx>
        <c:axId val="68679552"/>
        <c:scaling>
          <c:orientation val="minMax"/>
          <c:max val="0.5"/>
        </c:scaling>
        <c:axPos val="l"/>
        <c:majorGridlines>
          <c:spPr>
            <a:ln>
              <a:solidFill>
                <a:schemeClr val="accent1"/>
              </a:solidFill>
            </a:ln>
          </c:spPr>
        </c:majorGridlines>
        <c:numFmt formatCode="0%" sourceLinked="0"/>
        <c:tickLblPos val="nextTo"/>
        <c:spPr>
          <a:noFill/>
          <a:ln>
            <a:solidFill>
              <a:srgbClr val="5AB277"/>
            </a:solidFill>
          </a:ln>
        </c:spPr>
        <c:txPr>
          <a:bodyPr/>
          <a:lstStyle/>
          <a:p>
            <a:pPr>
              <a:defRPr sz="1000" baseline="0">
                <a:solidFill>
                  <a:srgbClr val="408958"/>
                </a:solidFill>
              </a:defRPr>
            </a:pPr>
            <a:endParaRPr lang="en-US"/>
          </a:p>
        </c:txPr>
        <c:crossAx val="68678016"/>
        <c:crosses val="autoZero"/>
        <c:crossBetween val="between"/>
        <c:majorUnit val="5.0000000000000031E-2"/>
        <c:minorUnit val="4.0000000000000063E-2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408958"/>
            </a:solidFill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c:spPr>
          <c:cat>
            <c:strRef>
              <c:f>Sheet1!$A$2:$A$9</c:f>
              <c:strCache>
                <c:ptCount val="8"/>
                <c:pt idx="0">
                  <c:v>0-10</c:v>
                </c:pt>
                <c:pt idx="1">
                  <c:v>11-20</c:v>
                </c:pt>
                <c:pt idx="2">
                  <c:v>21-30</c:v>
                </c:pt>
                <c:pt idx="3">
                  <c:v>31-40</c:v>
                </c:pt>
                <c:pt idx="4">
                  <c:v>41-50</c:v>
                </c:pt>
                <c:pt idx="5">
                  <c:v>51-60</c:v>
                </c:pt>
                <c:pt idx="6">
                  <c:v>61-70</c:v>
                </c:pt>
                <c:pt idx="7">
                  <c:v>71-80</c:v>
                </c:pt>
              </c:strCache>
            </c:strRef>
          </c:cat>
          <c:val>
            <c:numRef>
              <c:f>Sheet1!$B$2:$B$9</c:f>
              <c:numCache>
                <c:formatCode>0%</c:formatCode>
                <c:ptCount val="8"/>
                <c:pt idx="0">
                  <c:v>2.4312431243124311E-2</c:v>
                </c:pt>
                <c:pt idx="1">
                  <c:v>0.14136413641364137</c:v>
                </c:pt>
                <c:pt idx="2">
                  <c:v>0.30341034103410341</c:v>
                </c:pt>
                <c:pt idx="3">
                  <c:v>0.28305830583058306</c:v>
                </c:pt>
                <c:pt idx="4">
                  <c:v>0.16897689768976895</c:v>
                </c:pt>
                <c:pt idx="5">
                  <c:v>6.3036303630363028E-2</c:v>
                </c:pt>
                <c:pt idx="6">
                  <c:v>1.5511551155115511E-2</c:v>
                </c:pt>
                <c:pt idx="7">
                  <c:v>3.3003300330032998E-4</c:v>
                </c:pt>
              </c:numCache>
            </c:numRef>
          </c:val>
        </c:ser>
        <c:gapWidth val="38"/>
        <c:overlap val="75"/>
        <c:axId val="41181184"/>
        <c:axId val="41184256"/>
      </c:barChart>
      <c:catAx>
        <c:axId val="41181184"/>
        <c:scaling>
          <c:orientation val="minMax"/>
        </c:scaling>
        <c:axPos val="b"/>
        <c:tickLblPos val="nextTo"/>
        <c:spPr>
          <a:ln>
            <a:solidFill>
              <a:srgbClr val="5AB277"/>
            </a:solidFill>
          </a:ln>
        </c:spPr>
        <c:txPr>
          <a:bodyPr/>
          <a:lstStyle/>
          <a:p>
            <a:pPr>
              <a:defRPr sz="1000" baseline="0">
                <a:solidFill>
                  <a:srgbClr val="408958"/>
                </a:solidFill>
              </a:defRPr>
            </a:pPr>
            <a:endParaRPr lang="en-US"/>
          </a:p>
        </c:txPr>
        <c:crossAx val="41184256"/>
        <c:crosses val="autoZero"/>
        <c:auto val="1"/>
        <c:lblAlgn val="ctr"/>
        <c:lblOffset val="100"/>
      </c:catAx>
      <c:valAx>
        <c:axId val="41184256"/>
        <c:scaling>
          <c:orientation val="minMax"/>
          <c:max val="0.5"/>
        </c:scaling>
        <c:axPos val="l"/>
        <c:majorGridlines>
          <c:spPr>
            <a:ln>
              <a:solidFill>
                <a:schemeClr val="accent1"/>
              </a:solidFill>
            </a:ln>
          </c:spPr>
        </c:majorGridlines>
        <c:numFmt formatCode="0%" sourceLinked="0"/>
        <c:tickLblPos val="nextTo"/>
        <c:spPr>
          <a:noFill/>
          <a:ln>
            <a:solidFill>
              <a:srgbClr val="5AB277"/>
            </a:solidFill>
          </a:ln>
        </c:spPr>
        <c:txPr>
          <a:bodyPr/>
          <a:lstStyle/>
          <a:p>
            <a:pPr>
              <a:defRPr sz="1000" baseline="0">
                <a:solidFill>
                  <a:srgbClr val="408958"/>
                </a:solidFill>
              </a:defRPr>
            </a:pPr>
            <a:endParaRPr lang="en-US"/>
          </a:p>
        </c:txPr>
        <c:crossAx val="41181184"/>
        <c:crosses val="autoZero"/>
        <c:crossBetween val="between"/>
        <c:majorUnit val="5.0000000000000031E-2"/>
        <c:minorUnit val="4.0000000000000063E-2"/>
      </c:valAx>
      <c:spPr>
        <a:noFill/>
        <a:ln w="25400">
          <a:noFill/>
        </a:ln>
      </c:spPr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ka-GE" smtClean="0"/>
              <a:t>გეოგრაფია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31FB18E8-752E-4368-B1B2-153673473250}" type="datetimeFigureOut">
              <a:rPr lang="en-US" smtClean="0"/>
              <a:pPr/>
              <a:t>8/23/2013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82E2ACD-7D92-48B4-9FE1-A1EE1A80099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r>
              <a:rPr lang="ka-GE" smtClean="0"/>
              <a:t>გეოგრაფია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1042D48-83D5-4E0A-9821-DE75B8523479}" type="datetimeFigureOut">
              <a:rPr lang="en-US" smtClean="0"/>
              <a:pPr/>
              <a:t>8/23/2013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5E1D47B-2EB8-4568-8180-0E4CA81AC3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5738" y="457200"/>
            <a:ext cx="8763000" cy="533400"/>
          </a:xfrm>
        </p:spPr>
        <p:txBody>
          <a:bodyPr anchor="t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85738" y="1295400"/>
            <a:ext cx="8763000" cy="381000"/>
          </a:xfrm>
        </p:spPr>
        <p:txBody>
          <a:bodyPr anchor="ctr"/>
          <a:lstStyle>
            <a:lvl1pPr marL="0" indent="0" algn="ctr">
              <a:buFontTx/>
              <a:buNone/>
              <a:defRPr sz="2400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3118" name="Rectangle 46"/>
          <p:cNvSpPr>
            <a:spLocks noGrp="1" noChangeArrowheads="1"/>
          </p:cNvSpPr>
          <p:nvPr>
            <p:ph type="dt" sz="half" idx="2"/>
          </p:nvPr>
        </p:nvSpPr>
        <p:spPr>
          <a:xfrm>
            <a:off x="152400" y="6629400"/>
            <a:ext cx="1981200" cy="2476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19" name="Rectangle 47"/>
          <p:cNvSpPr>
            <a:spLocks noGrp="1" noChangeArrowheads="1"/>
          </p:cNvSpPr>
          <p:nvPr>
            <p:ph type="ftr" sz="quarter" idx="3"/>
          </p:nvPr>
        </p:nvSpPr>
        <p:spPr>
          <a:xfrm>
            <a:off x="3044825" y="6629400"/>
            <a:ext cx="2673350" cy="2476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120" name="Rectangle 48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629400"/>
            <a:ext cx="2382838" cy="247650"/>
          </a:xfrm>
        </p:spPr>
        <p:txBody>
          <a:bodyPr/>
          <a:lstStyle>
            <a:lvl1pPr>
              <a:defRPr/>
            </a:lvl1pPr>
          </a:lstStyle>
          <a:p>
            <a:fld id="{375CB081-FF34-41F4-B8B0-F7B7976AB9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D5A6481-9AD1-4412-8010-4F87FF2AB2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533400"/>
            <a:ext cx="217170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533400"/>
            <a:ext cx="636270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E71A7-B061-45F7-9930-E3618A5E51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2745A-1854-42DF-B716-0A0455CFA0F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DFD647-7D9D-44F8-9E43-FCB9653855B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600200"/>
            <a:ext cx="4267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672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88CAC3-11CE-48D6-A741-1381A4E76B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07243E-8C76-4F28-9591-BD31E41F951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1BA6DD-F0AF-4702-9EB4-137BE06D7A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36BD79-DA5D-462F-B703-83F9B92BF5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3A185E-6570-4F95-8676-9FDFD409317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B6A87A-F9B2-44E9-B9EF-E14F89C1AF5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 l="-28000" r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28600" y="533400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600200"/>
            <a:ext cx="86868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1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28600" y="6610350"/>
            <a:ext cx="19812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buClr>
                <a:srgbClr val="1C1C1C"/>
              </a:buClr>
              <a:defRPr sz="1000"/>
            </a:lvl1pPr>
          </a:lstStyle>
          <a:p>
            <a:endParaRPr lang="en-US"/>
          </a:p>
        </p:txBody>
      </p:sp>
      <p:sp>
        <p:nvSpPr>
          <p:cNvPr id="1042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25775" y="6610350"/>
            <a:ext cx="267335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buClr>
                <a:srgbClr val="1C1C1C"/>
              </a:buClr>
              <a:defRPr sz="1000"/>
            </a:lvl1pPr>
          </a:lstStyle>
          <a:p>
            <a:endParaRPr lang="en-US"/>
          </a:p>
        </p:txBody>
      </p:sp>
      <p:sp>
        <p:nvSpPr>
          <p:cNvPr id="1043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5100" y="6610350"/>
            <a:ext cx="2400300" cy="247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buClr>
                <a:srgbClr val="1C1C1C"/>
              </a:buClr>
              <a:defRPr sz="1000"/>
            </a:lvl1pPr>
          </a:lstStyle>
          <a:p>
            <a:fld id="{D9379F8C-7A86-418D-9089-25FD30707E0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ip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738" y="159296"/>
            <a:ext cx="8763000" cy="533400"/>
          </a:xfrm>
        </p:spPr>
        <p:txBody>
          <a:bodyPr/>
          <a:lstStyle/>
          <a:p>
            <a:r>
              <a:rPr lang="en-US" sz="2000" b="1" dirty="0" smtClean="0">
                <a:solidFill>
                  <a:srgbClr val="4D4D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ე</a:t>
            </a:r>
            <a:r>
              <a:rPr lang="ka-GE" sz="2000" b="1" dirty="0" smtClean="0">
                <a:solidFill>
                  <a:srgbClr val="4D4D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რთიანი ეროვნული </a:t>
            </a:r>
            <a:r>
              <a:rPr lang="ka-GE" sz="2000" b="1" smtClean="0">
                <a:solidFill>
                  <a:srgbClr val="4D4D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გამოცდები 201</a:t>
            </a:r>
            <a:r>
              <a:rPr lang="en-US" sz="2000" b="1" smtClean="0">
                <a:solidFill>
                  <a:srgbClr val="4D4D4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lfaen" pitchFamily="18" charset="0"/>
              </a:rPr>
              <a:t>3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620688"/>
            <a:ext cx="8855968" cy="1152128"/>
          </a:xfrm>
        </p:spPr>
        <p:txBody>
          <a:bodyPr/>
          <a:lstStyle/>
          <a:p>
            <a:r>
              <a:rPr lang="ka-GE" sz="4000" b="1" kern="1200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  <a:ea typeface="+mj-ea"/>
                <a:cs typeface="+mj-cs"/>
              </a:rPr>
              <a:t>საერთო სამაგისტრო გამოცდა</a:t>
            </a:r>
            <a:endParaRPr lang="en-US" sz="4000" b="1" kern="1200" dirty="0">
              <a:solidFill>
                <a:schemeClr val="accent1">
                  <a:lumMod val="75000"/>
                </a:schemeClr>
              </a:solidFill>
              <a:latin typeface="Avaza Mtavruli" pitchFamily="34" charset="0"/>
              <a:ea typeface="+mj-ea"/>
              <a:cs typeface="+mj-cs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987824" y="3284984"/>
            <a:ext cx="42033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4D4D4D"/>
                </a:solidFill>
                <a:latin typeface="Avaza Mtavruli" pitchFamily="34" charset="0"/>
              </a:rPr>
              <a:t>პ</a:t>
            </a:r>
            <a:r>
              <a:rPr lang="ka-GE" b="1" dirty="0" smtClean="0">
                <a:solidFill>
                  <a:srgbClr val="4D4D4D"/>
                </a:solidFill>
                <a:latin typeface="Avaza Mtavruli" pitchFamily="34" charset="0"/>
              </a:rPr>
              <a:t>ირველადი სტატისტიკური ანალიზი</a:t>
            </a:r>
            <a:endParaRPr lang="en-US" dirty="0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 txBox="1">
            <a:spLocks/>
          </p:cNvSpPr>
          <p:nvPr/>
        </p:nvSpPr>
        <p:spPr bwMode="auto">
          <a:xfrm>
            <a:off x="2771800" y="11088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საერთო სამაგისტრო გამოცდა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27784" y="548680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ტესტი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C* (RC, AW1, LR1, QR2)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8" name="TextBox 34"/>
          <p:cNvSpPr txBox="1">
            <a:spLocks noChangeArrowheads="1"/>
          </p:cNvSpPr>
          <p:nvPr/>
        </p:nvSpPr>
        <p:spPr bwMode="auto">
          <a:xfrm>
            <a:off x="1259632" y="5517232"/>
            <a:ext cx="7488832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44463" indent="-144463" algn="l">
              <a:lnSpc>
                <a:spcPts val="14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*  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ამ ტიპის ტესტს აბარებდნენ საინჟინრო მიმართულების მაგისტრანტობის კანდიდატები.</a:t>
            </a:r>
            <a:endParaRPr lang="en-US" sz="1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69863" indent="-169863" algn="just">
              <a:lnSpc>
                <a:spcPts val="14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**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ტესტის საშუალო სირთულე – ტესტის საშუალო ქულა გაყოფილი ტესტის მაქსიმალურ ქულაზე და გამრავლებული 100-ზე. </a:t>
            </a:r>
            <a:endParaRPr lang="en-US" sz="1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27" name="Group 41"/>
          <p:cNvGrpSpPr/>
          <p:nvPr/>
        </p:nvGrpSpPr>
        <p:grpSpPr>
          <a:xfrm>
            <a:off x="1547664" y="1268760"/>
            <a:ext cx="5760640" cy="4044498"/>
            <a:chOff x="2051720" y="1052737"/>
            <a:chExt cx="3907094" cy="4620562"/>
          </a:xfrm>
        </p:grpSpPr>
        <p:grpSp>
          <p:nvGrpSpPr>
            <p:cNvPr id="28" name="Group 14"/>
            <p:cNvGrpSpPr/>
            <p:nvPr/>
          </p:nvGrpSpPr>
          <p:grpSpPr>
            <a:xfrm>
              <a:off x="2051720" y="1052737"/>
              <a:ext cx="3903762" cy="3960439"/>
              <a:chOff x="2195736" y="1196752"/>
              <a:chExt cx="3903762" cy="4496887"/>
            </a:xfrm>
          </p:grpSpPr>
          <p:grpSp>
            <p:nvGrpSpPr>
              <p:cNvPr id="31" name="Group 30"/>
              <p:cNvGrpSpPr/>
              <p:nvPr/>
            </p:nvGrpSpPr>
            <p:grpSpPr>
              <a:xfrm>
                <a:off x="2195736" y="1196752"/>
                <a:ext cx="3903762" cy="2995461"/>
                <a:chOff x="1547664" y="1988840"/>
                <a:chExt cx="3680690" cy="3715541"/>
              </a:xfrm>
            </p:grpSpPr>
            <p:grpSp>
              <p:nvGrpSpPr>
                <p:cNvPr id="37" name="Group 3"/>
                <p:cNvGrpSpPr/>
                <p:nvPr/>
              </p:nvGrpSpPr>
              <p:grpSpPr>
                <a:xfrm>
                  <a:off x="1547664" y="1988840"/>
                  <a:ext cx="3680690" cy="2789159"/>
                  <a:chOff x="1804450" y="2512049"/>
                  <a:chExt cx="3680690" cy="2789159"/>
                </a:xfrm>
              </p:grpSpPr>
              <p:sp>
                <p:nvSpPr>
                  <p:cNvPr id="42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3440129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/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საშუალო ქულა</a:t>
                    </a:r>
                    <a:endParaRPr lang="ru-RU" sz="1400" dirty="0">
                      <a:solidFill>
                        <a:schemeClr val="accent1">
                          <a:lumMod val="75000"/>
                        </a:schemeClr>
                      </a:solidFill>
                      <a:latin typeface="Arial Black" pitchFamily="34" charset="0"/>
                    </a:endParaRPr>
                  </a:p>
                </p:txBody>
              </p:sp>
              <p:sp>
                <p:nvSpPr>
                  <p:cNvPr id="43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4371488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>
                      <a:spcBef>
                        <a:spcPct val="20000"/>
                      </a:spcBef>
                    </a:pP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საშუალო სირთულე</a:t>
                    </a:r>
                    <a:r>
                      <a:rPr lang="en-US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*</a:t>
                    </a: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*</a:t>
                    </a:r>
                    <a:endParaRPr lang="ru-RU" sz="1400" b="1" dirty="0">
                      <a:solidFill>
                        <a:schemeClr val="accent1">
                          <a:lumMod val="75000"/>
                        </a:schemeClr>
                      </a:solidFill>
                      <a:latin typeface="Arial Black" pitchFamily="34" charset="0"/>
                    </a:endParaRPr>
                  </a:p>
                </p:txBody>
              </p:sp>
              <p:sp>
                <p:nvSpPr>
                  <p:cNvPr id="44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2512049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>
                      <a:spcBef>
                        <a:spcPct val="20000"/>
                      </a:spcBef>
                    </a:pP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კანდიდატთა რაოდენობა</a:t>
                    </a:r>
                    <a:endParaRPr lang="ru-RU" sz="1400" b="1" dirty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endParaRPr>
                  </a:p>
                </p:txBody>
              </p:sp>
              <p:sp>
                <p:nvSpPr>
                  <p:cNvPr id="45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2512049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752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  <p:sp>
                <p:nvSpPr>
                  <p:cNvPr id="46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3440129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28,48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  <p:sp>
                <p:nvSpPr>
                  <p:cNvPr id="47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4371488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35,60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</p:grpSp>
            <p:sp>
              <p:nvSpPr>
                <p:cNvPr id="39" name="Rectangle 23"/>
                <p:cNvSpPr>
                  <a:spLocks noChangeArrowheads="1"/>
                </p:cNvSpPr>
                <p:nvPr/>
              </p:nvSpPr>
              <p:spPr bwMode="auto">
                <a:xfrm>
                  <a:off x="1547664" y="4774661"/>
                  <a:ext cx="2551526" cy="929720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საშუალო სირთულე </a:t>
                  </a:r>
                </a:p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გამოკლების გარეშე</a:t>
                  </a:r>
                  <a:r>
                    <a:rPr lang="en-US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*</a:t>
                  </a: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*</a:t>
                  </a:r>
                  <a:endParaRPr lang="ru-RU" sz="14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41" name="Rectangle 40"/>
                <p:cNvSpPr>
                  <a:spLocks noChangeArrowheads="1"/>
                </p:cNvSpPr>
                <p:nvPr/>
              </p:nvSpPr>
              <p:spPr bwMode="auto">
                <a:xfrm>
                  <a:off x="4107561" y="4774661"/>
                  <a:ext cx="1120793" cy="929720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42</a:t>
                  </a:r>
                  <a:r>
                    <a:rPr lang="ka-GE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,</a:t>
                  </a:r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82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  <p:grpSp>
            <p:nvGrpSpPr>
              <p:cNvPr id="32" name="Group 41"/>
              <p:cNvGrpSpPr/>
              <p:nvPr/>
            </p:nvGrpSpPr>
            <p:grpSpPr>
              <a:xfrm>
                <a:off x="2195736" y="4195885"/>
                <a:ext cx="3903762" cy="1497754"/>
                <a:chOff x="2195736" y="4195885"/>
                <a:chExt cx="3903762" cy="1497754"/>
              </a:xfrm>
            </p:grpSpPr>
            <p:sp>
              <p:nvSpPr>
                <p:cNvPr id="33" name="Rectangle 22"/>
                <p:cNvSpPr>
                  <a:spLocks noChangeArrowheads="1"/>
                </p:cNvSpPr>
                <p:nvPr/>
              </p:nvSpPr>
              <p:spPr bwMode="auto">
                <a:xfrm>
                  <a:off x="2195736" y="4944101"/>
                  <a:ext cx="2706164" cy="749538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გამოცდაზე დაფიქსირებული</a:t>
                  </a:r>
                </a:p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მაქსიმალური ქულა</a:t>
                  </a:r>
                  <a:endParaRPr lang="ru-RU" sz="1400" b="1" dirty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34" name="Rectangle 24"/>
                <p:cNvSpPr>
                  <a:spLocks noChangeArrowheads="1"/>
                </p:cNvSpPr>
                <p:nvPr/>
              </p:nvSpPr>
              <p:spPr bwMode="auto">
                <a:xfrm>
                  <a:off x="2195736" y="4195885"/>
                  <a:ext cx="2706164" cy="749538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ტესტის მაქსიმალური ქულა</a:t>
                  </a:r>
                  <a:endParaRPr lang="ru-RU" sz="14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35" name="Rectangle 39"/>
                <p:cNvSpPr>
                  <a:spLocks noChangeArrowheads="1"/>
                </p:cNvSpPr>
                <p:nvPr/>
              </p:nvSpPr>
              <p:spPr bwMode="auto">
                <a:xfrm>
                  <a:off x="4910778" y="4195885"/>
                  <a:ext cx="1188720" cy="749538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80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  <p:sp>
              <p:nvSpPr>
                <p:cNvPr id="36" name="Rectangle 40"/>
                <p:cNvSpPr>
                  <a:spLocks noChangeArrowheads="1"/>
                </p:cNvSpPr>
                <p:nvPr/>
              </p:nvSpPr>
              <p:spPr bwMode="auto">
                <a:xfrm>
                  <a:off x="4910778" y="4944101"/>
                  <a:ext cx="1188720" cy="749538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66,6 </a:t>
                  </a:r>
                  <a:endParaRPr lang="en-US" sz="1600" b="1" dirty="0" smtClean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(1)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</p:grpSp>
        <p:sp>
          <p:nvSpPr>
            <p:cNvPr id="29" name="Rectangle 22"/>
            <p:cNvSpPr>
              <a:spLocks noChangeArrowheads="1"/>
            </p:cNvSpPr>
            <p:nvPr/>
          </p:nvSpPr>
          <p:spPr bwMode="auto">
            <a:xfrm>
              <a:off x="2055052" y="5013176"/>
              <a:ext cx="2706164" cy="660123"/>
            </a:xfrm>
            <a:prstGeom prst="rect">
              <a:avLst/>
            </a:prstGeom>
            <a:ln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lIns="54000" anchor="ctr"/>
            <a:lstStyle/>
            <a:p>
              <a:pPr algn="l">
                <a:spcBef>
                  <a:spcPct val="20000"/>
                </a:spcBef>
              </a:pP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მინიმალური კომპეტენციის ზღვარი ტესტის </a:t>
              </a:r>
            </a:p>
            <a:p>
              <a:pPr algn="l">
                <a:spcBef>
                  <a:spcPct val="20000"/>
                </a:spcBef>
              </a:pP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4-დან 3 ნაწილში მაინც ვერ გადალახა</a:t>
              </a:r>
              <a:endParaRPr lang="ru-RU" sz="1400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endParaRPr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4770094" y="5013176"/>
              <a:ext cx="1188720" cy="660123"/>
            </a:xfrm>
            <a:prstGeom prst="rect">
              <a:avLst/>
            </a:prstGeom>
            <a:noFill/>
            <a:ln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r>
                <a:rPr lang="en-US" sz="1600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51,86%</a:t>
              </a:r>
              <a:endParaRPr lang="ru-RU" sz="1600" b="1" dirty="0" smtClean="0">
                <a:solidFill>
                  <a:schemeClr val="accent1">
                    <a:lumMod val="75000"/>
                  </a:schemeClr>
                </a:solidFill>
                <a:latin typeface="Sylfaen" pitchFamily="18" charset="0"/>
              </a:endParaRPr>
            </a:p>
          </p:txBody>
        </p:sp>
      </p:grp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2339752" y="1988840"/>
          <a:ext cx="612068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67744" y="548680"/>
            <a:ext cx="6719664" cy="609600"/>
          </a:xfrm>
        </p:spPr>
        <p:txBody>
          <a:bodyPr/>
          <a:lstStyle/>
          <a:p>
            <a:pPr lvl="0" algn="r">
              <a:defRPr/>
            </a:pPr>
            <a:r>
              <a:rPr lang="ka-GE" sz="2400" b="1" kern="1200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სიხშირეთა განაწილება</a:t>
            </a:r>
            <a:endParaRPr lang="ru-RU" sz="2400" b="1" kern="1200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771800" y="11088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საერთო სამაგისტრო გამოცდა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1340768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ტესტი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C* (RC, AW1, LR1, QR2)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 txBox="1">
            <a:spLocks/>
          </p:cNvSpPr>
          <p:nvPr/>
        </p:nvSpPr>
        <p:spPr bwMode="auto">
          <a:xfrm>
            <a:off x="2771800" y="11088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საერთო სამაგისტრო გამოცდა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27784" y="548680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ტესტი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D* (RC, AW2, LR2, QR1)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8" name="TextBox 34"/>
          <p:cNvSpPr txBox="1">
            <a:spLocks noChangeArrowheads="1"/>
          </p:cNvSpPr>
          <p:nvPr/>
        </p:nvSpPr>
        <p:spPr bwMode="auto">
          <a:xfrm>
            <a:off x="1259632" y="5517232"/>
            <a:ext cx="7488832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44463" indent="-144463" algn="l">
              <a:lnSpc>
                <a:spcPts val="14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*  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ამ ტიპის ტესტს აბარებდნენ სამართლის მიმართულების მაგისტრანტობის კანდიდატები.</a:t>
            </a:r>
            <a:endParaRPr lang="en-US" sz="1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69863" indent="-169863" algn="just">
              <a:lnSpc>
                <a:spcPts val="14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**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ტესტის საშუალო სირთულე – ტესტის საშუალო ქულა გაყოფილი ტესტის მაქსიმალურ ქულაზე და გამრავლებული 100-ზე. </a:t>
            </a:r>
            <a:endParaRPr lang="en-US" sz="1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29" name="Group 41"/>
          <p:cNvGrpSpPr/>
          <p:nvPr/>
        </p:nvGrpSpPr>
        <p:grpSpPr>
          <a:xfrm>
            <a:off x="1907704" y="1268760"/>
            <a:ext cx="5544616" cy="4044498"/>
            <a:chOff x="2051720" y="1052737"/>
            <a:chExt cx="3907094" cy="4620562"/>
          </a:xfrm>
        </p:grpSpPr>
        <p:grpSp>
          <p:nvGrpSpPr>
            <p:cNvPr id="30" name="Group 14"/>
            <p:cNvGrpSpPr/>
            <p:nvPr/>
          </p:nvGrpSpPr>
          <p:grpSpPr>
            <a:xfrm>
              <a:off x="2051720" y="1052737"/>
              <a:ext cx="3903762" cy="3960439"/>
              <a:chOff x="2195736" y="1196752"/>
              <a:chExt cx="3903762" cy="4496887"/>
            </a:xfrm>
          </p:grpSpPr>
          <p:grpSp>
            <p:nvGrpSpPr>
              <p:cNvPr id="33" name="Group 30"/>
              <p:cNvGrpSpPr/>
              <p:nvPr/>
            </p:nvGrpSpPr>
            <p:grpSpPr>
              <a:xfrm>
                <a:off x="2195736" y="1196752"/>
                <a:ext cx="3903762" cy="2995461"/>
                <a:chOff x="1547664" y="1988840"/>
                <a:chExt cx="3680690" cy="3715541"/>
              </a:xfrm>
            </p:grpSpPr>
            <p:grpSp>
              <p:nvGrpSpPr>
                <p:cNvPr id="41" name="Group 3"/>
                <p:cNvGrpSpPr/>
                <p:nvPr/>
              </p:nvGrpSpPr>
              <p:grpSpPr>
                <a:xfrm>
                  <a:off x="1547664" y="1988840"/>
                  <a:ext cx="3680690" cy="2789159"/>
                  <a:chOff x="1804450" y="2512049"/>
                  <a:chExt cx="3680690" cy="2789159"/>
                </a:xfrm>
              </p:grpSpPr>
              <p:sp>
                <p:nvSpPr>
                  <p:cNvPr id="44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3440129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/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საშუალო ქულა</a:t>
                    </a:r>
                    <a:endParaRPr lang="ru-RU" sz="1400" dirty="0">
                      <a:solidFill>
                        <a:schemeClr val="accent1">
                          <a:lumMod val="75000"/>
                        </a:schemeClr>
                      </a:solidFill>
                      <a:latin typeface="Arial Black" pitchFamily="34" charset="0"/>
                    </a:endParaRPr>
                  </a:p>
                </p:txBody>
              </p:sp>
              <p:sp>
                <p:nvSpPr>
                  <p:cNvPr id="45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4371488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>
                      <a:spcBef>
                        <a:spcPct val="20000"/>
                      </a:spcBef>
                    </a:pP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საშუალო სირთულე</a:t>
                    </a:r>
                    <a:r>
                      <a:rPr lang="en-US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*</a:t>
                    </a: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*</a:t>
                    </a:r>
                    <a:endParaRPr lang="ru-RU" sz="1400" b="1" dirty="0">
                      <a:solidFill>
                        <a:schemeClr val="accent1">
                          <a:lumMod val="75000"/>
                        </a:schemeClr>
                      </a:solidFill>
                      <a:latin typeface="Arial Black" pitchFamily="34" charset="0"/>
                    </a:endParaRPr>
                  </a:p>
                </p:txBody>
              </p:sp>
              <p:sp>
                <p:nvSpPr>
                  <p:cNvPr id="46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2512049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>
                      <a:spcBef>
                        <a:spcPct val="20000"/>
                      </a:spcBef>
                    </a:pP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კანდიდატთა რაოდენობა</a:t>
                    </a:r>
                    <a:endParaRPr lang="ru-RU" sz="1400" b="1" dirty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endParaRPr>
                  </a:p>
                </p:txBody>
              </p:sp>
              <p:sp>
                <p:nvSpPr>
                  <p:cNvPr id="47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2512049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1 423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  <p:sp>
                <p:nvSpPr>
                  <p:cNvPr id="48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3440129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33,21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  <p:sp>
                <p:nvSpPr>
                  <p:cNvPr id="49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4371488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41,51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</p:grpSp>
            <p:sp>
              <p:nvSpPr>
                <p:cNvPr id="42" name="Rectangle 23"/>
                <p:cNvSpPr>
                  <a:spLocks noChangeArrowheads="1"/>
                </p:cNvSpPr>
                <p:nvPr/>
              </p:nvSpPr>
              <p:spPr bwMode="auto">
                <a:xfrm>
                  <a:off x="1547664" y="4774661"/>
                  <a:ext cx="2551526" cy="929720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საშუალო სირთულე </a:t>
                  </a:r>
                </a:p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გამოკლების გარეშე</a:t>
                  </a:r>
                  <a:r>
                    <a:rPr lang="en-US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*</a:t>
                  </a: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*</a:t>
                  </a:r>
                  <a:endParaRPr lang="ru-RU" sz="14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43" name="Rectangle 42"/>
                <p:cNvSpPr>
                  <a:spLocks noChangeArrowheads="1"/>
                </p:cNvSpPr>
                <p:nvPr/>
              </p:nvSpPr>
              <p:spPr bwMode="auto">
                <a:xfrm>
                  <a:off x="4107561" y="4774661"/>
                  <a:ext cx="1120793" cy="929720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48</a:t>
                  </a:r>
                  <a:r>
                    <a:rPr lang="ka-GE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,</a:t>
                  </a:r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03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  <p:grpSp>
            <p:nvGrpSpPr>
              <p:cNvPr id="34" name="Group 41"/>
              <p:cNvGrpSpPr/>
              <p:nvPr/>
            </p:nvGrpSpPr>
            <p:grpSpPr>
              <a:xfrm>
                <a:off x="2195736" y="4195885"/>
                <a:ext cx="3903762" cy="1497754"/>
                <a:chOff x="2195736" y="4195885"/>
                <a:chExt cx="3903762" cy="1497754"/>
              </a:xfrm>
            </p:grpSpPr>
            <p:sp>
              <p:nvSpPr>
                <p:cNvPr id="35" name="Rectangle 22"/>
                <p:cNvSpPr>
                  <a:spLocks noChangeArrowheads="1"/>
                </p:cNvSpPr>
                <p:nvPr/>
              </p:nvSpPr>
              <p:spPr bwMode="auto">
                <a:xfrm>
                  <a:off x="2195736" y="4944101"/>
                  <a:ext cx="2706164" cy="749538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გამოცდაზე დაფიქსირებული</a:t>
                  </a:r>
                </a:p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მაქსიმალური ქულა</a:t>
                  </a:r>
                  <a:endParaRPr lang="ru-RU" sz="1400" b="1" dirty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36" name="Rectangle 24"/>
                <p:cNvSpPr>
                  <a:spLocks noChangeArrowheads="1"/>
                </p:cNvSpPr>
                <p:nvPr/>
              </p:nvSpPr>
              <p:spPr bwMode="auto">
                <a:xfrm>
                  <a:off x="2195736" y="4195885"/>
                  <a:ext cx="2706164" cy="749538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ტესტის მაქსიმალური ქულა</a:t>
                  </a:r>
                  <a:endParaRPr lang="ru-RU" sz="14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37" name="Rectangle 39"/>
                <p:cNvSpPr>
                  <a:spLocks noChangeArrowheads="1"/>
                </p:cNvSpPr>
                <p:nvPr/>
              </p:nvSpPr>
              <p:spPr bwMode="auto">
                <a:xfrm>
                  <a:off x="4910778" y="4195885"/>
                  <a:ext cx="1188720" cy="749538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80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  <p:sp>
              <p:nvSpPr>
                <p:cNvPr id="39" name="Rectangle 40"/>
                <p:cNvSpPr>
                  <a:spLocks noChangeArrowheads="1"/>
                </p:cNvSpPr>
                <p:nvPr/>
              </p:nvSpPr>
              <p:spPr bwMode="auto">
                <a:xfrm>
                  <a:off x="4910778" y="4944101"/>
                  <a:ext cx="1188720" cy="749538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70,6 </a:t>
                  </a:r>
                </a:p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(1)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</p:grpSp>
        <p:sp>
          <p:nvSpPr>
            <p:cNvPr id="31" name="Rectangle 22"/>
            <p:cNvSpPr>
              <a:spLocks noChangeArrowheads="1"/>
            </p:cNvSpPr>
            <p:nvPr/>
          </p:nvSpPr>
          <p:spPr bwMode="auto">
            <a:xfrm>
              <a:off x="2055052" y="5013176"/>
              <a:ext cx="2706164" cy="660123"/>
            </a:xfrm>
            <a:prstGeom prst="rect">
              <a:avLst/>
            </a:prstGeom>
            <a:ln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lIns="54000" anchor="ctr"/>
            <a:lstStyle/>
            <a:p>
              <a:pPr algn="l">
                <a:spcBef>
                  <a:spcPct val="20000"/>
                </a:spcBef>
              </a:pP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მინიმალური კომპეტენციის ზღვარი ტესტის </a:t>
              </a:r>
            </a:p>
            <a:p>
              <a:pPr algn="l">
                <a:spcBef>
                  <a:spcPct val="20000"/>
                </a:spcBef>
              </a:pP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4-დან 3 ნაწილში მაინც ვერ გადალახა</a:t>
              </a:r>
              <a:endParaRPr lang="ru-RU" sz="1400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endParaRPr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4770094" y="5013176"/>
              <a:ext cx="1188720" cy="660123"/>
            </a:xfrm>
            <a:prstGeom prst="rect">
              <a:avLst/>
            </a:prstGeom>
            <a:noFill/>
            <a:ln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r>
                <a:rPr lang="en-US" sz="1600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38,09%</a:t>
              </a:r>
              <a:endParaRPr lang="ru-RU" sz="1600" b="1" dirty="0" smtClean="0">
                <a:solidFill>
                  <a:schemeClr val="accent1">
                    <a:lumMod val="75000"/>
                  </a:schemeClr>
                </a:solidFill>
                <a:latin typeface="Sylfaen" pitchFamily="18" charset="0"/>
              </a:endParaRPr>
            </a:p>
          </p:txBody>
        </p:sp>
      </p:grp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2339752" y="1988840"/>
          <a:ext cx="612068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67744" y="548680"/>
            <a:ext cx="6719664" cy="609600"/>
          </a:xfrm>
        </p:spPr>
        <p:txBody>
          <a:bodyPr/>
          <a:lstStyle/>
          <a:p>
            <a:pPr lvl="0" algn="r">
              <a:defRPr/>
            </a:pPr>
            <a:r>
              <a:rPr lang="ka-GE" sz="2400" b="1" kern="1200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სიხშირეთა განაწილება</a:t>
            </a:r>
            <a:endParaRPr lang="ru-RU" sz="2400" b="1" kern="1200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771800" y="11088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საერთო სამაგისტრო გამოცდა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1340768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ტესტი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D* (RC, AW2, LR2, QR1)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 txBox="1">
            <a:spLocks/>
          </p:cNvSpPr>
          <p:nvPr/>
        </p:nvSpPr>
        <p:spPr bwMode="auto">
          <a:xfrm>
            <a:off x="2771800" y="11088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საერთო სამაგისტრო გამოცდა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27784" y="548680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ტესტი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E* (RC, AW1, LR2, QR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8" name="TextBox 34"/>
          <p:cNvSpPr txBox="1">
            <a:spLocks noChangeArrowheads="1"/>
          </p:cNvSpPr>
          <p:nvPr/>
        </p:nvSpPr>
        <p:spPr bwMode="auto">
          <a:xfrm>
            <a:off x="1259632" y="5517232"/>
            <a:ext cx="7488832" cy="964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44463" indent="-144463" algn="l">
              <a:lnSpc>
                <a:spcPts val="14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*  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ამ ტიპის ტესტს აბარებდნენ მათემატიკის, ინფორ. ტექნ, ფიზიკის, ბიზნესისა და ეკონომიკის მიმართულებების მაგისტრანტობის კანდიდატები.</a:t>
            </a:r>
            <a:endParaRPr lang="en-US" sz="1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69863" indent="-169863" algn="just">
              <a:lnSpc>
                <a:spcPts val="14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**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ტესტის საშუალო სირთულე – ტესტის საშუალო ქულა გაყოფილი ტესტის მაქსიმალურ ქულაზე და გამრავლებული 100-ზე. </a:t>
            </a:r>
            <a:endParaRPr lang="en-US" sz="1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28" name="Group 41"/>
          <p:cNvGrpSpPr/>
          <p:nvPr/>
        </p:nvGrpSpPr>
        <p:grpSpPr>
          <a:xfrm>
            <a:off x="1835696" y="1256710"/>
            <a:ext cx="5616624" cy="4044498"/>
            <a:chOff x="2051720" y="1052737"/>
            <a:chExt cx="3907094" cy="4620562"/>
          </a:xfrm>
        </p:grpSpPr>
        <p:grpSp>
          <p:nvGrpSpPr>
            <p:cNvPr id="29" name="Group 14"/>
            <p:cNvGrpSpPr/>
            <p:nvPr/>
          </p:nvGrpSpPr>
          <p:grpSpPr>
            <a:xfrm>
              <a:off x="2051720" y="1052737"/>
              <a:ext cx="3903762" cy="3960439"/>
              <a:chOff x="2195736" y="1196752"/>
              <a:chExt cx="3903762" cy="4496887"/>
            </a:xfrm>
          </p:grpSpPr>
          <p:grpSp>
            <p:nvGrpSpPr>
              <p:cNvPr id="32" name="Group 30"/>
              <p:cNvGrpSpPr/>
              <p:nvPr/>
            </p:nvGrpSpPr>
            <p:grpSpPr>
              <a:xfrm>
                <a:off x="2195736" y="1196752"/>
                <a:ext cx="3903762" cy="2995461"/>
                <a:chOff x="1547664" y="1988840"/>
                <a:chExt cx="3680690" cy="3715541"/>
              </a:xfrm>
            </p:grpSpPr>
            <p:grpSp>
              <p:nvGrpSpPr>
                <p:cNvPr id="39" name="Group 3"/>
                <p:cNvGrpSpPr/>
                <p:nvPr/>
              </p:nvGrpSpPr>
              <p:grpSpPr>
                <a:xfrm>
                  <a:off x="1547664" y="1988840"/>
                  <a:ext cx="3680690" cy="2789159"/>
                  <a:chOff x="1804450" y="2512049"/>
                  <a:chExt cx="3680690" cy="2789159"/>
                </a:xfrm>
              </p:grpSpPr>
              <p:sp>
                <p:nvSpPr>
                  <p:cNvPr id="43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3440129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/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საშუალო ქულა</a:t>
                    </a:r>
                    <a:endParaRPr lang="ru-RU" sz="1400" dirty="0">
                      <a:solidFill>
                        <a:schemeClr val="accent1">
                          <a:lumMod val="75000"/>
                        </a:schemeClr>
                      </a:solidFill>
                      <a:latin typeface="Arial Black" pitchFamily="34" charset="0"/>
                    </a:endParaRPr>
                  </a:p>
                </p:txBody>
              </p:sp>
              <p:sp>
                <p:nvSpPr>
                  <p:cNvPr id="44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4371488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>
                      <a:spcBef>
                        <a:spcPct val="20000"/>
                      </a:spcBef>
                    </a:pP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საშუალო </a:t>
                    </a: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სირთულე</a:t>
                    </a:r>
                    <a:r>
                      <a:rPr lang="en-US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*</a:t>
                    </a: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*</a:t>
                    </a:r>
                    <a:endParaRPr lang="ru-RU" sz="1400" b="1" dirty="0">
                      <a:solidFill>
                        <a:schemeClr val="accent1">
                          <a:lumMod val="75000"/>
                        </a:schemeClr>
                      </a:solidFill>
                      <a:latin typeface="Arial Black" pitchFamily="34" charset="0"/>
                    </a:endParaRPr>
                  </a:p>
                </p:txBody>
              </p:sp>
              <p:sp>
                <p:nvSpPr>
                  <p:cNvPr id="45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2512049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>
                      <a:spcBef>
                        <a:spcPct val="20000"/>
                      </a:spcBef>
                    </a:pP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კანდიდატთა რაოდენობა</a:t>
                    </a:r>
                    <a:endParaRPr lang="ru-RU" sz="1400" b="1" dirty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endParaRPr>
                  </a:p>
                </p:txBody>
              </p:sp>
              <p:sp>
                <p:nvSpPr>
                  <p:cNvPr id="46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2512049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3 337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  <p:sp>
                <p:nvSpPr>
                  <p:cNvPr id="47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3440129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34,75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  <p:sp>
                <p:nvSpPr>
                  <p:cNvPr id="48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4371488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43,44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</p:grpSp>
            <p:sp>
              <p:nvSpPr>
                <p:cNvPr id="41" name="Rectangle 23"/>
                <p:cNvSpPr>
                  <a:spLocks noChangeArrowheads="1"/>
                </p:cNvSpPr>
                <p:nvPr/>
              </p:nvSpPr>
              <p:spPr bwMode="auto">
                <a:xfrm>
                  <a:off x="1547664" y="4774661"/>
                  <a:ext cx="2551526" cy="929720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საშუალო სირთულე </a:t>
                  </a:r>
                </a:p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გამოკლების გარეშე</a:t>
                  </a:r>
                  <a:r>
                    <a:rPr lang="en-US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*</a:t>
                  </a: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*</a:t>
                  </a:r>
                  <a:endParaRPr lang="ru-RU" sz="14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42" name="Rectangle 41"/>
                <p:cNvSpPr>
                  <a:spLocks noChangeArrowheads="1"/>
                </p:cNvSpPr>
                <p:nvPr/>
              </p:nvSpPr>
              <p:spPr bwMode="auto">
                <a:xfrm>
                  <a:off x="4107561" y="4774661"/>
                  <a:ext cx="1120793" cy="929720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49</a:t>
                  </a:r>
                  <a:r>
                    <a:rPr lang="ka-GE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,</a:t>
                  </a:r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99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  <p:grpSp>
            <p:nvGrpSpPr>
              <p:cNvPr id="33" name="Group 41"/>
              <p:cNvGrpSpPr/>
              <p:nvPr/>
            </p:nvGrpSpPr>
            <p:grpSpPr>
              <a:xfrm>
                <a:off x="2195736" y="4195885"/>
                <a:ext cx="3903762" cy="1497754"/>
                <a:chOff x="2195736" y="4195885"/>
                <a:chExt cx="3903762" cy="1497754"/>
              </a:xfrm>
            </p:grpSpPr>
            <p:sp>
              <p:nvSpPr>
                <p:cNvPr id="34" name="Rectangle 22"/>
                <p:cNvSpPr>
                  <a:spLocks noChangeArrowheads="1"/>
                </p:cNvSpPr>
                <p:nvPr/>
              </p:nvSpPr>
              <p:spPr bwMode="auto">
                <a:xfrm>
                  <a:off x="2195736" y="4944101"/>
                  <a:ext cx="2706164" cy="749538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გამოცდაზე დაფიქსირებული</a:t>
                  </a:r>
                </a:p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მაქსიმალური ქულა</a:t>
                  </a:r>
                  <a:endParaRPr lang="ru-RU" sz="1400" b="1" dirty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35" name="Rectangle 24"/>
                <p:cNvSpPr>
                  <a:spLocks noChangeArrowheads="1"/>
                </p:cNvSpPr>
                <p:nvPr/>
              </p:nvSpPr>
              <p:spPr bwMode="auto">
                <a:xfrm>
                  <a:off x="2195736" y="4195885"/>
                  <a:ext cx="2706164" cy="749538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ტესტის მაქსიმალური ქულა</a:t>
                  </a:r>
                  <a:endParaRPr lang="ru-RU" sz="14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36" name="Rectangle 39"/>
                <p:cNvSpPr>
                  <a:spLocks noChangeArrowheads="1"/>
                </p:cNvSpPr>
                <p:nvPr/>
              </p:nvSpPr>
              <p:spPr bwMode="auto">
                <a:xfrm>
                  <a:off x="4910778" y="4195885"/>
                  <a:ext cx="1188720" cy="749538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80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  <p:sp>
              <p:nvSpPr>
                <p:cNvPr id="37" name="Rectangle 40"/>
                <p:cNvSpPr>
                  <a:spLocks noChangeArrowheads="1"/>
                </p:cNvSpPr>
                <p:nvPr/>
              </p:nvSpPr>
              <p:spPr bwMode="auto">
                <a:xfrm>
                  <a:off x="4910778" y="4944101"/>
                  <a:ext cx="1188720" cy="749538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73,4 </a:t>
                  </a:r>
                </a:p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(1)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</p:grpSp>
        <p:sp>
          <p:nvSpPr>
            <p:cNvPr id="30" name="Rectangle 22"/>
            <p:cNvSpPr>
              <a:spLocks noChangeArrowheads="1"/>
            </p:cNvSpPr>
            <p:nvPr/>
          </p:nvSpPr>
          <p:spPr bwMode="auto">
            <a:xfrm>
              <a:off x="2055052" y="5013176"/>
              <a:ext cx="2706164" cy="660123"/>
            </a:xfrm>
            <a:prstGeom prst="rect">
              <a:avLst/>
            </a:prstGeom>
            <a:ln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lIns="54000" anchor="ctr"/>
            <a:lstStyle/>
            <a:p>
              <a:pPr algn="l">
                <a:spcBef>
                  <a:spcPct val="20000"/>
                </a:spcBef>
              </a:pP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მინიმალური კომპეტენციის ზღვარი ტესტის </a:t>
              </a:r>
            </a:p>
            <a:p>
              <a:pPr algn="l">
                <a:spcBef>
                  <a:spcPct val="20000"/>
                </a:spcBef>
              </a:pP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4-დან 3 ნაწილში მაინც ვერ გადალახა</a:t>
              </a:r>
              <a:endParaRPr lang="ru-RU" sz="1400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4770094" y="5013176"/>
              <a:ext cx="1188720" cy="660123"/>
            </a:xfrm>
            <a:prstGeom prst="rect">
              <a:avLst/>
            </a:prstGeom>
            <a:noFill/>
            <a:ln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r>
                <a:rPr lang="en-US" sz="1600" b="1" dirty="0" smtClean="0">
                  <a:solidFill>
                    <a:srgbClr val="408958"/>
                  </a:solidFill>
                  <a:latin typeface="Sylfaen" pitchFamily="18" charset="0"/>
                </a:rPr>
                <a:t>33,32%</a:t>
              </a:r>
              <a:endParaRPr lang="ru-RU" sz="1600" b="1" dirty="0">
                <a:solidFill>
                  <a:srgbClr val="408958"/>
                </a:solidFill>
                <a:latin typeface="Sylfaen" pitchFamily="18" charset="0"/>
              </a:endParaRPr>
            </a:p>
          </p:txBody>
        </p:sp>
      </p:grp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2339752" y="1988840"/>
          <a:ext cx="612068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67744" y="548680"/>
            <a:ext cx="6719664" cy="609600"/>
          </a:xfrm>
        </p:spPr>
        <p:txBody>
          <a:bodyPr/>
          <a:lstStyle/>
          <a:p>
            <a:pPr lvl="0" algn="r">
              <a:defRPr/>
            </a:pPr>
            <a:r>
              <a:rPr lang="ka-GE" sz="2400" b="1" kern="1200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სიხშირეთა განაწილება</a:t>
            </a:r>
            <a:endParaRPr lang="ru-RU" sz="2400" b="1" kern="1200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771800" y="11088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საერთო სამაგისტრო გამოცდა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1340768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ტესტი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E* (RC, AW1, LR2, QR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 txBox="1">
            <a:spLocks/>
          </p:cNvSpPr>
          <p:nvPr/>
        </p:nvSpPr>
        <p:spPr bwMode="auto">
          <a:xfrm>
            <a:off x="2771800" y="11088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საერთო სამაგისტრო გამოცდა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27784" y="548680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მთლიანი ტესტი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(A, B, C, D, E)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8" name="TextBox 34"/>
          <p:cNvSpPr txBox="1">
            <a:spLocks noChangeArrowheads="1"/>
          </p:cNvSpPr>
          <p:nvPr/>
        </p:nvSpPr>
        <p:spPr bwMode="auto">
          <a:xfrm>
            <a:off x="1259632" y="5517232"/>
            <a:ext cx="7488832" cy="451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just">
              <a:lnSpc>
                <a:spcPts val="1400"/>
              </a:lnSpc>
              <a:spcBef>
                <a:spcPts val="0"/>
              </a:spcBef>
            </a:pPr>
            <a:r>
              <a:rPr lang="ka-GE" sz="1400" b="1" dirty="0" smtClean="0">
                <a:solidFill>
                  <a:schemeClr val="tx2">
                    <a:lumMod val="75000"/>
                  </a:schemeClr>
                </a:solidFill>
              </a:rPr>
              <a:t>მინიმალური კომპეტენციის ზღვარი გადალახა 59,6%-მა და კონკურსში </a:t>
            </a:r>
            <a:r>
              <a:rPr lang="ka-GE" sz="1400" b="1" dirty="0" smtClean="0">
                <a:solidFill>
                  <a:schemeClr val="tx2">
                    <a:lumMod val="75000"/>
                  </a:schemeClr>
                </a:solidFill>
              </a:rPr>
              <a:t>მონაწილეობას აგრძელებს 5431 მაგისტრანტობის კანდიდატი.</a:t>
            </a:r>
            <a:endParaRPr lang="en-US" sz="1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2" name="Group 41"/>
          <p:cNvGrpSpPr/>
          <p:nvPr/>
        </p:nvGrpSpPr>
        <p:grpSpPr>
          <a:xfrm>
            <a:off x="1979712" y="1124744"/>
            <a:ext cx="5832648" cy="4248472"/>
            <a:chOff x="2051720" y="1052737"/>
            <a:chExt cx="3907094" cy="4620562"/>
          </a:xfrm>
        </p:grpSpPr>
        <p:grpSp>
          <p:nvGrpSpPr>
            <p:cNvPr id="3" name="Group 14"/>
            <p:cNvGrpSpPr/>
            <p:nvPr/>
          </p:nvGrpSpPr>
          <p:grpSpPr>
            <a:xfrm>
              <a:off x="2051720" y="1052737"/>
              <a:ext cx="3903762" cy="3960439"/>
              <a:chOff x="2195736" y="1196752"/>
              <a:chExt cx="3903762" cy="4496887"/>
            </a:xfrm>
          </p:grpSpPr>
          <p:grpSp>
            <p:nvGrpSpPr>
              <p:cNvPr id="4" name="Group 30"/>
              <p:cNvGrpSpPr/>
              <p:nvPr/>
            </p:nvGrpSpPr>
            <p:grpSpPr>
              <a:xfrm>
                <a:off x="2195736" y="1196752"/>
                <a:ext cx="3903762" cy="2995461"/>
                <a:chOff x="1547664" y="1988840"/>
                <a:chExt cx="3680690" cy="3715541"/>
              </a:xfrm>
            </p:grpSpPr>
            <p:grpSp>
              <p:nvGrpSpPr>
                <p:cNvPr id="5" name="Group 3"/>
                <p:cNvGrpSpPr/>
                <p:nvPr/>
              </p:nvGrpSpPr>
              <p:grpSpPr>
                <a:xfrm>
                  <a:off x="1547664" y="1988840"/>
                  <a:ext cx="3680690" cy="2789159"/>
                  <a:chOff x="1804450" y="2512049"/>
                  <a:chExt cx="3680690" cy="2789159"/>
                </a:xfrm>
              </p:grpSpPr>
              <p:sp>
                <p:nvSpPr>
                  <p:cNvPr id="43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3440129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/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საშუალო ქულა</a:t>
                    </a:r>
                    <a:endParaRPr lang="ru-RU" sz="1400" dirty="0">
                      <a:solidFill>
                        <a:schemeClr val="accent1">
                          <a:lumMod val="75000"/>
                        </a:schemeClr>
                      </a:solidFill>
                      <a:latin typeface="Arial Black" pitchFamily="34" charset="0"/>
                    </a:endParaRPr>
                  </a:p>
                </p:txBody>
              </p:sp>
              <p:sp>
                <p:nvSpPr>
                  <p:cNvPr id="44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4371488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>
                      <a:spcBef>
                        <a:spcPct val="20000"/>
                      </a:spcBef>
                    </a:pP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საშუალო სირთულე</a:t>
                    </a:r>
                    <a:r>
                      <a:rPr lang="en-US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*</a:t>
                    </a:r>
                    <a:endParaRPr lang="ru-RU" sz="1400" b="1" dirty="0">
                      <a:solidFill>
                        <a:schemeClr val="accent1">
                          <a:lumMod val="75000"/>
                        </a:schemeClr>
                      </a:solidFill>
                      <a:latin typeface="Arial Black" pitchFamily="34" charset="0"/>
                    </a:endParaRPr>
                  </a:p>
                </p:txBody>
              </p:sp>
              <p:sp>
                <p:nvSpPr>
                  <p:cNvPr id="45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2512049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>
                      <a:spcBef>
                        <a:spcPct val="20000"/>
                      </a:spcBef>
                    </a:pP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კანდიდატთა რაოდენობა</a:t>
                    </a:r>
                    <a:endParaRPr lang="ru-RU" sz="1400" b="1" dirty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endParaRPr>
                  </a:p>
                </p:txBody>
              </p:sp>
              <p:sp>
                <p:nvSpPr>
                  <p:cNvPr id="46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2512049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ka-GE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9</a:t>
                    </a:r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 </a:t>
                    </a:r>
                    <a:r>
                      <a:rPr lang="ka-GE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090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  <p:sp>
                <p:nvSpPr>
                  <p:cNvPr id="47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3440129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3</a:t>
                    </a:r>
                    <a:r>
                      <a:rPr lang="ka-GE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2</a:t>
                    </a:r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,</a:t>
                    </a:r>
                    <a:r>
                      <a:rPr lang="ka-GE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68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  <p:sp>
                <p:nvSpPr>
                  <p:cNvPr id="48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4371488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ka-GE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40</a:t>
                    </a:r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,</a:t>
                    </a:r>
                    <a:r>
                      <a:rPr lang="ka-GE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85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</p:grpSp>
            <p:sp>
              <p:nvSpPr>
                <p:cNvPr id="41" name="Rectangle 23"/>
                <p:cNvSpPr>
                  <a:spLocks noChangeArrowheads="1"/>
                </p:cNvSpPr>
                <p:nvPr/>
              </p:nvSpPr>
              <p:spPr bwMode="auto">
                <a:xfrm>
                  <a:off x="1547664" y="4774661"/>
                  <a:ext cx="2551526" cy="929720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საშუალო სირთულე </a:t>
                  </a:r>
                </a:p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გამოკლების გარეშე</a:t>
                  </a:r>
                  <a:r>
                    <a:rPr lang="en-US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*</a:t>
                  </a: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*</a:t>
                  </a:r>
                  <a:endParaRPr lang="ru-RU" sz="14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42" name="Rectangle 41"/>
                <p:cNvSpPr>
                  <a:spLocks noChangeArrowheads="1"/>
                </p:cNvSpPr>
                <p:nvPr/>
              </p:nvSpPr>
              <p:spPr bwMode="auto">
                <a:xfrm>
                  <a:off x="4107561" y="4774661"/>
                  <a:ext cx="1120793" cy="929720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rgbClr val="408958"/>
                      </a:solidFill>
                      <a:latin typeface="Sylfaen" pitchFamily="18" charset="0"/>
                    </a:rPr>
                    <a:t>4</a:t>
                  </a:r>
                  <a:r>
                    <a:rPr lang="ka-GE" sz="1600" b="1" dirty="0" smtClean="0">
                      <a:solidFill>
                        <a:srgbClr val="408958"/>
                      </a:solidFill>
                      <a:latin typeface="Sylfaen" pitchFamily="18" charset="0"/>
                    </a:rPr>
                    <a:t>7,66</a:t>
                  </a:r>
                  <a:endParaRPr lang="ru-RU" sz="1600" b="1" dirty="0">
                    <a:solidFill>
                      <a:srgbClr val="408958"/>
                    </a:solidFill>
                    <a:latin typeface="Sylfaen" pitchFamily="18" charset="0"/>
                  </a:endParaRPr>
                </a:p>
              </p:txBody>
            </p:sp>
          </p:grpSp>
          <p:grpSp>
            <p:nvGrpSpPr>
              <p:cNvPr id="6" name="Group 41"/>
              <p:cNvGrpSpPr/>
              <p:nvPr/>
            </p:nvGrpSpPr>
            <p:grpSpPr>
              <a:xfrm>
                <a:off x="2195736" y="4195885"/>
                <a:ext cx="3903762" cy="1497754"/>
                <a:chOff x="2195736" y="4195885"/>
                <a:chExt cx="3903762" cy="1497754"/>
              </a:xfrm>
            </p:grpSpPr>
            <p:sp>
              <p:nvSpPr>
                <p:cNvPr id="34" name="Rectangle 22"/>
                <p:cNvSpPr>
                  <a:spLocks noChangeArrowheads="1"/>
                </p:cNvSpPr>
                <p:nvPr/>
              </p:nvSpPr>
              <p:spPr bwMode="auto">
                <a:xfrm>
                  <a:off x="2195736" y="4944101"/>
                  <a:ext cx="2706164" cy="749538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გამოცდაზე დაფიქსირებული</a:t>
                  </a:r>
                </a:p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მაქსიმალური ქულა</a:t>
                  </a:r>
                  <a:endParaRPr lang="ru-RU" sz="1400" b="1" dirty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35" name="Rectangle 24"/>
                <p:cNvSpPr>
                  <a:spLocks noChangeArrowheads="1"/>
                </p:cNvSpPr>
                <p:nvPr/>
              </p:nvSpPr>
              <p:spPr bwMode="auto">
                <a:xfrm>
                  <a:off x="2195736" y="4195885"/>
                  <a:ext cx="2706164" cy="749538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ტესტის მაქსიმალური ქულა</a:t>
                  </a:r>
                  <a:endParaRPr lang="ru-RU" sz="14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36" name="Rectangle 39"/>
                <p:cNvSpPr>
                  <a:spLocks noChangeArrowheads="1"/>
                </p:cNvSpPr>
                <p:nvPr/>
              </p:nvSpPr>
              <p:spPr bwMode="auto">
                <a:xfrm>
                  <a:off x="4910778" y="4195885"/>
                  <a:ext cx="1188720" cy="749538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80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  <p:sp>
              <p:nvSpPr>
                <p:cNvPr id="37" name="Rectangle 40"/>
                <p:cNvSpPr>
                  <a:spLocks noChangeArrowheads="1"/>
                </p:cNvSpPr>
                <p:nvPr/>
              </p:nvSpPr>
              <p:spPr bwMode="auto">
                <a:xfrm>
                  <a:off x="4910778" y="4944101"/>
                  <a:ext cx="1188720" cy="749538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7</a:t>
                  </a:r>
                  <a:r>
                    <a:rPr lang="ka-GE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5</a:t>
                  </a:r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,</a:t>
                  </a:r>
                  <a:r>
                    <a:rPr lang="ka-GE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6</a:t>
                  </a:r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 </a:t>
                  </a:r>
                  <a:endParaRPr lang="en-US" sz="1600" b="1" dirty="0" smtClean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(1)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</p:grpSp>
        <p:sp>
          <p:nvSpPr>
            <p:cNvPr id="30" name="Rectangle 22"/>
            <p:cNvSpPr>
              <a:spLocks noChangeArrowheads="1"/>
            </p:cNvSpPr>
            <p:nvPr/>
          </p:nvSpPr>
          <p:spPr bwMode="auto">
            <a:xfrm>
              <a:off x="2055052" y="5013176"/>
              <a:ext cx="2706164" cy="660123"/>
            </a:xfrm>
            <a:prstGeom prst="rect">
              <a:avLst/>
            </a:prstGeom>
            <a:ln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lIns="54000" anchor="ctr"/>
            <a:lstStyle/>
            <a:p>
              <a:pPr algn="l">
                <a:spcBef>
                  <a:spcPct val="20000"/>
                </a:spcBef>
              </a:pP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მინიმალური </a:t>
              </a: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კომპეტენციის ზღვარი ტესტის </a:t>
              </a:r>
            </a:p>
            <a:p>
              <a:pPr algn="l">
                <a:spcBef>
                  <a:spcPct val="20000"/>
                </a:spcBef>
              </a:pP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4-დან </a:t>
              </a: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3 </a:t>
              </a: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ნაწილში მაინც ვერ გადალახა</a:t>
              </a:r>
              <a:endParaRPr lang="ru-RU" sz="1400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4770094" y="5013176"/>
              <a:ext cx="1188720" cy="660123"/>
            </a:xfrm>
            <a:prstGeom prst="rect">
              <a:avLst/>
            </a:prstGeom>
            <a:noFill/>
            <a:ln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r>
                <a:rPr lang="ka-GE" sz="1600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40</a:t>
              </a:r>
              <a:r>
                <a:rPr lang="en-US" sz="1600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,</a:t>
              </a:r>
              <a:r>
                <a:rPr lang="ka-GE" sz="1600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4</a:t>
              </a:r>
              <a:r>
                <a:rPr lang="en-US" sz="1600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%</a:t>
              </a:r>
              <a:endParaRPr lang="ru-RU" sz="1600" b="1" dirty="0" smtClean="0">
                <a:solidFill>
                  <a:schemeClr val="accent1">
                    <a:lumMod val="75000"/>
                  </a:schemeClr>
                </a:solidFill>
                <a:latin typeface="Sylfaen" pitchFamily="18" charset="0"/>
              </a:endParaRPr>
            </a:p>
          </p:txBody>
        </p:sp>
      </p:grp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2339752" y="1988840"/>
          <a:ext cx="612068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67744" y="548680"/>
            <a:ext cx="6719664" cy="609600"/>
          </a:xfrm>
        </p:spPr>
        <p:txBody>
          <a:bodyPr/>
          <a:lstStyle/>
          <a:p>
            <a:pPr lvl="0" algn="r">
              <a:defRPr/>
            </a:pPr>
            <a:r>
              <a:rPr lang="ka-GE" sz="2400" b="1" kern="1200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სიხშირეთა განაწილება</a:t>
            </a:r>
            <a:endParaRPr lang="ru-RU" sz="2400" b="1" kern="1200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771800" y="11088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საერთო სამაგისტრო გამოცდა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1340768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მთლიანი ტესტი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(A, B, C, D, E)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1520" y="2416820"/>
            <a:ext cx="8640960" cy="2308324"/>
          </a:xfrm>
          <a:prstGeom prst="rect">
            <a:avLst/>
          </a:prstGeom>
          <a:noFill/>
        </p:spPr>
        <p:txBody>
          <a:bodyPr wrap="square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>
              <a:defRPr/>
            </a:pPr>
            <a:r>
              <a:rPr lang="en-US" sz="540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Lucida Sans Unicode" pitchFamily="34" charset="0"/>
              </a:rPr>
              <a:t> </a:t>
            </a:r>
            <a:r>
              <a:rPr lang="ka-GE" sz="4500" i="1" dirty="0" smtClean="0">
                <a:ln w="1905"/>
                <a:solidFill>
                  <a:schemeClr val="accent1">
                    <a:lumMod val="75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Sylfaen" pitchFamily="18" charset="0"/>
              </a:rPr>
              <a:t>გამოცდების ეროვნული ცენტრი გისურვებთ წარმატებას!</a:t>
            </a:r>
            <a:endParaRPr lang="ru-RU" sz="4500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1">
                  <a:lumMod val="75000"/>
                </a:schemeClr>
              </a:solidFill>
              <a:effectLst>
                <a:innerShdw blurRad="63500" dist="50800" dir="18900000">
                  <a:prstClr val="black">
                    <a:alpha val="50000"/>
                  </a:prstClr>
                </a:innerShdw>
              </a:effectLst>
              <a:latin typeface="Sylfae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 txBox="1">
            <a:spLocks/>
          </p:cNvSpPr>
          <p:nvPr/>
        </p:nvSpPr>
        <p:spPr bwMode="auto">
          <a:xfrm>
            <a:off x="2771800" y="11088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საერთო სამაგისტრო გამოცდა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27784" y="548680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წაკითხულის გააზრება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(RC)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8" name="TextBox 34"/>
          <p:cNvSpPr txBox="1">
            <a:spLocks noChangeArrowheads="1"/>
          </p:cNvSpPr>
          <p:nvPr/>
        </p:nvSpPr>
        <p:spPr bwMode="auto">
          <a:xfrm>
            <a:off x="1259632" y="5777001"/>
            <a:ext cx="7740352" cy="964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44463" indent="-144463" algn="l">
              <a:lnSpc>
                <a:spcPts val="14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*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  ტესტის </a:t>
            </a:r>
            <a:r>
              <a:rPr lang="ka-GE" sz="1200" b="1" dirty="0">
                <a:solidFill>
                  <a:schemeClr val="accent5">
                    <a:lumMod val="50000"/>
                  </a:schemeClr>
                </a:solidFill>
              </a:rPr>
              <a:t>საშუალო სირთულე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– </a:t>
            </a:r>
            <a:r>
              <a:rPr lang="ka-GE" sz="1200" b="1" dirty="0">
                <a:solidFill>
                  <a:schemeClr val="accent5">
                    <a:lumMod val="50000"/>
                  </a:schemeClr>
                </a:solidFill>
              </a:rPr>
              <a:t>ტესტის საშუალო ქულა გაყოფილი ტესტის მაქსიმალურ ქულაზე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და გამრავლებული 100-ზე. </a:t>
            </a:r>
            <a:endParaRPr lang="en-US" sz="1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69863" indent="-169863" algn="just">
              <a:lnSpc>
                <a:spcPts val="14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**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არასწორი პასუხის შემოხაზვისთვის კონკურსანტს აკლდება 0,2 ქულა. საშუალო სირთულე გამოკლების გარეშე იანგარიშება აღნიშნული გამოკლების გაუთვალისწინებლად.</a:t>
            </a:r>
            <a:endParaRPr lang="en-US" sz="1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67" name="Group 41"/>
          <p:cNvGrpSpPr/>
          <p:nvPr/>
        </p:nvGrpSpPr>
        <p:grpSpPr>
          <a:xfrm>
            <a:off x="2339752" y="1628800"/>
            <a:ext cx="4752528" cy="4044498"/>
            <a:chOff x="2051720" y="1052737"/>
            <a:chExt cx="3907094" cy="4620562"/>
          </a:xfrm>
        </p:grpSpPr>
        <p:grpSp>
          <p:nvGrpSpPr>
            <p:cNvPr id="68" name="Group 14"/>
            <p:cNvGrpSpPr/>
            <p:nvPr/>
          </p:nvGrpSpPr>
          <p:grpSpPr>
            <a:xfrm>
              <a:off x="2051720" y="1052737"/>
              <a:ext cx="3903762" cy="3960439"/>
              <a:chOff x="2195736" y="1196752"/>
              <a:chExt cx="3903762" cy="4496887"/>
            </a:xfrm>
          </p:grpSpPr>
          <p:grpSp>
            <p:nvGrpSpPr>
              <p:cNvPr id="71" name="Group 30"/>
              <p:cNvGrpSpPr/>
              <p:nvPr/>
            </p:nvGrpSpPr>
            <p:grpSpPr>
              <a:xfrm>
                <a:off x="2195736" y="1196752"/>
                <a:ext cx="3903762" cy="2995461"/>
                <a:chOff x="1547664" y="1988840"/>
                <a:chExt cx="3680690" cy="3715541"/>
              </a:xfrm>
            </p:grpSpPr>
            <p:grpSp>
              <p:nvGrpSpPr>
                <p:cNvPr id="77" name="Group 3"/>
                <p:cNvGrpSpPr/>
                <p:nvPr/>
              </p:nvGrpSpPr>
              <p:grpSpPr>
                <a:xfrm>
                  <a:off x="1547664" y="1988840"/>
                  <a:ext cx="3680690" cy="2789159"/>
                  <a:chOff x="1804450" y="2512049"/>
                  <a:chExt cx="3680690" cy="2789159"/>
                </a:xfrm>
              </p:grpSpPr>
              <p:sp>
                <p:nvSpPr>
                  <p:cNvPr id="80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3440129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/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საშუალო ქულა</a:t>
                    </a:r>
                    <a:endParaRPr lang="ru-RU" sz="1400" dirty="0">
                      <a:solidFill>
                        <a:schemeClr val="accent1">
                          <a:lumMod val="75000"/>
                        </a:schemeClr>
                      </a:solidFill>
                      <a:latin typeface="Arial Black" pitchFamily="34" charset="0"/>
                    </a:endParaRPr>
                  </a:p>
                </p:txBody>
              </p:sp>
              <p:sp>
                <p:nvSpPr>
                  <p:cNvPr id="81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4371488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>
                      <a:spcBef>
                        <a:spcPct val="20000"/>
                      </a:spcBef>
                    </a:pP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საშუალო სირთულე</a:t>
                    </a:r>
                    <a:r>
                      <a:rPr lang="en-US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*</a:t>
                    </a:r>
                    <a:endParaRPr lang="ru-RU" sz="1400" b="1" dirty="0">
                      <a:solidFill>
                        <a:schemeClr val="accent1">
                          <a:lumMod val="75000"/>
                        </a:schemeClr>
                      </a:solidFill>
                      <a:latin typeface="Arial Black" pitchFamily="34" charset="0"/>
                    </a:endParaRPr>
                  </a:p>
                </p:txBody>
              </p:sp>
              <p:sp>
                <p:nvSpPr>
                  <p:cNvPr id="82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2512049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>
                      <a:spcBef>
                        <a:spcPct val="20000"/>
                      </a:spcBef>
                    </a:pP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კანდიდატთა რაოდენობა</a:t>
                    </a:r>
                    <a:endParaRPr lang="ru-RU" sz="1400" b="1" dirty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endParaRPr>
                  </a:p>
                </p:txBody>
              </p:sp>
              <p:sp>
                <p:nvSpPr>
                  <p:cNvPr id="83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2512049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9</a:t>
                    </a:r>
                    <a:r>
                      <a:rPr lang="ka-GE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 </a:t>
                    </a:r>
                    <a:r>
                      <a: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087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  <p:sp>
                <p:nvSpPr>
                  <p:cNvPr id="84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3440129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ka-GE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8,83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  <p:sp>
                <p:nvSpPr>
                  <p:cNvPr id="85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4371488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ka-GE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38,37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</p:grpSp>
            <p:sp>
              <p:nvSpPr>
                <p:cNvPr id="78" name="Rectangle 23"/>
                <p:cNvSpPr>
                  <a:spLocks noChangeArrowheads="1"/>
                </p:cNvSpPr>
                <p:nvPr/>
              </p:nvSpPr>
              <p:spPr bwMode="auto">
                <a:xfrm>
                  <a:off x="1547664" y="4774661"/>
                  <a:ext cx="2551526" cy="929720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საშუალო სირთულე </a:t>
                  </a:r>
                </a:p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გამოკლების გარეშე</a:t>
                  </a:r>
                  <a:r>
                    <a:rPr lang="en-US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*</a:t>
                  </a: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*</a:t>
                  </a:r>
                  <a:endParaRPr lang="ru-RU" sz="14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79" name="Rectangle 42"/>
                <p:cNvSpPr>
                  <a:spLocks noChangeArrowheads="1"/>
                </p:cNvSpPr>
                <p:nvPr/>
              </p:nvSpPr>
              <p:spPr bwMode="auto">
                <a:xfrm>
                  <a:off x="4107561" y="4774661"/>
                  <a:ext cx="1120793" cy="929720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ka-GE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46,98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  <p:grpSp>
            <p:nvGrpSpPr>
              <p:cNvPr id="72" name="Group 41"/>
              <p:cNvGrpSpPr/>
              <p:nvPr/>
            </p:nvGrpSpPr>
            <p:grpSpPr>
              <a:xfrm>
                <a:off x="2195736" y="4195885"/>
                <a:ext cx="3903762" cy="1497754"/>
                <a:chOff x="2195736" y="4195885"/>
                <a:chExt cx="3903762" cy="1497754"/>
              </a:xfrm>
            </p:grpSpPr>
            <p:sp>
              <p:nvSpPr>
                <p:cNvPr id="73" name="Rectangle 22"/>
                <p:cNvSpPr>
                  <a:spLocks noChangeArrowheads="1"/>
                </p:cNvSpPr>
                <p:nvPr/>
              </p:nvSpPr>
              <p:spPr bwMode="auto">
                <a:xfrm>
                  <a:off x="2195736" y="4944101"/>
                  <a:ext cx="2706164" cy="749538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გამოცდაზე დაფიქსირებული</a:t>
                  </a:r>
                </a:p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მაქსიმალური ქულა</a:t>
                  </a:r>
                  <a:endParaRPr lang="ru-RU" sz="1400" b="1" dirty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74" name="Rectangle 24"/>
                <p:cNvSpPr>
                  <a:spLocks noChangeArrowheads="1"/>
                </p:cNvSpPr>
                <p:nvPr/>
              </p:nvSpPr>
              <p:spPr bwMode="auto">
                <a:xfrm>
                  <a:off x="2195736" y="4195885"/>
                  <a:ext cx="2706164" cy="749538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ტესტის მაქსიმალური ქულა</a:t>
                  </a:r>
                  <a:endParaRPr lang="ru-RU" sz="14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75" name="Rectangle 39"/>
                <p:cNvSpPr>
                  <a:spLocks noChangeArrowheads="1"/>
                </p:cNvSpPr>
                <p:nvPr/>
              </p:nvSpPr>
              <p:spPr bwMode="auto">
                <a:xfrm>
                  <a:off x="4910778" y="4195885"/>
                  <a:ext cx="1188720" cy="749538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ka-GE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23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  <p:sp>
              <p:nvSpPr>
                <p:cNvPr id="76" name="Rectangle 40"/>
                <p:cNvSpPr>
                  <a:spLocks noChangeArrowheads="1"/>
                </p:cNvSpPr>
                <p:nvPr/>
              </p:nvSpPr>
              <p:spPr bwMode="auto">
                <a:xfrm>
                  <a:off x="4910778" y="4944101"/>
                  <a:ext cx="1188720" cy="749538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ka-GE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21,80</a:t>
                  </a:r>
                </a:p>
                <a:p>
                  <a:r>
                    <a:rPr lang="ka-GE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(15)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</p:grpSp>
        <p:sp>
          <p:nvSpPr>
            <p:cNvPr id="69" name="Rectangle 22"/>
            <p:cNvSpPr>
              <a:spLocks noChangeArrowheads="1"/>
            </p:cNvSpPr>
            <p:nvPr/>
          </p:nvSpPr>
          <p:spPr bwMode="auto">
            <a:xfrm>
              <a:off x="2055052" y="5013176"/>
              <a:ext cx="2706164" cy="660123"/>
            </a:xfrm>
            <a:prstGeom prst="rect">
              <a:avLst/>
            </a:prstGeom>
            <a:ln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lIns="54000" anchor="ctr"/>
            <a:lstStyle/>
            <a:p>
              <a:pPr algn="l">
                <a:spcBef>
                  <a:spcPct val="20000"/>
                </a:spcBef>
              </a:pP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მინიმალური კომპეტენციის </a:t>
              </a:r>
            </a:p>
            <a:p>
              <a:pPr algn="l">
                <a:spcBef>
                  <a:spcPct val="20000"/>
                </a:spcBef>
              </a:pP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ზღვარი (6,</a:t>
              </a:r>
              <a:r>
                <a:rPr lang="en-US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9</a:t>
              </a: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 ქულა) ვერ გადალახა</a:t>
              </a:r>
              <a:endParaRPr lang="ru-RU" sz="1400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endParaRPr>
            </a:p>
          </p:txBody>
        </p:sp>
        <p:sp>
          <p:nvSpPr>
            <p:cNvPr id="70" name="Rectangle 69"/>
            <p:cNvSpPr>
              <a:spLocks noChangeArrowheads="1"/>
            </p:cNvSpPr>
            <p:nvPr/>
          </p:nvSpPr>
          <p:spPr bwMode="auto">
            <a:xfrm>
              <a:off x="4770094" y="5013176"/>
              <a:ext cx="1188720" cy="660123"/>
            </a:xfrm>
            <a:prstGeom prst="rect">
              <a:avLst/>
            </a:prstGeom>
            <a:noFill/>
            <a:ln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r>
                <a:rPr lang="ka-GE" sz="1600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36,74%</a:t>
              </a:r>
              <a:endParaRPr lang="ru-RU" sz="1600" b="1" dirty="0">
                <a:solidFill>
                  <a:schemeClr val="accent1">
                    <a:lumMod val="75000"/>
                  </a:schemeClr>
                </a:solidFill>
                <a:latin typeface="Sylfaen" pitchFamily="18" charset="0"/>
              </a:endParaRPr>
            </a:p>
          </p:txBody>
        </p:sp>
      </p:grp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 txBox="1">
            <a:spLocks/>
          </p:cNvSpPr>
          <p:nvPr/>
        </p:nvSpPr>
        <p:spPr bwMode="auto">
          <a:xfrm>
            <a:off x="2771800" y="11088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საერთო სამაგისტრო გამოცდა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27784" y="548680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ანალიტიკური წერა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(AW1 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და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AW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2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8" name="TextBox 34"/>
          <p:cNvSpPr txBox="1">
            <a:spLocks noChangeArrowheads="1"/>
          </p:cNvSpPr>
          <p:nvPr/>
        </p:nvSpPr>
        <p:spPr bwMode="auto">
          <a:xfrm>
            <a:off x="1259632" y="5777001"/>
            <a:ext cx="7740352" cy="4514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44463" indent="-144463" algn="l">
              <a:lnSpc>
                <a:spcPts val="14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*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  ტესტის </a:t>
            </a:r>
            <a:r>
              <a:rPr lang="ka-GE" sz="1200" b="1" dirty="0">
                <a:solidFill>
                  <a:schemeClr val="accent5">
                    <a:lumMod val="50000"/>
                  </a:schemeClr>
                </a:solidFill>
              </a:rPr>
              <a:t>საშუალო სირთულე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– </a:t>
            </a:r>
            <a:r>
              <a:rPr lang="ka-GE" sz="1200" b="1" dirty="0">
                <a:solidFill>
                  <a:schemeClr val="accent5">
                    <a:lumMod val="50000"/>
                  </a:schemeClr>
                </a:solidFill>
              </a:rPr>
              <a:t>ტესტის საშუალო ქულა გაყოფილი ტესტის მაქსიმალურ ქულაზე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და გამრავლებული 100-ზე. </a:t>
            </a:r>
            <a:endParaRPr lang="en-US" sz="1200" b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79" name="Group 78"/>
          <p:cNvGrpSpPr/>
          <p:nvPr/>
        </p:nvGrpSpPr>
        <p:grpSpPr>
          <a:xfrm>
            <a:off x="2348717" y="1052736"/>
            <a:ext cx="6192688" cy="4036705"/>
            <a:chOff x="2348717" y="1052736"/>
            <a:chExt cx="6192688" cy="4036705"/>
          </a:xfrm>
        </p:grpSpPr>
        <p:grpSp>
          <p:nvGrpSpPr>
            <p:cNvPr id="57" name="Group 56"/>
            <p:cNvGrpSpPr/>
            <p:nvPr/>
          </p:nvGrpSpPr>
          <p:grpSpPr>
            <a:xfrm>
              <a:off x="2348717" y="1052736"/>
              <a:ext cx="4743563" cy="4036705"/>
              <a:chOff x="2348717" y="1052736"/>
              <a:chExt cx="4743563" cy="4036705"/>
            </a:xfrm>
          </p:grpSpPr>
          <p:grpSp>
            <p:nvGrpSpPr>
              <p:cNvPr id="25" name="Group 24"/>
              <p:cNvGrpSpPr/>
              <p:nvPr/>
            </p:nvGrpSpPr>
            <p:grpSpPr>
              <a:xfrm>
                <a:off x="2348717" y="1628800"/>
                <a:ext cx="4743563" cy="3460641"/>
                <a:chOff x="2059090" y="1052737"/>
                <a:chExt cx="3899724" cy="3953547"/>
              </a:xfrm>
            </p:grpSpPr>
            <p:grpSp>
              <p:nvGrpSpPr>
                <p:cNvPr id="28" name="Group 14"/>
                <p:cNvGrpSpPr/>
                <p:nvPr/>
              </p:nvGrpSpPr>
              <p:grpSpPr>
                <a:xfrm>
                  <a:off x="2059090" y="1052737"/>
                  <a:ext cx="3896392" cy="3293425"/>
                  <a:chOff x="2203106" y="1196752"/>
                  <a:chExt cx="3896392" cy="3739524"/>
                </a:xfrm>
              </p:grpSpPr>
              <p:grpSp>
                <p:nvGrpSpPr>
                  <p:cNvPr id="47" name="Group 3"/>
                  <p:cNvGrpSpPr/>
                  <p:nvPr/>
                </p:nvGrpSpPr>
                <p:grpSpPr>
                  <a:xfrm>
                    <a:off x="2203106" y="1196752"/>
                    <a:ext cx="3896392" cy="2236985"/>
                    <a:chOff x="1811399" y="2512049"/>
                    <a:chExt cx="3673741" cy="2774735"/>
                  </a:xfrm>
                </p:grpSpPr>
                <p:sp>
                  <p:nvSpPr>
                    <p:cNvPr id="50" name="Rectangle 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11399" y="3440129"/>
                      <a:ext cx="2551526" cy="929720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lIns="54000" anchor="ctr"/>
                    <a:lstStyle/>
                    <a:p>
                      <a:pPr algn="l"/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საშუალო ქულა</a:t>
                      </a:r>
                      <a:endParaRPr lang="ru-RU" sz="1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Black" pitchFamily="34" charset="0"/>
                      </a:endParaRPr>
                    </a:p>
                  </p:txBody>
                </p:sp>
                <p:sp>
                  <p:nvSpPr>
                    <p:cNvPr id="51" name="Rectangle 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11399" y="4357064"/>
                      <a:ext cx="2551526" cy="929720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lIns="54000" anchor="ctr"/>
                    <a:lstStyle/>
                    <a:p>
                      <a:pPr algn="l">
                        <a:spcBef>
                          <a:spcPct val="20000"/>
                        </a:spcBef>
                      </a:pPr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საშუალო სირთულე</a:t>
                      </a:r>
                      <a:r>
                        <a:rPr lang="en-US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*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Black" pitchFamily="34" charset="0"/>
                      </a:endParaRPr>
                    </a:p>
                  </p:txBody>
                </p:sp>
                <p:sp>
                  <p:nvSpPr>
                    <p:cNvPr id="52" name="Rectangle 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811399" y="2512049"/>
                      <a:ext cx="2551526" cy="929720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lIns="54000" anchor="ctr"/>
                    <a:lstStyle/>
                    <a:p>
                      <a:pPr algn="l">
                        <a:spcBef>
                          <a:spcPct val="20000"/>
                        </a:spcBef>
                      </a:pPr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კანდიდატთა რაოდენობა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endParaRPr>
                    </a:p>
                  </p:txBody>
                </p:sp>
                <p:sp>
                  <p:nvSpPr>
                    <p:cNvPr id="53" name="Rectangle 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64347" y="2512049"/>
                      <a:ext cx="1120793" cy="929720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7 661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  <p:sp>
                  <p:nvSpPr>
                    <p:cNvPr id="54" name="Rectangl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64347" y="3440129"/>
                      <a:ext cx="1120793" cy="929720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11,03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  <p:sp>
                  <p:nvSpPr>
                    <p:cNvPr id="55" name="Rectangle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64347" y="4357064"/>
                      <a:ext cx="1120793" cy="929720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55,15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</p:grpSp>
              <p:grpSp>
                <p:nvGrpSpPr>
                  <p:cNvPr id="42" name="Group 41"/>
                  <p:cNvGrpSpPr/>
                  <p:nvPr/>
                </p:nvGrpSpPr>
                <p:grpSpPr>
                  <a:xfrm>
                    <a:off x="2203106" y="3438521"/>
                    <a:ext cx="3896392" cy="1497755"/>
                    <a:chOff x="2203106" y="3438521"/>
                    <a:chExt cx="3896392" cy="1497755"/>
                  </a:xfrm>
                </p:grpSpPr>
                <p:sp>
                  <p:nvSpPr>
                    <p:cNvPr id="43" name="Rectangle 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3106" y="4186738"/>
                      <a:ext cx="2706165" cy="749538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lIns="54000" anchor="ctr"/>
                    <a:lstStyle/>
                    <a:p>
                      <a:pPr algn="l">
                        <a:spcBef>
                          <a:spcPct val="20000"/>
                        </a:spcBef>
                      </a:pPr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გამოცდაზე დაფიქსირებული</a:t>
                      </a:r>
                    </a:p>
                    <a:p>
                      <a:pPr algn="l">
                        <a:spcBef>
                          <a:spcPct val="20000"/>
                        </a:spcBef>
                      </a:pPr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მაქსიმალური ქულა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Black" pitchFamily="34" charset="0"/>
                      </a:endParaRPr>
                    </a:p>
                  </p:txBody>
                </p:sp>
                <p:sp>
                  <p:nvSpPr>
                    <p:cNvPr id="44" name="Rectangle 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203106" y="3438521"/>
                      <a:ext cx="2706165" cy="749538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lIns="54000" anchor="ctr"/>
                    <a:lstStyle/>
                    <a:p>
                      <a:pPr algn="l">
                        <a:spcBef>
                          <a:spcPct val="20000"/>
                        </a:spcBef>
                      </a:pPr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ტესტის მაქსიმალური ქულა</a:t>
                      </a:r>
                      <a:endParaRPr lang="ru-RU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rial Black" pitchFamily="34" charset="0"/>
                      </a:endParaRPr>
                    </a:p>
                  </p:txBody>
                </p:sp>
                <p:sp>
                  <p:nvSpPr>
                    <p:cNvPr id="45" name="Rectangle 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0778" y="3438521"/>
                      <a:ext cx="1188720" cy="749538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20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  <p:sp>
                  <p:nvSpPr>
                    <p:cNvPr id="46" name="Rectangl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0778" y="4186738"/>
                      <a:ext cx="1188720" cy="749538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20</a:t>
                      </a:r>
                    </a:p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(3)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</p:grpSp>
            </p:grpSp>
            <p:sp>
              <p:nvSpPr>
                <p:cNvPr id="29" name="Rectangle 22"/>
                <p:cNvSpPr>
                  <a:spLocks noChangeArrowheads="1"/>
                </p:cNvSpPr>
                <p:nvPr/>
              </p:nvSpPr>
              <p:spPr bwMode="auto">
                <a:xfrm>
                  <a:off x="2062422" y="4346161"/>
                  <a:ext cx="2706165" cy="660123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მინიმალური კომპეტენციის </a:t>
                  </a:r>
                </a:p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ზღვარი (6 ქულა) ვერ გადალახა</a:t>
                  </a:r>
                  <a:endParaRPr lang="ru-RU" sz="1400" b="1" dirty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30" name="Rectangle 29"/>
                <p:cNvSpPr>
                  <a:spLocks noChangeArrowheads="1"/>
                </p:cNvSpPr>
                <p:nvPr/>
              </p:nvSpPr>
              <p:spPr bwMode="auto">
                <a:xfrm>
                  <a:off x="4770094" y="4346161"/>
                  <a:ext cx="1188720" cy="660123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ka-GE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12,73%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  <p:sp>
            <p:nvSpPr>
              <p:cNvPr id="56" name="Rectangle 39"/>
              <p:cNvSpPr>
                <a:spLocks noChangeArrowheads="1"/>
              </p:cNvSpPr>
              <p:nvPr/>
            </p:nvSpPr>
            <p:spPr bwMode="auto">
              <a:xfrm>
                <a:off x="5637375" y="1052736"/>
                <a:ext cx="1445940" cy="577823"/>
              </a:xfrm>
              <a:prstGeom prst="rect">
                <a:avLst/>
              </a:prstGeom>
              <a:noFill/>
              <a:ln>
                <a:headEnd/>
                <a:tailEnd/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AW1</a:t>
                </a:r>
                <a:endParaRPr lang="ru-RU" sz="1600" b="1" dirty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endParaRPr>
              </a:p>
            </p:txBody>
          </p:sp>
        </p:grpSp>
        <p:grpSp>
          <p:nvGrpSpPr>
            <p:cNvPr id="58" name="Group 57"/>
            <p:cNvGrpSpPr/>
            <p:nvPr/>
          </p:nvGrpSpPr>
          <p:grpSpPr>
            <a:xfrm>
              <a:off x="7086500" y="1052736"/>
              <a:ext cx="1454905" cy="4036705"/>
              <a:chOff x="5637375" y="1052736"/>
              <a:chExt cx="1454905" cy="4036705"/>
            </a:xfrm>
          </p:grpSpPr>
          <p:grpSp>
            <p:nvGrpSpPr>
              <p:cNvPr id="59" name="Group 24"/>
              <p:cNvGrpSpPr/>
              <p:nvPr/>
            </p:nvGrpSpPr>
            <p:grpSpPr>
              <a:xfrm>
                <a:off x="5642287" y="1628800"/>
                <a:ext cx="1449993" cy="3460641"/>
                <a:chOff x="4766764" y="1052737"/>
                <a:chExt cx="1192052" cy="3953547"/>
              </a:xfrm>
            </p:grpSpPr>
            <p:grpSp>
              <p:nvGrpSpPr>
                <p:cNvPr id="61" name="Group 14"/>
                <p:cNvGrpSpPr/>
                <p:nvPr/>
              </p:nvGrpSpPr>
              <p:grpSpPr>
                <a:xfrm>
                  <a:off x="4766764" y="1052737"/>
                  <a:ext cx="1188720" cy="3293425"/>
                  <a:chOff x="4910780" y="1196752"/>
                  <a:chExt cx="1188720" cy="3739524"/>
                </a:xfrm>
              </p:grpSpPr>
              <p:grpSp>
                <p:nvGrpSpPr>
                  <p:cNvPr id="70" name="Group 3"/>
                  <p:cNvGrpSpPr/>
                  <p:nvPr/>
                </p:nvGrpSpPr>
                <p:grpSpPr>
                  <a:xfrm>
                    <a:off x="4910780" y="1196752"/>
                    <a:ext cx="1188720" cy="2236985"/>
                    <a:chOff x="4364347" y="2512049"/>
                    <a:chExt cx="1120793" cy="2774735"/>
                  </a:xfrm>
                </p:grpSpPr>
                <p:sp>
                  <p:nvSpPr>
                    <p:cNvPr id="76" name="Rectangle 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64347" y="2512049"/>
                      <a:ext cx="1120793" cy="929720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1 426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  <p:sp>
                  <p:nvSpPr>
                    <p:cNvPr id="77" name="Rectangl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64347" y="3440129"/>
                      <a:ext cx="1120793" cy="929720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11,47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  <p:sp>
                  <p:nvSpPr>
                    <p:cNvPr id="78" name="Rectangle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64347" y="4357064"/>
                      <a:ext cx="1120793" cy="929720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57,35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</p:grpSp>
              <p:grpSp>
                <p:nvGrpSpPr>
                  <p:cNvPr id="65" name="Group 41"/>
                  <p:cNvGrpSpPr/>
                  <p:nvPr/>
                </p:nvGrpSpPr>
                <p:grpSpPr>
                  <a:xfrm>
                    <a:off x="4910780" y="3438522"/>
                    <a:ext cx="1188720" cy="1497754"/>
                    <a:chOff x="4910780" y="3438522"/>
                    <a:chExt cx="1188720" cy="1497754"/>
                  </a:xfrm>
                </p:grpSpPr>
                <p:sp>
                  <p:nvSpPr>
                    <p:cNvPr id="68" name="Rectangle 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0780" y="3438522"/>
                      <a:ext cx="1188720" cy="749538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20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  <p:sp>
                  <p:nvSpPr>
                    <p:cNvPr id="69" name="Rectangl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0780" y="4186738"/>
                      <a:ext cx="1188720" cy="749538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20</a:t>
                      </a:r>
                    </a:p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(2)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</p:grpSp>
            </p:grpSp>
            <p:sp>
              <p:nvSpPr>
                <p:cNvPr id="63" name="Rectangle 62"/>
                <p:cNvSpPr>
                  <a:spLocks noChangeArrowheads="1"/>
                </p:cNvSpPr>
                <p:nvPr/>
              </p:nvSpPr>
              <p:spPr bwMode="auto">
                <a:xfrm>
                  <a:off x="4770096" y="4346161"/>
                  <a:ext cx="1188720" cy="660123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ka-GE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9,47%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  <p:sp>
            <p:nvSpPr>
              <p:cNvPr id="60" name="Rectangle 39"/>
              <p:cNvSpPr>
                <a:spLocks noChangeArrowheads="1"/>
              </p:cNvSpPr>
              <p:nvPr/>
            </p:nvSpPr>
            <p:spPr bwMode="auto">
              <a:xfrm>
                <a:off x="5637375" y="1052736"/>
                <a:ext cx="1445940" cy="577823"/>
              </a:xfrm>
              <a:prstGeom prst="rect">
                <a:avLst/>
              </a:prstGeom>
              <a:noFill/>
              <a:ln>
                <a:headEnd/>
                <a:tailEnd/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AW</a:t>
                </a:r>
                <a:r>
                  <a:rPr lang="ka-GE" sz="16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2</a:t>
                </a:r>
                <a:endParaRPr lang="ru-RU" sz="1600" b="1" dirty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endParaRPr>
              </a:p>
            </p:txBody>
          </p:sp>
        </p:grpSp>
      </p:grp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 txBox="1">
            <a:spLocks/>
          </p:cNvSpPr>
          <p:nvPr/>
        </p:nvSpPr>
        <p:spPr bwMode="auto">
          <a:xfrm>
            <a:off x="2771800" y="11088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საერთო სამაგისტრო გამოცდა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27784" y="548680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ლოგიკური მსჯელობა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(LR1 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და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LR2)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8" name="TextBox 34"/>
          <p:cNvSpPr txBox="1">
            <a:spLocks noChangeArrowheads="1"/>
          </p:cNvSpPr>
          <p:nvPr/>
        </p:nvSpPr>
        <p:spPr bwMode="auto">
          <a:xfrm>
            <a:off x="1259632" y="5777001"/>
            <a:ext cx="7740352" cy="964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44463" indent="-144463" algn="l">
              <a:lnSpc>
                <a:spcPts val="14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*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  ტესტის </a:t>
            </a:r>
            <a:r>
              <a:rPr lang="ka-GE" sz="1200" b="1" dirty="0">
                <a:solidFill>
                  <a:schemeClr val="accent5">
                    <a:lumMod val="50000"/>
                  </a:schemeClr>
                </a:solidFill>
              </a:rPr>
              <a:t>საშუალო სირთულე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– </a:t>
            </a:r>
            <a:r>
              <a:rPr lang="ka-GE" sz="1200" b="1" dirty="0">
                <a:solidFill>
                  <a:schemeClr val="accent5">
                    <a:lumMod val="50000"/>
                  </a:schemeClr>
                </a:solidFill>
              </a:rPr>
              <a:t>ტესტის საშუალო ქულა გაყოფილი ტესტის მაქსიმალურ ქულაზე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და გამრავლებული 100-ზე. </a:t>
            </a:r>
            <a:endParaRPr lang="en-US" sz="1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69863" indent="-169863" algn="just">
              <a:lnSpc>
                <a:spcPts val="14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**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არასწორი პასუხის შემოხაზვისთვის კონკურსანტს აკლდება 0,2 ქულა. საშუალო სირთულე გამოკლების გარეშე იანგარიშება აღნიშნული გამოკლების გაუთვალისწინებლად.</a:t>
            </a:r>
            <a:endParaRPr lang="en-US" sz="1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73" name="Group 65"/>
          <p:cNvGrpSpPr/>
          <p:nvPr/>
        </p:nvGrpSpPr>
        <p:grpSpPr>
          <a:xfrm>
            <a:off x="2339752" y="1052736"/>
            <a:ext cx="6192687" cy="4620562"/>
            <a:chOff x="2339752" y="1052736"/>
            <a:chExt cx="6192687" cy="4620562"/>
          </a:xfrm>
        </p:grpSpPr>
        <p:grpSp>
          <p:nvGrpSpPr>
            <p:cNvPr id="74" name="Group 43"/>
            <p:cNvGrpSpPr/>
            <p:nvPr/>
          </p:nvGrpSpPr>
          <p:grpSpPr>
            <a:xfrm>
              <a:off x="2339752" y="1052736"/>
              <a:ext cx="4748783" cy="4620562"/>
              <a:chOff x="2339752" y="1052736"/>
              <a:chExt cx="4748783" cy="4620562"/>
            </a:xfrm>
          </p:grpSpPr>
          <p:grpSp>
            <p:nvGrpSpPr>
              <p:cNvPr id="89" name="Group 41"/>
              <p:cNvGrpSpPr/>
              <p:nvPr/>
            </p:nvGrpSpPr>
            <p:grpSpPr>
              <a:xfrm>
                <a:off x="2339752" y="1628800"/>
                <a:ext cx="4748475" cy="4044498"/>
                <a:chOff x="2051720" y="1052737"/>
                <a:chExt cx="3903762" cy="4620562"/>
              </a:xfrm>
            </p:grpSpPr>
            <p:grpSp>
              <p:nvGrpSpPr>
                <p:cNvPr id="91" name="Group 14"/>
                <p:cNvGrpSpPr/>
                <p:nvPr/>
              </p:nvGrpSpPr>
              <p:grpSpPr>
                <a:xfrm>
                  <a:off x="2051720" y="1052737"/>
                  <a:ext cx="3903762" cy="3960439"/>
                  <a:chOff x="2195736" y="1196752"/>
                  <a:chExt cx="3903762" cy="4496887"/>
                </a:xfrm>
              </p:grpSpPr>
              <p:grpSp>
                <p:nvGrpSpPr>
                  <p:cNvPr id="94" name="Group 30"/>
                  <p:cNvGrpSpPr/>
                  <p:nvPr/>
                </p:nvGrpSpPr>
                <p:grpSpPr>
                  <a:xfrm>
                    <a:off x="2195736" y="1196752"/>
                    <a:ext cx="3903762" cy="2995461"/>
                    <a:chOff x="1547664" y="1988840"/>
                    <a:chExt cx="3680690" cy="3715541"/>
                  </a:xfrm>
                </p:grpSpPr>
                <p:grpSp>
                  <p:nvGrpSpPr>
                    <p:cNvPr id="100" name="Group 3"/>
                    <p:cNvGrpSpPr/>
                    <p:nvPr/>
                  </p:nvGrpSpPr>
                  <p:grpSpPr>
                    <a:xfrm>
                      <a:off x="1547664" y="1988840"/>
                      <a:ext cx="3680690" cy="2789159"/>
                      <a:chOff x="1804450" y="2512049"/>
                      <a:chExt cx="3680690" cy="2789159"/>
                    </a:xfrm>
                  </p:grpSpPr>
                  <p:sp>
                    <p:nvSpPr>
                      <p:cNvPr id="103" name="Rectangle 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04450" y="3440129"/>
                        <a:ext cx="2551526" cy="929720"/>
                      </a:xfrm>
                      <a:prstGeom prst="rect">
                        <a:avLst/>
                      </a:prstGeom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lIns="54000" anchor="ctr"/>
                      <a:lstStyle/>
                      <a:p>
                        <a:pPr algn="l"/>
                        <a:r>
                          <a:rPr lang="ka-GE" sz="14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Avaza" pitchFamily="34" charset="0"/>
                          </a:rPr>
                          <a:t>საშუალო ქულა</a:t>
                        </a:r>
                        <a:endParaRPr lang="ru-RU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Black" pitchFamily="34" charset="0"/>
                        </a:endParaRPr>
                      </a:p>
                    </p:txBody>
                  </p:sp>
                  <p:sp>
                    <p:nvSpPr>
                      <p:cNvPr id="104" name="Rectangle 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04450" y="4371488"/>
                        <a:ext cx="2551526" cy="929720"/>
                      </a:xfrm>
                      <a:prstGeom prst="rect">
                        <a:avLst/>
                      </a:prstGeom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lIns="54000" anchor="ctr"/>
                      <a:lstStyle/>
                      <a:p>
                        <a:pPr algn="l">
                          <a:spcBef>
                            <a:spcPct val="20000"/>
                          </a:spcBef>
                        </a:pPr>
                        <a:r>
                          <a:rPr lang="ka-GE" sz="14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Avaza" pitchFamily="34" charset="0"/>
                          </a:rPr>
                          <a:t>საშუალო სირთულე</a:t>
                        </a:r>
                        <a:r>
                          <a:rPr lang="en-US" sz="14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Avaza" pitchFamily="34" charset="0"/>
                          </a:rPr>
                          <a:t>*</a:t>
                        </a:r>
                        <a:endParaRPr lang="ru-RU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Black" pitchFamily="34" charset="0"/>
                        </a:endParaRPr>
                      </a:p>
                    </p:txBody>
                  </p:sp>
                  <p:sp>
                    <p:nvSpPr>
                      <p:cNvPr id="105" name="Rectangle 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04450" y="2512049"/>
                        <a:ext cx="2551526" cy="929720"/>
                      </a:xfrm>
                      <a:prstGeom prst="rect">
                        <a:avLst/>
                      </a:prstGeom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lIns="54000" anchor="ctr"/>
                      <a:lstStyle/>
                      <a:p>
                        <a:pPr algn="l">
                          <a:spcBef>
                            <a:spcPct val="20000"/>
                          </a:spcBef>
                        </a:pPr>
                        <a:r>
                          <a:rPr lang="ka-GE" sz="14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Avaza" pitchFamily="34" charset="0"/>
                          </a:rPr>
                          <a:t>კანდიდატთა რაოდენობა</a:t>
                        </a:r>
                        <a:endParaRPr lang="ru-RU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endParaRPr>
                      </a:p>
                    </p:txBody>
                  </p:sp>
                  <p:sp>
                    <p:nvSpPr>
                      <p:cNvPr id="106" name="Rectangle 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64347" y="2512049"/>
                        <a:ext cx="1120793" cy="929720"/>
                      </a:xfrm>
                      <a:prstGeom prst="rect">
                        <a:avLst/>
                      </a:prstGeom>
                      <a:noFill/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anchor="ctr"/>
                      <a:lstStyle/>
                      <a:p>
                        <a:r>
                          <a:rPr lang="en-US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2 995</a:t>
                        </a:r>
                        <a:endPara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endParaRPr>
                      </a:p>
                    </p:txBody>
                  </p:sp>
                  <p:sp>
                    <p:nvSpPr>
                      <p:cNvPr id="107" name="Rectangle 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64347" y="3440129"/>
                        <a:ext cx="1120793" cy="929720"/>
                      </a:xfrm>
                      <a:prstGeom prst="rect">
                        <a:avLst/>
                      </a:prstGeom>
                      <a:noFill/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anchor="ctr"/>
                      <a:lstStyle/>
                      <a:p>
                        <a:r>
                          <a:rPr lang="en-US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6</a:t>
                        </a:r>
                        <a:r>
                          <a:rPr lang="ka-GE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,</a:t>
                        </a:r>
                        <a:r>
                          <a:rPr lang="en-US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56</a:t>
                        </a:r>
                        <a:endPara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endParaRPr>
                      </a:p>
                    </p:txBody>
                  </p:sp>
                  <p:sp>
                    <p:nvSpPr>
                      <p:cNvPr id="108" name="Rectangle 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64347" y="4371488"/>
                        <a:ext cx="1120793" cy="929720"/>
                      </a:xfrm>
                      <a:prstGeom prst="rect">
                        <a:avLst/>
                      </a:prstGeom>
                      <a:noFill/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anchor="ctr"/>
                      <a:lstStyle/>
                      <a:p>
                        <a:r>
                          <a:rPr lang="en-US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38</a:t>
                        </a:r>
                        <a:r>
                          <a:rPr lang="ka-GE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,</a:t>
                        </a:r>
                        <a:r>
                          <a:rPr lang="en-US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58</a:t>
                        </a:r>
                        <a:endPara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endParaRPr>
                      </a:p>
                    </p:txBody>
                  </p:sp>
                </p:grpSp>
                <p:sp>
                  <p:nvSpPr>
                    <p:cNvPr id="101" name="Rectangle 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47664" y="4774661"/>
                      <a:ext cx="2551526" cy="929720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lIns="54000" anchor="ctr"/>
                    <a:lstStyle/>
                    <a:p>
                      <a:pPr algn="l">
                        <a:spcBef>
                          <a:spcPct val="20000"/>
                        </a:spcBef>
                      </a:pPr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საშუალო სირთულე </a:t>
                      </a:r>
                    </a:p>
                    <a:p>
                      <a:pPr algn="l">
                        <a:spcBef>
                          <a:spcPct val="20000"/>
                        </a:spcBef>
                      </a:pPr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გამოკლების გარეშე</a:t>
                      </a:r>
                      <a:r>
                        <a:rPr lang="en-US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*</a:t>
                      </a:r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*</a:t>
                      </a:r>
                      <a:endParaRPr lang="ru-RU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rial Black" pitchFamily="34" charset="0"/>
                      </a:endParaRPr>
                    </a:p>
                  </p:txBody>
                </p:sp>
                <p:sp>
                  <p:nvSpPr>
                    <p:cNvPr id="102" name="Rectangle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07561" y="4774661"/>
                      <a:ext cx="1120793" cy="929720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47,49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</p:grpSp>
              <p:grpSp>
                <p:nvGrpSpPr>
                  <p:cNvPr id="95" name="Group 41"/>
                  <p:cNvGrpSpPr/>
                  <p:nvPr/>
                </p:nvGrpSpPr>
                <p:grpSpPr>
                  <a:xfrm>
                    <a:off x="2195736" y="4195885"/>
                    <a:ext cx="3903762" cy="1497754"/>
                    <a:chOff x="2195736" y="4195885"/>
                    <a:chExt cx="3903762" cy="1497754"/>
                  </a:xfrm>
                </p:grpSpPr>
                <p:sp>
                  <p:nvSpPr>
                    <p:cNvPr id="96" name="Rectangle 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5736" y="4944101"/>
                      <a:ext cx="2706164" cy="749538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lIns="54000" anchor="ctr"/>
                    <a:lstStyle/>
                    <a:p>
                      <a:pPr algn="l">
                        <a:spcBef>
                          <a:spcPct val="20000"/>
                        </a:spcBef>
                      </a:pPr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გამოცდაზე დაფიქსირებული</a:t>
                      </a:r>
                    </a:p>
                    <a:p>
                      <a:pPr algn="l">
                        <a:spcBef>
                          <a:spcPct val="20000"/>
                        </a:spcBef>
                      </a:pPr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მაქსიმალური ქულა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Black" pitchFamily="34" charset="0"/>
                      </a:endParaRPr>
                    </a:p>
                  </p:txBody>
                </p:sp>
                <p:sp>
                  <p:nvSpPr>
                    <p:cNvPr id="97" name="Rectangle 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5736" y="4195885"/>
                      <a:ext cx="2706164" cy="749538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lIns="54000" anchor="ctr"/>
                    <a:lstStyle/>
                    <a:p>
                      <a:pPr algn="l">
                        <a:spcBef>
                          <a:spcPct val="20000"/>
                        </a:spcBef>
                      </a:pPr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ტესტის მაქსიმალური ქულა</a:t>
                      </a:r>
                      <a:endParaRPr lang="ru-RU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rial Black" pitchFamily="34" charset="0"/>
                      </a:endParaRPr>
                    </a:p>
                  </p:txBody>
                </p:sp>
                <p:sp>
                  <p:nvSpPr>
                    <p:cNvPr id="98" name="Rectangle 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0778" y="4195885"/>
                      <a:ext cx="1188720" cy="749538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en-US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17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  <p:sp>
                  <p:nvSpPr>
                    <p:cNvPr id="99" name="Rectangl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0778" y="4944101"/>
                      <a:ext cx="1188720" cy="749538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en-US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17</a:t>
                      </a:r>
                    </a:p>
                    <a:p>
                      <a:r>
                        <a:rPr lang="en-US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(5)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</p:grpSp>
            </p:grpSp>
            <p:sp>
              <p:nvSpPr>
                <p:cNvPr id="92" name="Rectangle 22"/>
                <p:cNvSpPr>
                  <a:spLocks noChangeArrowheads="1"/>
                </p:cNvSpPr>
                <p:nvPr/>
              </p:nvSpPr>
              <p:spPr bwMode="auto">
                <a:xfrm>
                  <a:off x="2055052" y="5013176"/>
                  <a:ext cx="2706164" cy="660123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მინიმალური კომპეტენციის </a:t>
                  </a:r>
                </a:p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ზღვარი (</a:t>
                  </a:r>
                  <a:r>
                    <a:rPr lang="en-US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5</a:t>
                  </a: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 ქულა) ვერ გადალახა</a:t>
                  </a:r>
                  <a:endParaRPr lang="ru-RU" sz="1400" b="1" dirty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93" name="Rectangle 92"/>
                <p:cNvSpPr>
                  <a:spLocks noChangeArrowheads="1"/>
                </p:cNvSpPr>
                <p:nvPr/>
              </p:nvSpPr>
              <p:spPr bwMode="auto">
                <a:xfrm>
                  <a:off x="4762264" y="5013176"/>
                  <a:ext cx="1188720" cy="660123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38</a:t>
                  </a:r>
                  <a:r>
                    <a:rPr lang="ka-GE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,70%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  <p:sp>
            <p:nvSpPr>
              <p:cNvPr id="90" name="Rectangle 39"/>
              <p:cNvSpPr>
                <a:spLocks noChangeArrowheads="1"/>
              </p:cNvSpPr>
              <p:nvPr/>
            </p:nvSpPr>
            <p:spPr bwMode="auto">
              <a:xfrm>
                <a:off x="5642595" y="1052736"/>
                <a:ext cx="1445940" cy="577823"/>
              </a:xfrm>
              <a:prstGeom prst="rect">
                <a:avLst/>
              </a:prstGeom>
              <a:noFill/>
              <a:ln>
                <a:headEnd/>
                <a:tailEnd/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LR1</a:t>
                </a:r>
                <a:endParaRPr lang="ru-RU" sz="1600" b="1" dirty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endParaRPr>
              </a:p>
            </p:txBody>
          </p:sp>
        </p:grpSp>
        <p:grpSp>
          <p:nvGrpSpPr>
            <p:cNvPr id="75" name="Group 44"/>
            <p:cNvGrpSpPr/>
            <p:nvPr/>
          </p:nvGrpSpPr>
          <p:grpSpPr>
            <a:xfrm>
              <a:off x="7082444" y="1052736"/>
              <a:ext cx="1449995" cy="4620562"/>
              <a:chOff x="5642284" y="1052736"/>
              <a:chExt cx="1449995" cy="4620562"/>
            </a:xfrm>
          </p:grpSpPr>
          <p:grpSp>
            <p:nvGrpSpPr>
              <p:cNvPr id="76" name="Group 41"/>
              <p:cNvGrpSpPr/>
              <p:nvPr/>
            </p:nvGrpSpPr>
            <p:grpSpPr>
              <a:xfrm>
                <a:off x="5642284" y="1628800"/>
                <a:ext cx="1449995" cy="4044498"/>
                <a:chOff x="4766762" y="1052737"/>
                <a:chExt cx="1192054" cy="4620562"/>
              </a:xfrm>
            </p:grpSpPr>
            <p:grpSp>
              <p:nvGrpSpPr>
                <p:cNvPr id="78" name="Group 14"/>
                <p:cNvGrpSpPr/>
                <p:nvPr/>
              </p:nvGrpSpPr>
              <p:grpSpPr>
                <a:xfrm>
                  <a:off x="4766762" y="1052737"/>
                  <a:ext cx="1188721" cy="3960439"/>
                  <a:chOff x="4910778" y="1196752"/>
                  <a:chExt cx="1188721" cy="4496887"/>
                </a:xfrm>
              </p:grpSpPr>
              <p:grpSp>
                <p:nvGrpSpPr>
                  <p:cNvPr id="80" name="Group 30"/>
                  <p:cNvGrpSpPr/>
                  <p:nvPr/>
                </p:nvGrpSpPr>
                <p:grpSpPr>
                  <a:xfrm>
                    <a:off x="4910779" y="1196752"/>
                    <a:ext cx="1188720" cy="2995461"/>
                    <a:chOff x="4107561" y="1988840"/>
                    <a:chExt cx="1120793" cy="3715541"/>
                  </a:xfrm>
                </p:grpSpPr>
                <p:grpSp>
                  <p:nvGrpSpPr>
                    <p:cNvPr id="84" name="Group 3"/>
                    <p:cNvGrpSpPr/>
                    <p:nvPr/>
                  </p:nvGrpSpPr>
                  <p:grpSpPr>
                    <a:xfrm>
                      <a:off x="4107561" y="1988840"/>
                      <a:ext cx="1120793" cy="2789159"/>
                      <a:chOff x="4364347" y="2512049"/>
                      <a:chExt cx="1120793" cy="2789159"/>
                    </a:xfrm>
                  </p:grpSpPr>
                  <p:sp>
                    <p:nvSpPr>
                      <p:cNvPr id="86" name="Rectangle 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64347" y="2512049"/>
                        <a:ext cx="1120793" cy="929720"/>
                      </a:xfrm>
                      <a:prstGeom prst="rect">
                        <a:avLst/>
                      </a:prstGeom>
                      <a:noFill/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anchor="ctr"/>
                      <a:lstStyle/>
                      <a:p>
                        <a:r>
                          <a:rPr lang="ka-GE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6 074</a:t>
                        </a:r>
                        <a:endPara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endParaRPr>
                      </a:p>
                    </p:txBody>
                  </p:sp>
                  <p:sp>
                    <p:nvSpPr>
                      <p:cNvPr id="87" name="Rectangle 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64347" y="3440129"/>
                        <a:ext cx="1120793" cy="929720"/>
                      </a:xfrm>
                      <a:prstGeom prst="rect">
                        <a:avLst/>
                      </a:prstGeom>
                      <a:noFill/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anchor="ctr"/>
                      <a:lstStyle/>
                      <a:p>
                        <a:r>
                          <a:rPr lang="ka-GE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6,60</a:t>
                        </a:r>
                        <a:endPara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endParaRPr>
                      </a:p>
                    </p:txBody>
                  </p:sp>
                  <p:sp>
                    <p:nvSpPr>
                      <p:cNvPr id="88" name="Rectangle 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64347" y="4371488"/>
                        <a:ext cx="1120793" cy="929720"/>
                      </a:xfrm>
                      <a:prstGeom prst="rect">
                        <a:avLst/>
                      </a:prstGeom>
                      <a:noFill/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anchor="ctr"/>
                      <a:lstStyle/>
                      <a:p>
                        <a:r>
                          <a:rPr lang="ka-GE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38,83</a:t>
                        </a:r>
                        <a:endPara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endParaRPr>
                      </a:p>
                    </p:txBody>
                  </p:sp>
                </p:grpSp>
                <p:sp>
                  <p:nvSpPr>
                    <p:cNvPr id="85" name="Rectangle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07561" y="4774661"/>
                      <a:ext cx="1120793" cy="929720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47,47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</p:grpSp>
              <p:grpSp>
                <p:nvGrpSpPr>
                  <p:cNvPr id="81" name="Group 41"/>
                  <p:cNvGrpSpPr/>
                  <p:nvPr/>
                </p:nvGrpSpPr>
                <p:grpSpPr>
                  <a:xfrm>
                    <a:off x="4910778" y="4195885"/>
                    <a:ext cx="1188720" cy="1497754"/>
                    <a:chOff x="4910778" y="4195885"/>
                    <a:chExt cx="1188720" cy="1497754"/>
                  </a:xfrm>
                </p:grpSpPr>
                <p:sp>
                  <p:nvSpPr>
                    <p:cNvPr id="82" name="Rectangle 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0778" y="4195885"/>
                      <a:ext cx="1188720" cy="749538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17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  <p:sp>
                  <p:nvSpPr>
                    <p:cNvPr id="83" name="Rectangl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0778" y="4944101"/>
                      <a:ext cx="1188720" cy="749538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17</a:t>
                      </a:r>
                    </a:p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(4)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</p:grpSp>
            </p:grpSp>
            <p:sp>
              <p:nvSpPr>
                <p:cNvPr id="79" name="Rectangle 78"/>
                <p:cNvSpPr>
                  <a:spLocks noChangeArrowheads="1"/>
                </p:cNvSpPr>
                <p:nvPr/>
              </p:nvSpPr>
              <p:spPr bwMode="auto">
                <a:xfrm>
                  <a:off x="4770096" y="5013176"/>
                  <a:ext cx="1188720" cy="660123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ka-GE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34,66%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  <p:sp>
            <p:nvSpPr>
              <p:cNvPr id="77" name="Rectangle 39"/>
              <p:cNvSpPr>
                <a:spLocks noChangeArrowheads="1"/>
              </p:cNvSpPr>
              <p:nvPr/>
            </p:nvSpPr>
            <p:spPr bwMode="auto">
              <a:xfrm>
                <a:off x="5642595" y="1052736"/>
                <a:ext cx="1445940" cy="577823"/>
              </a:xfrm>
              <a:prstGeom prst="rect">
                <a:avLst/>
              </a:prstGeom>
              <a:noFill/>
              <a:ln>
                <a:headEnd/>
                <a:tailEnd/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LR2</a:t>
                </a:r>
                <a:endParaRPr lang="ru-RU" sz="1600" b="1" dirty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endParaRPr>
              </a:p>
            </p:txBody>
          </p:sp>
        </p:grpSp>
      </p:grp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 txBox="1">
            <a:spLocks/>
          </p:cNvSpPr>
          <p:nvPr/>
        </p:nvSpPr>
        <p:spPr bwMode="auto">
          <a:xfrm>
            <a:off x="2771800" y="11088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საერთო სამაგისტრო გამოცდა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27784" y="548680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რაოდენობრივი მსჯელობა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(QR1 </a:t>
            </a:r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და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 QR2)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8" name="TextBox 34"/>
          <p:cNvSpPr txBox="1">
            <a:spLocks noChangeArrowheads="1"/>
          </p:cNvSpPr>
          <p:nvPr/>
        </p:nvSpPr>
        <p:spPr bwMode="auto">
          <a:xfrm>
            <a:off x="1259632" y="5777001"/>
            <a:ext cx="7740352" cy="964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44463" indent="-144463" algn="l">
              <a:lnSpc>
                <a:spcPts val="14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*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  ტესტის </a:t>
            </a:r>
            <a:r>
              <a:rPr lang="ka-GE" sz="1200" b="1" dirty="0">
                <a:solidFill>
                  <a:schemeClr val="accent5">
                    <a:lumMod val="50000"/>
                  </a:schemeClr>
                </a:solidFill>
              </a:rPr>
              <a:t>საშუალო სირთულე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– </a:t>
            </a:r>
            <a:r>
              <a:rPr lang="ka-GE" sz="1200" b="1" dirty="0">
                <a:solidFill>
                  <a:schemeClr val="accent5">
                    <a:lumMod val="50000"/>
                  </a:schemeClr>
                </a:solidFill>
              </a:rPr>
              <a:t>ტესტის საშუალო ქულა გაყოფილი ტესტის მაქსიმალურ ქულაზე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და გამრავლებული 100-ზე. </a:t>
            </a:r>
            <a:endParaRPr lang="en-US" sz="1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69863" indent="-169863" algn="just">
              <a:lnSpc>
                <a:spcPts val="14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**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არასწორი პასუხის შემოხაზვისთვის კონკურსანტს აკლდება 0,2 ქულა. საშუალო სირთულე გამოკლების გარეშე იანგარიშება აღნიშნული გამოკლების გაუთვალისწინებლად.</a:t>
            </a:r>
            <a:endParaRPr lang="en-US" sz="1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2" name="Group 65"/>
          <p:cNvGrpSpPr/>
          <p:nvPr/>
        </p:nvGrpSpPr>
        <p:grpSpPr>
          <a:xfrm>
            <a:off x="2339752" y="1052736"/>
            <a:ext cx="6192687" cy="4620562"/>
            <a:chOff x="2339752" y="1052736"/>
            <a:chExt cx="6192687" cy="4620562"/>
          </a:xfrm>
        </p:grpSpPr>
        <p:grpSp>
          <p:nvGrpSpPr>
            <p:cNvPr id="3" name="Group 43"/>
            <p:cNvGrpSpPr/>
            <p:nvPr/>
          </p:nvGrpSpPr>
          <p:grpSpPr>
            <a:xfrm>
              <a:off x="2339752" y="1052736"/>
              <a:ext cx="4748783" cy="4620562"/>
              <a:chOff x="2339752" y="1052736"/>
              <a:chExt cx="4748783" cy="4620562"/>
            </a:xfrm>
          </p:grpSpPr>
          <p:grpSp>
            <p:nvGrpSpPr>
              <p:cNvPr id="4" name="Group 41"/>
              <p:cNvGrpSpPr/>
              <p:nvPr/>
            </p:nvGrpSpPr>
            <p:grpSpPr>
              <a:xfrm>
                <a:off x="2339752" y="1628800"/>
                <a:ext cx="4748475" cy="4044498"/>
                <a:chOff x="2051720" y="1052737"/>
                <a:chExt cx="3903762" cy="4620562"/>
              </a:xfrm>
            </p:grpSpPr>
            <p:grpSp>
              <p:nvGrpSpPr>
                <p:cNvPr id="5" name="Group 14"/>
                <p:cNvGrpSpPr/>
                <p:nvPr/>
              </p:nvGrpSpPr>
              <p:grpSpPr>
                <a:xfrm>
                  <a:off x="2051720" y="1052737"/>
                  <a:ext cx="3903762" cy="3960439"/>
                  <a:chOff x="2195736" y="1196752"/>
                  <a:chExt cx="3903762" cy="4496887"/>
                </a:xfrm>
              </p:grpSpPr>
              <p:grpSp>
                <p:nvGrpSpPr>
                  <p:cNvPr id="6" name="Group 30"/>
                  <p:cNvGrpSpPr/>
                  <p:nvPr/>
                </p:nvGrpSpPr>
                <p:grpSpPr>
                  <a:xfrm>
                    <a:off x="2195736" y="1196752"/>
                    <a:ext cx="3903762" cy="2995461"/>
                    <a:chOff x="1547664" y="1988840"/>
                    <a:chExt cx="3680690" cy="3715541"/>
                  </a:xfrm>
                </p:grpSpPr>
                <p:grpSp>
                  <p:nvGrpSpPr>
                    <p:cNvPr id="7" name="Group 3"/>
                    <p:cNvGrpSpPr/>
                    <p:nvPr/>
                  </p:nvGrpSpPr>
                  <p:grpSpPr>
                    <a:xfrm>
                      <a:off x="1547664" y="1988840"/>
                      <a:ext cx="3680690" cy="2789159"/>
                      <a:chOff x="1804450" y="2512049"/>
                      <a:chExt cx="3680690" cy="2789159"/>
                    </a:xfrm>
                  </p:grpSpPr>
                  <p:sp>
                    <p:nvSpPr>
                      <p:cNvPr id="103" name="Rectangle 2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04450" y="3440129"/>
                        <a:ext cx="2551526" cy="929720"/>
                      </a:xfrm>
                      <a:prstGeom prst="rect">
                        <a:avLst/>
                      </a:prstGeom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lIns="54000" anchor="ctr"/>
                      <a:lstStyle/>
                      <a:p>
                        <a:pPr algn="l"/>
                        <a:r>
                          <a:rPr lang="ka-GE" sz="14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Avaza" pitchFamily="34" charset="0"/>
                          </a:rPr>
                          <a:t>საშუალო ქულა</a:t>
                        </a:r>
                        <a:endParaRPr lang="ru-RU" sz="1400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Black" pitchFamily="34" charset="0"/>
                        </a:endParaRPr>
                      </a:p>
                    </p:txBody>
                  </p:sp>
                  <p:sp>
                    <p:nvSpPr>
                      <p:cNvPr id="104" name="Rectangle 23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04450" y="4371488"/>
                        <a:ext cx="2551526" cy="929720"/>
                      </a:xfrm>
                      <a:prstGeom prst="rect">
                        <a:avLst/>
                      </a:prstGeom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lIns="54000" anchor="ctr"/>
                      <a:lstStyle/>
                      <a:p>
                        <a:pPr algn="l">
                          <a:spcBef>
                            <a:spcPct val="20000"/>
                          </a:spcBef>
                        </a:pPr>
                        <a:r>
                          <a:rPr lang="ka-GE" sz="14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Avaza" pitchFamily="34" charset="0"/>
                          </a:rPr>
                          <a:t>საშუალო სირთულე</a:t>
                        </a:r>
                        <a:r>
                          <a:rPr lang="en-US" sz="14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Avaza" pitchFamily="34" charset="0"/>
                          </a:rPr>
                          <a:t>*</a:t>
                        </a:r>
                        <a:endParaRPr lang="ru-RU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 Black" pitchFamily="34" charset="0"/>
                        </a:endParaRPr>
                      </a:p>
                    </p:txBody>
                  </p:sp>
                  <p:sp>
                    <p:nvSpPr>
                      <p:cNvPr id="105" name="Rectangle 24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804450" y="2512049"/>
                        <a:ext cx="2551526" cy="929720"/>
                      </a:xfrm>
                      <a:prstGeom prst="rect">
                        <a:avLst/>
                      </a:prstGeom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lIns="54000" anchor="ctr"/>
                      <a:lstStyle/>
                      <a:p>
                        <a:pPr algn="l">
                          <a:spcBef>
                            <a:spcPct val="20000"/>
                          </a:spcBef>
                        </a:pPr>
                        <a:r>
                          <a:rPr lang="ka-GE" sz="14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Avaza" pitchFamily="34" charset="0"/>
                          </a:rPr>
                          <a:t>კანდიდატთა რაოდენობა</a:t>
                        </a:r>
                        <a:endParaRPr lang="ru-RU" sz="14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endParaRPr>
                      </a:p>
                    </p:txBody>
                  </p:sp>
                  <p:sp>
                    <p:nvSpPr>
                      <p:cNvPr id="106" name="Rectangle 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64347" y="2512049"/>
                        <a:ext cx="1120793" cy="929720"/>
                      </a:xfrm>
                      <a:prstGeom prst="rect">
                        <a:avLst/>
                      </a:prstGeom>
                      <a:noFill/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anchor="ctr"/>
                      <a:lstStyle/>
                      <a:p>
                        <a:r>
                          <a:rPr lang="en-US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4 977</a:t>
                        </a:r>
                        <a:endPara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endParaRPr>
                      </a:p>
                    </p:txBody>
                  </p:sp>
                  <p:sp>
                    <p:nvSpPr>
                      <p:cNvPr id="107" name="Rectangle 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64347" y="3440129"/>
                        <a:ext cx="1120793" cy="929720"/>
                      </a:xfrm>
                      <a:prstGeom prst="rect">
                        <a:avLst/>
                      </a:prstGeom>
                      <a:noFill/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anchor="ctr"/>
                      <a:lstStyle/>
                      <a:p>
                        <a:r>
                          <a:rPr lang="en-US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5</a:t>
                        </a:r>
                        <a:r>
                          <a:rPr lang="ka-GE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,</a:t>
                        </a:r>
                        <a:r>
                          <a:rPr lang="en-US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73</a:t>
                        </a:r>
                        <a:endPara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endParaRPr>
                      </a:p>
                    </p:txBody>
                  </p:sp>
                  <p:sp>
                    <p:nvSpPr>
                      <p:cNvPr id="108" name="Rectangle 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64347" y="4371488"/>
                        <a:ext cx="1120793" cy="929720"/>
                      </a:xfrm>
                      <a:prstGeom prst="rect">
                        <a:avLst/>
                      </a:prstGeom>
                      <a:noFill/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anchor="ctr"/>
                      <a:lstStyle/>
                      <a:p>
                        <a:r>
                          <a:rPr lang="en-US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2</a:t>
                        </a:r>
                        <a:r>
                          <a:rPr lang="ka-GE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8,65</a:t>
                        </a:r>
                        <a:endPara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endParaRPr>
                      </a:p>
                    </p:txBody>
                  </p:sp>
                </p:grpSp>
                <p:sp>
                  <p:nvSpPr>
                    <p:cNvPr id="101" name="Rectangle 2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1547664" y="4774661"/>
                      <a:ext cx="2551526" cy="929720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lIns="54000" anchor="ctr"/>
                    <a:lstStyle/>
                    <a:p>
                      <a:pPr algn="l">
                        <a:spcBef>
                          <a:spcPct val="20000"/>
                        </a:spcBef>
                      </a:pPr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საშუალო სირთულე </a:t>
                      </a:r>
                    </a:p>
                    <a:p>
                      <a:pPr algn="l">
                        <a:spcBef>
                          <a:spcPct val="20000"/>
                        </a:spcBef>
                      </a:pPr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გამოკლების გარეშე</a:t>
                      </a:r>
                      <a:r>
                        <a:rPr lang="en-US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*</a:t>
                      </a:r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*</a:t>
                      </a:r>
                      <a:endParaRPr lang="ru-RU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rial Black" pitchFamily="34" charset="0"/>
                      </a:endParaRPr>
                    </a:p>
                  </p:txBody>
                </p:sp>
                <p:sp>
                  <p:nvSpPr>
                    <p:cNvPr id="102" name="Rectangle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07561" y="4774661"/>
                      <a:ext cx="1120793" cy="929720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38,02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</p:grpSp>
              <p:grpSp>
                <p:nvGrpSpPr>
                  <p:cNvPr id="8" name="Group 41"/>
                  <p:cNvGrpSpPr/>
                  <p:nvPr/>
                </p:nvGrpSpPr>
                <p:grpSpPr>
                  <a:xfrm>
                    <a:off x="2195736" y="4195885"/>
                    <a:ext cx="3903762" cy="1497754"/>
                    <a:chOff x="2195736" y="4195885"/>
                    <a:chExt cx="3903762" cy="1497754"/>
                  </a:xfrm>
                </p:grpSpPr>
                <p:sp>
                  <p:nvSpPr>
                    <p:cNvPr id="96" name="Rectangle 2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5736" y="4944101"/>
                      <a:ext cx="2706164" cy="749538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lIns="54000" anchor="ctr"/>
                    <a:lstStyle/>
                    <a:p>
                      <a:pPr algn="l">
                        <a:spcBef>
                          <a:spcPct val="20000"/>
                        </a:spcBef>
                      </a:pPr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გამოცდაზე დაფიქსირებული</a:t>
                      </a:r>
                    </a:p>
                    <a:p>
                      <a:pPr algn="l">
                        <a:spcBef>
                          <a:spcPct val="20000"/>
                        </a:spcBef>
                      </a:pPr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მაქსიმალური ქულა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 Black" pitchFamily="34" charset="0"/>
                      </a:endParaRPr>
                    </a:p>
                  </p:txBody>
                </p:sp>
                <p:sp>
                  <p:nvSpPr>
                    <p:cNvPr id="97" name="Rectangle 24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195736" y="4195885"/>
                      <a:ext cx="2706164" cy="749538"/>
                    </a:xfrm>
                    <a:prstGeom prst="rect">
                      <a:avLst/>
                    </a:prstGeom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lIns="54000" anchor="ctr"/>
                    <a:lstStyle/>
                    <a:p>
                      <a:pPr algn="l">
                        <a:spcBef>
                          <a:spcPct val="20000"/>
                        </a:spcBef>
                      </a:pPr>
                      <a:r>
                        <a:rPr lang="ka-GE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vaza" pitchFamily="34" charset="0"/>
                        </a:rPr>
                        <a:t>ტესტის მაქსიმალური ქულა</a:t>
                      </a:r>
                      <a:endParaRPr lang="ru-RU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rial Black" pitchFamily="34" charset="0"/>
                      </a:endParaRPr>
                    </a:p>
                  </p:txBody>
                </p:sp>
                <p:sp>
                  <p:nvSpPr>
                    <p:cNvPr id="98" name="Rectangle 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0778" y="4195885"/>
                      <a:ext cx="1188720" cy="749538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20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  <p:sp>
                  <p:nvSpPr>
                    <p:cNvPr id="99" name="Rectangl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0778" y="4944101"/>
                      <a:ext cx="1188720" cy="749538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20</a:t>
                      </a:r>
                      <a:endPara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  <a:p>
                      <a:r>
                        <a:rPr lang="en-US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(</a:t>
                      </a:r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4</a:t>
                      </a:r>
                      <a:r>
                        <a:rPr lang="en-US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)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</p:grpSp>
            </p:grpSp>
            <p:sp>
              <p:nvSpPr>
                <p:cNvPr id="92" name="Rectangle 22"/>
                <p:cNvSpPr>
                  <a:spLocks noChangeArrowheads="1"/>
                </p:cNvSpPr>
                <p:nvPr/>
              </p:nvSpPr>
              <p:spPr bwMode="auto">
                <a:xfrm>
                  <a:off x="2055052" y="5013176"/>
                  <a:ext cx="2706164" cy="660123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მინიმალური კომპეტენციის </a:t>
                  </a:r>
                </a:p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ზღვარი (</a:t>
                  </a:r>
                  <a:r>
                    <a:rPr lang="en-US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5</a:t>
                  </a: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 ქულა) ვერ გადალახა</a:t>
                  </a:r>
                  <a:endParaRPr lang="ru-RU" sz="1400" b="1" dirty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93" name="Rectangle 92"/>
                <p:cNvSpPr>
                  <a:spLocks noChangeArrowheads="1"/>
                </p:cNvSpPr>
                <p:nvPr/>
              </p:nvSpPr>
              <p:spPr bwMode="auto">
                <a:xfrm>
                  <a:off x="4762264" y="5013176"/>
                  <a:ext cx="1188720" cy="660123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4</a:t>
                  </a:r>
                  <a:r>
                    <a:rPr lang="ka-GE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8,24%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  <p:sp>
            <p:nvSpPr>
              <p:cNvPr id="90" name="Rectangle 39"/>
              <p:cNvSpPr>
                <a:spLocks noChangeArrowheads="1"/>
              </p:cNvSpPr>
              <p:nvPr/>
            </p:nvSpPr>
            <p:spPr bwMode="auto">
              <a:xfrm>
                <a:off x="5642595" y="1052736"/>
                <a:ext cx="1445940" cy="577823"/>
              </a:xfrm>
              <a:prstGeom prst="rect">
                <a:avLst/>
              </a:prstGeom>
              <a:noFill/>
              <a:ln>
                <a:headEnd/>
                <a:tailEnd/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QR1</a:t>
                </a:r>
                <a:endParaRPr lang="ru-RU" sz="1600" b="1" dirty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endParaRPr>
              </a:p>
            </p:txBody>
          </p:sp>
        </p:grpSp>
        <p:grpSp>
          <p:nvGrpSpPr>
            <p:cNvPr id="9" name="Group 44"/>
            <p:cNvGrpSpPr/>
            <p:nvPr/>
          </p:nvGrpSpPr>
          <p:grpSpPr>
            <a:xfrm>
              <a:off x="7082444" y="1052736"/>
              <a:ext cx="1449995" cy="4620562"/>
              <a:chOff x="5642284" y="1052736"/>
              <a:chExt cx="1449995" cy="4620562"/>
            </a:xfrm>
          </p:grpSpPr>
          <p:grpSp>
            <p:nvGrpSpPr>
              <p:cNvPr id="10" name="Group 41"/>
              <p:cNvGrpSpPr/>
              <p:nvPr/>
            </p:nvGrpSpPr>
            <p:grpSpPr>
              <a:xfrm>
                <a:off x="5642284" y="1628800"/>
                <a:ext cx="1449995" cy="4044498"/>
                <a:chOff x="4766762" y="1052737"/>
                <a:chExt cx="1192054" cy="4620562"/>
              </a:xfrm>
            </p:grpSpPr>
            <p:grpSp>
              <p:nvGrpSpPr>
                <p:cNvPr id="11" name="Group 14"/>
                <p:cNvGrpSpPr/>
                <p:nvPr/>
              </p:nvGrpSpPr>
              <p:grpSpPr>
                <a:xfrm>
                  <a:off x="4766762" y="1052737"/>
                  <a:ext cx="1188721" cy="3960439"/>
                  <a:chOff x="4910778" y="1196752"/>
                  <a:chExt cx="1188721" cy="4496887"/>
                </a:xfrm>
              </p:grpSpPr>
              <p:grpSp>
                <p:nvGrpSpPr>
                  <p:cNvPr id="12" name="Group 30"/>
                  <p:cNvGrpSpPr/>
                  <p:nvPr/>
                </p:nvGrpSpPr>
                <p:grpSpPr>
                  <a:xfrm>
                    <a:off x="4910779" y="1196752"/>
                    <a:ext cx="1188720" cy="2995461"/>
                    <a:chOff x="4107561" y="1988840"/>
                    <a:chExt cx="1120793" cy="3715541"/>
                  </a:xfrm>
                </p:grpSpPr>
                <p:grpSp>
                  <p:nvGrpSpPr>
                    <p:cNvPr id="13" name="Group 3"/>
                    <p:cNvGrpSpPr/>
                    <p:nvPr/>
                  </p:nvGrpSpPr>
                  <p:grpSpPr>
                    <a:xfrm>
                      <a:off x="4107561" y="1988840"/>
                      <a:ext cx="1120793" cy="2789159"/>
                      <a:chOff x="4364347" y="2512049"/>
                      <a:chExt cx="1120793" cy="2789159"/>
                    </a:xfrm>
                  </p:grpSpPr>
                  <p:sp>
                    <p:nvSpPr>
                      <p:cNvPr id="86" name="Rectangle 39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64347" y="2512049"/>
                        <a:ext cx="1120793" cy="929720"/>
                      </a:xfrm>
                      <a:prstGeom prst="rect">
                        <a:avLst/>
                      </a:prstGeom>
                      <a:noFill/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anchor="ctr"/>
                      <a:lstStyle/>
                      <a:p>
                        <a:r>
                          <a:rPr lang="ka-GE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4 092</a:t>
                        </a:r>
                        <a:endPara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endParaRPr>
                      </a:p>
                    </p:txBody>
                  </p:sp>
                  <p:sp>
                    <p:nvSpPr>
                      <p:cNvPr id="87" name="Rectangle 40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64347" y="3440129"/>
                        <a:ext cx="1120793" cy="929720"/>
                      </a:xfrm>
                      <a:prstGeom prst="rect">
                        <a:avLst/>
                      </a:prstGeom>
                      <a:noFill/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anchor="ctr"/>
                      <a:lstStyle/>
                      <a:p>
                        <a:r>
                          <a:rPr lang="ka-GE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6,85</a:t>
                        </a:r>
                        <a:endPara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endParaRPr>
                      </a:p>
                    </p:txBody>
                  </p:sp>
                  <p:sp>
                    <p:nvSpPr>
                      <p:cNvPr id="88" name="Rectangle 42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4364347" y="4371488"/>
                        <a:ext cx="1120793" cy="929720"/>
                      </a:xfrm>
                      <a:prstGeom prst="rect">
                        <a:avLst/>
                      </a:prstGeom>
                      <a:noFill/>
                      <a:ln>
                        <a:headEnd/>
                        <a:tailEnd/>
                      </a:ln>
                      <a:effectLst/>
                    </p:spPr>
                    <p:style>
                      <a:lnRef idx="1">
                        <a:schemeClr val="accent2"/>
                      </a:lnRef>
                      <a:fillRef idx="2">
                        <a:schemeClr val="accent2"/>
                      </a:fillRef>
                      <a:effectRef idx="1">
                        <a:schemeClr val="accent2"/>
                      </a:effectRef>
                      <a:fontRef idx="minor">
                        <a:schemeClr val="dk1"/>
                      </a:fontRef>
                    </p:style>
                    <p:txBody>
                      <a:bodyPr wrap="none" anchor="ctr"/>
                      <a:lstStyle/>
                      <a:p>
                        <a:r>
                          <a:rPr lang="ka-GE" sz="1600" b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latin typeface="Sylfaen" pitchFamily="18" charset="0"/>
                          </a:rPr>
                          <a:t>34,26</a:t>
                        </a:r>
                        <a:endParaRPr lang="ru-RU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endParaRPr>
                      </a:p>
                    </p:txBody>
                  </p:sp>
                </p:grpSp>
                <p:sp>
                  <p:nvSpPr>
                    <p:cNvPr id="85" name="Rectangle 42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07561" y="4774661"/>
                      <a:ext cx="1120793" cy="929720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43,61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</p:grpSp>
              <p:grpSp>
                <p:nvGrpSpPr>
                  <p:cNvPr id="15" name="Group 41"/>
                  <p:cNvGrpSpPr/>
                  <p:nvPr/>
                </p:nvGrpSpPr>
                <p:grpSpPr>
                  <a:xfrm>
                    <a:off x="4910778" y="4195885"/>
                    <a:ext cx="1188720" cy="1497754"/>
                    <a:chOff x="4910778" y="4195885"/>
                    <a:chExt cx="1188720" cy="1497754"/>
                  </a:xfrm>
                </p:grpSpPr>
                <p:sp>
                  <p:nvSpPr>
                    <p:cNvPr id="82" name="Rectangle 39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0778" y="4195885"/>
                      <a:ext cx="1188720" cy="749538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20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  <p:sp>
                  <p:nvSpPr>
                    <p:cNvPr id="83" name="Rectangle 40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910778" y="4944101"/>
                      <a:ext cx="1188720" cy="749538"/>
                    </a:xfrm>
                    <a:prstGeom prst="rect">
                      <a:avLst/>
                    </a:prstGeom>
                    <a:noFill/>
                    <a:ln>
                      <a:headEnd/>
                      <a:tailEnd/>
                    </a:ln>
                    <a:effectLst/>
                  </p:spPr>
                  <p:style>
                    <a:lnRef idx="1">
                      <a:schemeClr val="accent2"/>
                    </a:lnRef>
                    <a:fillRef idx="2">
                      <a:schemeClr val="accent2"/>
                    </a:fillRef>
                    <a:effectRef idx="1">
                      <a:schemeClr val="accent2"/>
                    </a:effectRef>
                    <a:fontRef idx="minor">
                      <a:schemeClr val="dk1"/>
                    </a:fontRef>
                  </p:style>
                  <p:txBody>
                    <a:bodyPr wrap="none" anchor="ctr"/>
                    <a:lstStyle/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20</a:t>
                      </a:r>
                    </a:p>
                    <a:p>
                      <a:r>
                        <a:rPr lang="ka-GE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Sylfaen" pitchFamily="18" charset="0"/>
                        </a:rPr>
                        <a:t>(14)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endParaRPr>
                    </a:p>
                  </p:txBody>
                </p:sp>
              </p:grpSp>
            </p:grpSp>
            <p:sp>
              <p:nvSpPr>
                <p:cNvPr id="79" name="Rectangle 78"/>
                <p:cNvSpPr>
                  <a:spLocks noChangeArrowheads="1"/>
                </p:cNvSpPr>
                <p:nvPr/>
              </p:nvSpPr>
              <p:spPr bwMode="auto">
                <a:xfrm>
                  <a:off x="4770096" y="5013176"/>
                  <a:ext cx="1188720" cy="660123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ka-GE" sz="1600" b="1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39,37%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  <p:sp>
            <p:nvSpPr>
              <p:cNvPr id="77" name="Rectangle 39"/>
              <p:cNvSpPr>
                <a:spLocks noChangeArrowheads="1"/>
              </p:cNvSpPr>
              <p:nvPr/>
            </p:nvSpPr>
            <p:spPr bwMode="auto">
              <a:xfrm>
                <a:off x="5642595" y="1052736"/>
                <a:ext cx="1445940" cy="577823"/>
              </a:xfrm>
              <a:prstGeom prst="rect">
                <a:avLst/>
              </a:prstGeom>
              <a:noFill/>
              <a:ln>
                <a:headEnd/>
                <a:tailEnd/>
              </a:ln>
              <a:effectLst/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/>
              <a:lstStyle/>
              <a:p>
                <a:r>
                  <a:rPr lang="en-US" sz="1600" b="1" dirty="0" smtClean="0">
                    <a:solidFill>
                      <a:schemeClr val="tx2">
                        <a:lumMod val="75000"/>
                      </a:schemeClr>
                    </a:solidFill>
                  </a:rPr>
                  <a:t>QR2</a:t>
                </a:r>
                <a:endParaRPr lang="ru-RU" sz="1600" b="1" dirty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endParaRPr>
              </a:p>
            </p:txBody>
          </p:sp>
        </p:grpSp>
      </p:grp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 txBox="1">
            <a:spLocks/>
          </p:cNvSpPr>
          <p:nvPr/>
        </p:nvSpPr>
        <p:spPr bwMode="auto">
          <a:xfrm>
            <a:off x="2771800" y="11088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საერთო სამაგისტრო გამოცდა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27784" y="548680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ტესტი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A* (RC, AW1, LR1, QR1)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8" name="TextBox 34"/>
          <p:cNvSpPr txBox="1">
            <a:spLocks noChangeArrowheads="1"/>
          </p:cNvSpPr>
          <p:nvPr/>
        </p:nvSpPr>
        <p:spPr bwMode="auto">
          <a:xfrm>
            <a:off x="1259632" y="5517232"/>
            <a:ext cx="7488832" cy="11439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44463" indent="-144463" algn="l">
              <a:lnSpc>
                <a:spcPts val="14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*  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ამ ტიპის ტესტს აბარებდნენ საბუნებისმეტყველო მეცნიერებების (გარდა ფიზიკისა), ჯანდაცვის, ჰუმანიტარული, ხელოვნების, აგრარული და განათლების მიმართულებების მაგისტრანტობის კანდიდატები.</a:t>
            </a:r>
            <a:endParaRPr lang="en-US" sz="1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69863" indent="-169863" algn="just">
              <a:lnSpc>
                <a:spcPts val="14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**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ტესტის საშუალო სირთულე – ტესტის საშუალო ქულა გაყოფილი ტესტის მაქსიმალურ ქულაზე და გამრავლებული 100-ზე. </a:t>
            </a:r>
            <a:endParaRPr lang="en-US" sz="1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28" name="Group 41"/>
          <p:cNvGrpSpPr/>
          <p:nvPr/>
        </p:nvGrpSpPr>
        <p:grpSpPr>
          <a:xfrm>
            <a:off x="1979712" y="1268760"/>
            <a:ext cx="5688632" cy="4044498"/>
            <a:chOff x="2051720" y="1052737"/>
            <a:chExt cx="3907094" cy="4620562"/>
          </a:xfrm>
        </p:grpSpPr>
        <p:grpSp>
          <p:nvGrpSpPr>
            <p:cNvPr id="29" name="Group 14"/>
            <p:cNvGrpSpPr/>
            <p:nvPr/>
          </p:nvGrpSpPr>
          <p:grpSpPr>
            <a:xfrm>
              <a:off x="2051720" y="1052737"/>
              <a:ext cx="3903762" cy="3960439"/>
              <a:chOff x="2195736" y="1196752"/>
              <a:chExt cx="3903762" cy="4496887"/>
            </a:xfrm>
          </p:grpSpPr>
          <p:grpSp>
            <p:nvGrpSpPr>
              <p:cNvPr id="32" name="Group 30"/>
              <p:cNvGrpSpPr/>
              <p:nvPr/>
            </p:nvGrpSpPr>
            <p:grpSpPr>
              <a:xfrm>
                <a:off x="2195736" y="1196752"/>
                <a:ext cx="3903762" cy="2995461"/>
                <a:chOff x="1547664" y="1988840"/>
                <a:chExt cx="3680690" cy="3715541"/>
              </a:xfrm>
            </p:grpSpPr>
            <p:grpSp>
              <p:nvGrpSpPr>
                <p:cNvPr id="39" name="Group 3"/>
                <p:cNvGrpSpPr/>
                <p:nvPr/>
              </p:nvGrpSpPr>
              <p:grpSpPr>
                <a:xfrm>
                  <a:off x="1547664" y="1988840"/>
                  <a:ext cx="3680690" cy="2789159"/>
                  <a:chOff x="1804450" y="2512049"/>
                  <a:chExt cx="3680690" cy="2789159"/>
                </a:xfrm>
              </p:grpSpPr>
              <p:sp>
                <p:nvSpPr>
                  <p:cNvPr id="43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3440129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/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საშუალო ქულა</a:t>
                    </a:r>
                    <a:endParaRPr lang="ru-RU" sz="1400" dirty="0">
                      <a:solidFill>
                        <a:schemeClr val="accent1">
                          <a:lumMod val="75000"/>
                        </a:schemeClr>
                      </a:solidFill>
                      <a:latin typeface="Arial Black" pitchFamily="34" charset="0"/>
                    </a:endParaRPr>
                  </a:p>
                </p:txBody>
              </p:sp>
              <p:sp>
                <p:nvSpPr>
                  <p:cNvPr id="44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4371488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>
                      <a:spcBef>
                        <a:spcPct val="20000"/>
                      </a:spcBef>
                    </a:pP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საშუალო სირთულე</a:t>
                    </a:r>
                    <a:r>
                      <a:rPr lang="en-US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*</a:t>
                    </a: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*</a:t>
                    </a:r>
                    <a:endParaRPr lang="ru-RU" sz="1400" b="1" dirty="0">
                      <a:solidFill>
                        <a:schemeClr val="accent1">
                          <a:lumMod val="75000"/>
                        </a:schemeClr>
                      </a:solidFill>
                      <a:latin typeface="Arial Black" pitchFamily="34" charset="0"/>
                    </a:endParaRPr>
                  </a:p>
                </p:txBody>
              </p:sp>
              <p:sp>
                <p:nvSpPr>
                  <p:cNvPr id="45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2512049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>
                      <a:spcBef>
                        <a:spcPct val="20000"/>
                      </a:spcBef>
                    </a:pP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კანდიდატთა რაოდენობა</a:t>
                    </a:r>
                    <a:endParaRPr lang="ru-RU" sz="1400" b="1" dirty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endParaRPr>
                  </a:p>
                </p:txBody>
              </p:sp>
              <p:sp>
                <p:nvSpPr>
                  <p:cNvPr id="46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2512049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2 243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  <p:sp>
                <p:nvSpPr>
                  <p:cNvPr id="47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3440129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29,31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  <p:sp>
                <p:nvSpPr>
                  <p:cNvPr id="48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4371488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36,64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</p:grpSp>
            <p:sp>
              <p:nvSpPr>
                <p:cNvPr id="41" name="Rectangle 23"/>
                <p:cNvSpPr>
                  <a:spLocks noChangeArrowheads="1"/>
                </p:cNvSpPr>
                <p:nvPr/>
              </p:nvSpPr>
              <p:spPr bwMode="auto">
                <a:xfrm>
                  <a:off x="1547664" y="4774661"/>
                  <a:ext cx="2551526" cy="929720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საშუალო სირთულე </a:t>
                  </a:r>
                </a:p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გამოკლების გარეშე</a:t>
                  </a:r>
                  <a:r>
                    <a:rPr lang="en-US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*</a:t>
                  </a: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*</a:t>
                  </a:r>
                  <a:endParaRPr lang="ru-RU" sz="14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42" name="Rectangle 42"/>
                <p:cNvSpPr>
                  <a:spLocks noChangeArrowheads="1"/>
                </p:cNvSpPr>
                <p:nvPr/>
              </p:nvSpPr>
              <p:spPr bwMode="auto">
                <a:xfrm>
                  <a:off x="4107561" y="4774661"/>
                  <a:ext cx="1120793" cy="929720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ka-GE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4</a:t>
                  </a:r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3</a:t>
                  </a:r>
                  <a:r>
                    <a:rPr lang="ka-GE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,</a:t>
                  </a:r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70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  <p:grpSp>
            <p:nvGrpSpPr>
              <p:cNvPr id="33" name="Group 41"/>
              <p:cNvGrpSpPr/>
              <p:nvPr/>
            </p:nvGrpSpPr>
            <p:grpSpPr>
              <a:xfrm>
                <a:off x="2195736" y="4195885"/>
                <a:ext cx="3903762" cy="1497754"/>
                <a:chOff x="2195736" y="4195885"/>
                <a:chExt cx="3903762" cy="1497754"/>
              </a:xfrm>
            </p:grpSpPr>
            <p:sp>
              <p:nvSpPr>
                <p:cNvPr id="34" name="Rectangle 22"/>
                <p:cNvSpPr>
                  <a:spLocks noChangeArrowheads="1"/>
                </p:cNvSpPr>
                <p:nvPr/>
              </p:nvSpPr>
              <p:spPr bwMode="auto">
                <a:xfrm>
                  <a:off x="2195736" y="4944101"/>
                  <a:ext cx="2706164" cy="749538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გამოცდაზე დაფიქსირებული</a:t>
                  </a:r>
                </a:p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მაქსიმალური ქულა</a:t>
                  </a:r>
                  <a:endParaRPr lang="ru-RU" sz="1400" b="1" dirty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35" name="Rectangle 24"/>
                <p:cNvSpPr>
                  <a:spLocks noChangeArrowheads="1"/>
                </p:cNvSpPr>
                <p:nvPr/>
              </p:nvSpPr>
              <p:spPr bwMode="auto">
                <a:xfrm>
                  <a:off x="2195736" y="4195885"/>
                  <a:ext cx="2706164" cy="749538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ტესტის მაქსიმალური ქულა</a:t>
                  </a:r>
                  <a:endParaRPr lang="ru-RU" sz="14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36" name="Rectangle 39"/>
                <p:cNvSpPr>
                  <a:spLocks noChangeArrowheads="1"/>
                </p:cNvSpPr>
                <p:nvPr/>
              </p:nvSpPr>
              <p:spPr bwMode="auto">
                <a:xfrm>
                  <a:off x="4910778" y="4195885"/>
                  <a:ext cx="1188720" cy="749538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80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  <p:sp>
              <p:nvSpPr>
                <p:cNvPr id="37" name="Rectangle 40"/>
                <p:cNvSpPr>
                  <a:spLocks noChangeArrowheads="1"/>
                </p:cNvSpPr>
                <p:nvPr/>
              </p:nvSpPr>
              <p:spPr bwMode="auto">
                <a:xfrm>
                  <a:off x="4910778" y="4944101"/>
                  <a:ext cx="1188720" cy="749538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75,6 </a:t>
                  </a:r>
                </a:p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(1)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</p:grpSp>
        <p:sp>
          <p:nvSpPr>
            <p:cNvPr id="30" name="Rectangle 22"/>
            <p:cNvSpPr>
              <a:spLocks noChangeArrowheads="1"/>
            </p:cNvSpPr>
            <p:nvPr/>
          </p:nvSpPr>
          <p:spPr bwMode="auto">
            <a:xfrm>
              <a:off x="2055052" y="5013176"/>
              <a:ext cx="2706164" cy="660123"/>
            </a:xfrm>
            <a:prstGeom prst="rect">
              <a:avLst/>
            </a:prstGeom>
            <a:ln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lIns="54000" anchor="ctr"/>
            <a:lstStyle/>
            <a:p>
              <a:pPr algn="l">
                <a:spcBef>
                  <a:spcPct val="20000"/>
                </a:spcBef>
              </a:pP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მინიმალური კომპეტენციის ზღვარი ტესტის </a:t>
              </a:r>
            </a:p>
            <a:p>
              <a:pPr algn="l">
                <a:spcBef>
                  <a:spcPct val="20000"/>
                </a:spcBef>
              </a:pP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4-დან 3 ნაწილში მაინც ვერ გადალახა</a:t>
              </a:r>
              <a:endParaRPr lang="ru-RU" sz="1400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endParaRPr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4770094" y="5013176"/>
              <a:ext cx="1188720" cy="660123"/>
            </a:xfrm>
            <a:prstGeom prst="rect">
              <a:avLst/>
            </a:prstGeom>
            <a:noFill/>
            <a:ln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r>
                <a:rPr lang="en-US" sz="1600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51,40%</a:t>
              </a:r>
              <a:endParaRPr lang="ru-RU" sz="1600" b="1" dirty="0" smtClean="0">
                <a:solidFill>
                  <a:schemeClr val="accent1">
                    <a:lumMod val="75000"/>
                  </a:schemeClr>
                </a:solidFill>
                <a:latin typeface="Sylfaen" pitchFamily="18" charset="0"/>
              </a:endParaRPr>
            </a:p>
          </p:txBody>
        </p:sp>
      </p:grp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2339752" y="1988840"/>
          <a:ext cx="612068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67744" y="548680"/>
            <a:ext cx="6719664" cy="609600"/>
          </a:xfrm>
        </p:spPr>
        <p:txBody>
          <a:bodyPr/>
          <a:lstStyle/>
          <a:p>
            <a:pPr lvl="0" algn="r">
              <a:defRPr/>
            </a:pPr>
            <a:r>
              <a:rPr lang="ka-GE" sz="2400" b="1" kern="1200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სიხშირეთა განაწილება</a:t>
            </a:r>
            <a:endParaRPr lang="ru-RU" sz="2400" b="1" kern="1200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771800" y="11088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საერთო სამაგისტრო გამოცდა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1340768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ტესტი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A* (RC, AW1, LR1, QR1)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 txBox="1">
            <a:spLocks/>
          </p:cNvSpPr>
          <p:nvPr/>
        </p:nvSpPr>
        <p:spPr bwMode="auto">
          <a:xfrm>
            <a:off x="2771800" y="11088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საერთო სამაგისტრო გამოცდა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27784" y="548680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ტესტი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B* (RC, AW1, LR2, QR1)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8" name="TextBox 34"/>
          <p:cNvSpPr txBox="1">
            <a:spLocks noChangeArrowheads="1"/>
          </p:cNvSpPr>
          <p:nvPr/>
        </p:nvSpPr>
        <p:spPr bwMode="auto">
          <a:xfrm>
            <a:off x="1259632" y="5517232"/>
            <a:ext cx="7488832" cy="9643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44463" indent="-144463" algn="l">
              <a:lnSpc>
                <a:spcPts val="14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*  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ამ ტიპის ტესტს აბარებდნენ სოციალური მეცნიერებების მიმართულებების მაგისტრანტობის კანდიდატები.</a:t>
            </a:r>
            <a:endParaRPr lang="en-US" sz="12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marL="169863" indent="-169863" algn="just">
              <a:lnSpc>
                <a:spcPts val="1400"/>
              </a:lnSpc>
              <a:spcBef>
                <a:spcPts val="1200"/>
              </a:spcBef>
            </a:pPr>
            <a:r>
              <a:rPr lang="en-US" sz="1200" b="1" dirty="0" smtClean="0">
                <a:solidFill>
                  <a:schemeClr val="accent5">
                    <a:lumMod val="50000"/>
                  </a:schemeClr>
                </a:solidFill>
              </a:rPr>
              <a:t>** </a:t>
            </a:r>
            <a:r>
              <a:rPr lang="ka-GE" sz="1200" b="1" dirty="0" smtClean="0">
                <a:solidFill>
                  <a:schemeClr val="accent5">
                    <a:lumMod val="50000"/>
                  </a:schemeClr>
                </a:solidFill>
              </a:rPr>
              <a:t>ტესტის საშუალო სირთულე – ტესტის საშუალო ქულა გაყოფილი ტესტის მაქსიმალურ ქულაზე და გამრავლებული 100-ზე. </a:t>
            </a:r>
            <a:endParaRPr lang="en-US" sz="1200" b="1" dirty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29" name="Group 41"/>
          <p:cNvGrpSpPr/>
          <p:nvPr/>
        </p:nvGrpSpPr>
        <p:grpSpPr>
          <a:xfrm>
            <a:off x="1691680" y="1268760"/>
            <a:ext cx="5616624" cy="4044498"/>
            <a:chOff x="2051720" y="1052737"/>
            <a:chExt cx="3907094" cy="4620562"/>
          </a:xfrm>
        </p:grpSpPr>
        <p:grpSp>
          <p:nvGrpSpPr>
            <p:cNvPr id="30" name="Group 14"/>
            <p:cNvGrpSpPr/>
            <p:nvPr/>
          </p:nvGrpSpPr>
          <p:grpSpPr>
            <a:xfrm>
              <a:off x="2051720" y="1052737"/>
              <a:ext cx="3903762" cy="3960439"/>
              <a:chOff x="2195736" y="1196752"/>
              <a:chExt cx="3903762" cy="4496887"/>
            </a:xfrm>
          </p:grpSpPr>
          <p:grpSp>
            <p:nvGrpSpPr>
              <p:cNvPr id="33" name="Group 30"/>
              <p:cNvGrpSpPr/>
              <p:nvPr/>
            </p:nvGrpSpPr>
            <p:grpSpPr>
              <a:xfrm>
                <a:off x="2195736" y="1196752"/>
                <a:ext cx="3903762" cy="2995461"/>
                <a:chOff x="1547664" y="1988840"/>
                <a:chExt cx="3680690" cy="3715541"/>
              </a:xfrm>
            </p:grpSpPr>
            <p:grpSp>
              <p:nvGrpSpPr>
                <p:cNvPr id="41" name="Group 3"/>
                <p:cNvGrpSpPr/>
                <p:nvPr/>
              </p:nvGrpSpPr>
              <p:grpSpPr>
                <a:xfrm>
                  <a:off x="1547664" y="1988840"/>
                  <a:ext cx="3680690" cy="2789159"/>
                  <a:chOff x="1804450" y="2512049"/>
                  <a:chExt cx="3680690" cy="2789159"/>
                </a:xfrm>
              </p:grpSpPr>
              <p:sp>
                <p:nvSpPr>
                  <p:cNvPr id="44" name="Rectangle 22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3440129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/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საშუალო ქულა</a:t>
                    </a:r>
                    <a:endParaRPr lang="ru-RU" sz="1400" dirty="0">
                      <a:solidFill>
                        <a:schemeClr val="accent1">
                          <a:lumMod val="75000"/>
                        </a:schemeClr>
                      </a:solidFill>
                      <a:latin typeface="Arial Black" pitchFamily="34" charset="0"/>
                    </a:endParaRPr>
                  </a:p>
                </p:txBody>
              </p:sp>
              <p:sp>
                <p:nvSpPr>
                  <p:cNvPr id="45" name="Rectangle 23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4371488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>
                      <a:spcBef>
                        <a:spcPct val="20000"/>
                      </a:spcBef>
                    </a:pP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საშუალო სირთულე</a:t>
                    </a:r>
                    <a:r>
                      <a:rPr lang="en-US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*</a:t>
                    </a: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*</a:t>
                    </a:r>
                    <a:endParaRPr lang="ru-RU" sz="1400" b="1" dirty="0">
                      <a:solidFill>
                        <a:schemeClr val="accent1">
                          <a:lumMod val="75000"/>
                        </a:schemeClr>
                      </a:solidFill>
                      <a:latin typeface="Arial Black" pitchFamily="34" charset="0"/>
                    </a:endParaRPr>
                  </a:p>
                </p:txBody>
              </p:sp>
              <p:sp>
                <p:nvSpPr>
                  <p:cNvPr id="46" name="Rectangle 24"/>
                  <p:cNvSpPr>
                    <a:spLocks noChangeArrowheads="1"/>
                  </p:cNvSpPr>
                  <p:nvPr/>
                </p:nvSpPr>
                <p:spPr bwMode="auto">
                  <a:xfrm>
                    <a:off x="1804450" y="2512049"/>
                    <a:ext cx="2551526" cy="929720"/>
                  </a:xfrm>
                  <a:prstGeom prst="rect">
                    <a:avLst/>
                  </a:prstGeom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lIns="54000" anchor="ctr"/>
                  <a:lstStyle/>
                  <a:p>
                    <a:pPr algn="l">
                      <a:spcBef>
                        <a:spcPct val="20000"/>
                      </a:spcBef>
                    </a:pPr>
                    <a:r>
                      <a:rPr lang="ka-GE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vaza" pitchFamily="34" charset="0"/>
                      </a:rPr>
                      <a:t>კანდიდატთა რაოდენობა</a:t>
                    </a:r>
                    <a:endParaRPr lang="ru-RU" sz="1400" b="1" dirty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endParaRPr>
                  </a:p>
                </p:txBody>
              </p:sp>
              <p:sp>
                <p:nvSpPr>
                  <p:cNvPr id="47" name="Rectangle 39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2512049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1 311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  <p:sp>
                <p:nvSpPr>
                  <p:cNvPr id="48" name="Rectangle 40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3440129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35,58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  <p:sp>
                <p:nvSpPr>
                  <p:cNvPr id="49" name="Rectangle 42"/>
                  <p:cNvSpPr>
                    <a:spLocks noChangeArrowheads="1"/>
                  </p:cNvSpPr>
                  <p:nvPr/>
                </p:nvSpPr>
                <p:spPr bwMode="auto">
                  <a:xfrm>
                    <a:off x="4364347" y="4371488"/>
                    <a:ext cx="1120793" cy="929720"/>
                  </a:xfrm>
                  <a:prstGeom prst="rect">
                    <a:avLst/>
                  </a:prstGeom>
                  <a:noFill/>
                  <a:ln>
                    <a:headEnd/>
                    <a:tailEnd/>
                  </a:ln>
                  <a:effectLst/>
                </p:spPr>
                <p:style>
                  <a:lnRef idx="1">
                    <a:schemeClr val="accent2"/>
                  </a:lnRef>
                  <a:fillRef idx="2">
                    <a:schemeClr val="accent2"/>
                  </a:fillRef>
                  <a:effectRef idx="1">
                    <a:schemeClr val="accent2"/>
                  </a:effectRef>
                  <a:fontRef idx="minor">
                    <a:schemeClr val="dk1"/>
                  </a:fontRef>
                </p:style>
                <p:txBody>
                  <a:bodyPr wrap="none" anchor="ctr"/>
                  <a:lstStyle/>
                  <a:p>
                    <a:r>
                      <a:rPr lang="en-US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Sylfaen" pitchFamily="18" charset="0"/>
                      </a:rPr>
                      <a:t>44,48</a:t>
                    </a:r>
                    <a:endParaRPr lang="ru-RU" sz="1600" b="1" dirty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endParaRPr>
                  </a:p>
                </p:txBody>
              </p:sp>
            </p:grpSp>
            <p:sp>
              <p:nvSpPr>
                <p:cNvPr id="42" name="Rectangle 23"/>
                <p:cNvSpPr>
                  <a:spLocks noChangeArrowheads="1"/>
                </p:cNvSpPr>
                <p:nvPr/>
              </p:nvSpPr>
              <p:spPr bwMode="auto">
                <a:xfrm>
                  <a:off x="1547664" y="4774661"/>
                  <a:ext cx="2551526" cy="929720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საშუალო სირთულე </a:t>
                  </a:r>
                </a:p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გამოკლების გარეშე</a:t>
                  </a:r>
                  <a:r>
                    <a:rPr lang="en-US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*</a:t>
                  </a: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*</a:t>
                  </a:r>
                  <a:endParaRPr lang="ru-RU" sz="14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43" name="Rectangle 42"/>
                <p:cNvSpPr>
                  <a:spLocks noChangeArrowheads="1"/>
                </p:cNvSpPr>
                <p:nvPr/>
              </p:nvSpPr>
              <p:spPr bwMode="auto">
                <a:xfrm>
                  <a:off x="4107561" y="4774661"/>
                  <a:ext cx="1120793" cy="929720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50</a:t>
                  </a:r>
                  <a:r>
                    <a:rPr lang="ka-GE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,</a:t>
                  </a:r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87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  <p:grpSp>
            <p:nvGrpSpPr>
              <p:cNvPr id="34" name="Group 41"/>
              <p:cNvGrpSpPr/>
              <p:nvPr/>
            </p:nvGrpSpPr>
            <p:grpSpPr>
              <a:xfrm>
                <a:off x="2195736" y="4195885"/>
                <a:ext cx="3903762" cy="1497754"/>
                <a:chOff x="2195736" y="4195885"/>
                <a:chExt cx="3903762" cy="1497754"/>
              </a:xfrm>
            </p:grpSpPr>
            <p:sp>
              <p:nvSpPr>
                <p:cNvPr id="35" name="Rectangle 22"/>
                <p:cNvSpPr>
                  <a:spLocks noChangeArrowheads="1"/>
                </p:cNvSpPr>
                <p:nvPr/>
              </p:nvSpPr>
              <p:spPr bwMode="auto">
                <a:xfrm>
                  <a:off x="2195736" y="4944101"/>
                  <a:ext cx="2706164" cy="749538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გამოცდაზე დაფიქსირებული</a:t>
                  </a:r>
                </a:p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მაქსიმალური ქულა</a:t>
                  </a:r>
                  <a:endParaRPr lang="ru-RU" sz="1400" b="1" dirty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36" name="Rectangle 24"/>
                <p:cNvSpPr>
                  <a:spLocks noChangeArrowheads="1"/>
                </p:cNvSpPr>
                <p:nvPr/>
              </p:nvSpPr>
              <p:spPr bwMode="auto">
                <a:xfrm>
                  <a:off x="2195736" y="4195885"/>
                  <a:ext cx="2706164" cy="749538"/>
                </a:xfrm>
                <a:prstGeom prst="rect">
                  <a:avLst/>
                </a:prstGeom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lIns="54000" anchor="ctr"/>
                <a:lstStyle/>
                <a:p>
                  <a:pPr algn="l">
                    <a:spcBef>
                      <a:spcPct val="20000"/>
                    </a:spcBef>
                  </a:pPr>
                  <a:r>
                    <a:rPr lang="ka-GE" sz="14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Avaza" pitchFamily="34" charset="0"/>
                    </a:rPr>
                    <a:t>ტესტის მაქსიმალური ქულა</a:t>
                  </a:r>
                  <a:endParaRPr lang="ru-RU" sz="1400" b="1" dirty="0" smtClean="0">
                    <a:solidFill>
                      <a:schemeClr val="accent1">
                        <a:lumMod val="75000"/>
                      </a:schemeClr>
                    </a:solidFill>
                    <a:latin typeface="Arial Black" pitchFamily="34" charset="0"/>
                  </a:endParaRPr>
                </a:p>
              </p:txBody>
            </p:sp>
            <p:sp>
              <p:nvSpPr>
                <p:cNvPr id="37" name="Rectangle 39"/>
                <p:cNvSpPr>
                  <a:spLocks noChangeArrowheads="1"/>
                </p:cNvSpPr>
                <p:nvPr/>
              </p:nvSpPr>
              <p:spPr bwMode="auto">
                <a:xfrm>
                  <a:off x="4910778" y="4195885"/>
                  <a:ext cx="1188720" cy="749538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80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  <p:sp>
              <p:nvSpPr>
                <p:cNvPr id="39" name="Rectangle 40"/>
                <p:cNvSpPr>
                  <a:spLocks noChangeArrowheads="1"/>
                </p:cNvSpPr>
                <p:nvPr/>
              </p:nvSpPr>
              <p:spPr bwMode="auto">
                <a:xfrm>
                  <a:off x="4910778" y="4944101"/>
                  <a:ext cx="1188720" cy="749538"/>
                </a:xfrm>
                <a:prstGeom prst="rect">
                  <a:avLst/>
                </a:prstGeom>
                <a:noFill/>
                <a:ln>
                  <a:headEnd/>
                  <a:tailEnd/>
                </a:ln>
                <a:effectLst/>
              </p:spPr>
              <p:style>
                <a:lnRef idx="1">
                  <a:schemeClr val="accent2"/>
                </a:lnRef>
                <a:fillRef idx="2">
                  <a:schemeClr val="accent2"/>
                </a:fillRef>
                <a:effectRef idx="1">
                  <a:schemeClr val="accent2"/>
                </a:effectRef>
                <a:fontRef idx="minor">
                  <a:schemeClr val="dk1"/>
                </a:fontRef>
              </p:style>
              <p:txBody>
                <a:bodyPr wrap="none" anchor="ctr"/>
                <a:lstStyle/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66,8 </a:t>
                  </a:r>
                </a:p>
                <a:p>
                  <a:r>
                    <a:rPr lang="en-US" sz="1600" b="1" dirty="0" smtClean="0">
                      <a:solidFill>
                        <a:schemeClr val="accent1">
                          <a:lumMod val="75000"/>
                        </a:schemeClr>
                      </a:solidFill>
                      <a:latin typeface="Sylfaen" pitchFamily="18" charset="0"/>
                    </a:rPr>
                    <a:t>(1)</a:t>
                  </a:r>
                  <a:endParaRPr lang="ru-RU" sz="1600" b="1" dirty="0">
                    <a:solidFill>
                      <a:schemeClr val="accent1">
                        <a:lumMod val="75000"/>
                      </a:schemeClr>
                    </a:solidFill>
                    <a:latin typeface="Sylfaen" pitchFamily="18" charset="0"/>
                  </a:endParaRPr>
                </a:p>
              </p:txBody>
            </p:sp>
          </p:grpSp>
        </p:grpSp>
        <p:sp>
          <p:nvSpPr>
            <p:cNvPr id="31" name="Rectangle 22"/>
            <p:cNvSpPr>
              <a:spLocks noChangeArrowheads="1"/>
            </p:cNvSpPr>
            <p:nvPr/>
          </p:nvSpPr>
          <p:spPr bwMode="auto">
            <a:xfrm>
              <a:off x="2055052" y="5013176"/>
              <a:ext cx="2706164" cy="660123"/>
            </a:xfrm>
            <a:prstGeom prst="rect">
              <a:avLst/>
            </a:prstGeom>
            <a:ln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lIns="54000" anchor="ctr"/>
            <a:lstStyle/>
            <a:p>
              <a:pPr algn="l">
                <a:spcBef>
                  <a:spcPct val="20000"/>
                </a:spcBef>
              </a:pP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მინიმალური კომპეტენციის ზღვარი ტესტის </a:t>
              </a:r>
            </a:p>
            <a:p>
              <a:pPr algn="l">
                <a:spcBef>
                  <a:spcPct val="20000"/>
                </a:spcBef>
              </a:pPr>
              <a:r>
                <a:rPr lang="ka-GE" sz="1400" b="1" dirty="0" smtClean="0">
                  <a:solidFill>
                    <a:schemeClr val="accent1">
                      <a:lumMod val="75000"/>
                    </a:schemeClr>
                  </a:solidFill>
                  <a:latin typeface="Avaza" pitchFamily="34" charset="0"/>
                </a:rPr>
                <a:t>4-დან 3 ნაწილში მაინც ვერ გადალახა</a:t>
              </a:r>
              <a:endParaRPr lang="ru-RU" sz="1400" b="1" dirty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endParaRPr>
            </a:p>
          </p:txBody>
        </p:sp>
        <p:sp>
          <p:nvSpPr>
            <p:cNvPr id="32" name="Rectangle 31"/>
            <p:cNvSpPr>
              <a:spLocks noChangeArrowheads="1"/>
            </p:cNvSpPr>
            <p:nvPr/>
          </p:nvSpPr>
          <p:spPr bwMode="auto">
            <a:xfrm>
              <a:off x="4770094" y="5013176"/>
              <a:ext cx="1188720" cy="660123"/>
            </a:xfrm>
            <a:prstGeom prst="rect">
              <a:avLst/>
            </a:prstGeom>
            <a:noFill/>
            <a:ln>
              <a:headEnd/>
              <a:tailEnd/>
            </a:ln>
            <a:effectLst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r>
                <a:rPr lang="en-US" sz="1600" b="1" dirty="0" smtClean="0">
                  <a:solidFill>
                    <a:schemeClr val="accent1">
                      <a:lumMod val="75000"/>
                    </a:schemeClr>
                  </a:solidFill>
                  <a:latin typeface="Sylfaen" pitchFamily="18" charset="0"/>
                </a:rPr>
                <a:t>33,41%</a:t>
              </a:r>
              <a:endParaRPr lang="ru-RU" sz="1600" b="1" dirty="0" smtClean="0">
                <a:solidFill>
                  <a:schemeClr val="accent1">
                    <a:lumMod val="75000"/>
                  </a:schemeClr>
                </a:solidFill>
                <a:latin typeface="Sylfaen" pitchFamily="18" charset="0"/>
              </a:endParaRPr>
            </a:p>
          </p:txBody>
        </p:sp>
      </p:grp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/>
          <p:nvPr/>
        </p:nvGraphicFramePr>
        <p:xfrm>
          <a:off x="2339752" y="1988840"/>
          <a:ext cx="6120680" cy="35283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2267744" y="548680"/>
            <a:ext cx="6719664" cy="609600"/>
          </a:xfrm>
        </p:spPr>
        <p:txBody>
          <a:bodyPr/>
          <a:lstStyle/>
          <a:p>
            <a:pPr lvl="0" algn="r">
              <a:defRPr/>
            </a:pPr>
            <a:r>
              <a:rPr lang="ka-GE" sz="2400" b="1" kern="1200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სიხშირეთა განაწილება</a:t>
            </a:r>
            <a:endParaRPr lang="ru-RU" sz="2400" b="1" kern="1200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2771800" y="11088"/>
            <a:ext cx="632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r>
              <a:rPr lang="ka-GE" b="1" dirty="0" smtClean="0">
                <a:solidFill>
                  <a:schemeClr val="accent1">
                    <a:lumMod val="75000"/>
                  </a:schemeClr>
                </a:solidFill>
                <a:latin typeface="Avaza Mtavruli" pitchFamily="34" charset="0"/>
              </a:rPr>
              <a:t>საერთო სამაგისტრო გამოცდა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Avaza Mtavruli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627784" y="1340768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>
                <a:solidFill>
                  <a:schemeClr val="tx2">
                    <a:lumMod val="75000"/>
                  </a:schemeClr>
                </a:solidFill>
              </a:rPr>
              <a:t>ტესტი </a:t>
            </a:r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B* (RC, AW1, LR2, QR1)</a:t>
            </a:r>
            <a:endParaRPr lang="en-US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P_SEDUC_TXT_Apple_Books">
  <a:themeElements>
    <a:clrScheme name="Custom 11">
      <a:dk1>
        <a:srgbClr val="CC0000"/>
      </a:dk1>
      <a:lt1>
        <a:srgbClr val="FF5050"/>
      </a:lt1>
      <a:dk2>
        <a:srgbClr val="A93027"/>
      </a:dk2>
      <a:lt2>
        <a:srgbClr val="FBF6E9"/>
      </a:lt2>
      <a:accent1>
        <a:srgbClr val="5AB277"/>
      </a:accent1>
      <a:accent2>
        <a:srgbClr val="3F6B33"/>
      </a:accent2>
      <a:accent3>
        <a:srgbClr val="7F7F7F"/>
      </a:accent3>
      <a:accent4>
        <a:srgbClr val="E1A68B"/>
      </a:accent4>
      <a:accent5>
        <a:srgbClr val="E98029"/>
      </a:accent5>
      <a:accent6>
        <a:srgbClr val="31859B"/>
      </a:accent6>
      <a:hlink>
        <a:srgbClr val="40AFFF"/>
      </a:hlink>
      <a:folHlink>
        <a:srgbClr val="0070C0"/>
      </a:folHlink>
    </a:clrScheme>
    <a:fontScheme name="PPP_SMEDI_TXT_Doctor_At_Computer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PP_SMEDI_TXT_Doctor_At_Compu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MEDI_TXT_Doctor_At_Compu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MEDI_TXT_Doctor_At_Compu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MEDI_TXT_Doctor_At_Compu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MEDI_TXT_Doctor_At_Compu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MEDI_TXT_Doctor_At_Compu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MEDI_TXT_Doctor_At_Compu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MEDI_TXT_Doctor_At_Compu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MEDI_TXT_Doctor_At_Compu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MEDI_TXT_Doctor_At_Compu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MEDI_TXT_Doctor_At_Compu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MEDI_TXT_Doctor_At_Compu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PP_SMEDI_TXT_Doctor_At_Computer 13">
        <a:dk1>
          <a:srgbClr val="000000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MEDI_TXT_Doctor_At_Computer 14">
        <a:dk1>
          <a:srgbClr val="333333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2A2A2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MEDI_TXT_Doctor_At_Computer 15">
        <a:dk1>
          <a:srgbClr val="333333"/>
        </a:dk1>
        <a:lt1>
          <a:srgbClr val="FFFFFF"/>
        </a:lt1>
        <a:dk2>
          <a:srgbClr val="FFFFFF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2A2A2A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PP_SMEDI_TXT_Doctor_At_Computer 16">
        <a:dk1>
          <a:srgbClr val="000066"/>
        </a:dk1>
        <a:lt1>
          <a:srgbClr val="FFFFFF"/>
        </a:lt1>
        <a:dk2>
          <a:srgbClr val="0000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PPP_SEDUC_TXT_Apple_Books</Template>
  <TotalTime>1663</TotalTime>
  <Words>1030</Words>
  <Application>Microsoft Office PowerPoint</Application>
  <PresentationFormat>On-screen Show (4:3)</PresentationFormat>
  <Paragraphs>266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Sylfaen</vt:lpstr>
      <vt:lpstr>Avaza Mtavruli</vt:lpstr>
      <vt:lpstr>Avaza</vt:lpstr>
      <vt:lpstr>Arial Black</vt:lpstr>
      <vt:lpstr>Lucida Sans Unicode</vt:lpstr>
      <vt:lpstr>Calibri</vt:lpstr>
      <vt:lpstr>PPP_SEDUC_TXT_Apple_Books</vt:lpstr>
      <vt:lpstr>ერთიანი ეროვნული გამოცდები 2013 </vt:lpstr>
      <vt:lpstr>Slide 2</vt:lpstr>
      <vt:lpstr>Slide 3</vt:lpstr>
      <vt:lpstr>Slide 4</vt:lpstr>
      <vt:lpstr>Slide 5</vt:lpstr>
      <vt:lpstr>Slide 6</vt:lpstr>
      <vt:lpstr>სიხშირეთა განაწილება</vt:lpstr>
      <vt:lpstr>Slide 8</vt:lpstr>
      <vt:lpstr>სიხშირეთა განაწილება</vt:lpstr>
      <vt:lpstr>Slide 10</vt:lpstr>
      <vt:lpstr>სიხშირეთა განაწილება</vt:lpstr>
      <vt:lpstr>Slide 12</vt:lpstr>
      <vt:lpstr>სიხშირეთა განაწილება</vt:lpstr>
      <vt:lpstr>Slide 14</vt:lpstr>
      <vt:lpstr>სიხშირეთა განაწილება</vt:lpstr>
      <vt:lpstr>Slide 16</vt:lpstr>
      <vt:lpstr>სიხშირეთა განაწილება</vt:lpstr>
      <vt:lpstr>Slide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ერთიანი ეროვნული გამოცდები 2011</dc:title>
  <dc:creator>sofio baxutashvili</dc:creator>
  <cp:lastModifiedBy>giorgi.ratiani</cp:lastModifiedBy>
  <cp:revision>167</cp:revision>
  <dcterms:created xsi:type="dcterms:W3CDTF">2011-07-27T10:30:27Z</dcterms:created>
  <dcterms:modified xsi:type="dcterms:W3CDTF">2013-08-23T17:04:31Z</dcterms:modified>
</cp:coreProperties>
</file>