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2" r:id="rId5"/>
    <p:sldId id="263" r:id="rId6"/>
    <p:sldId id="260" r:id="rId7"/>
  </p:sldIdLst>
  <p:sldSz cx="9144000" cy="6858000" type="screen4x3"/>
  <p:notesSz cx="6858000" cy="9144000"/>
  <p:embeddedFontLst>
    <p:embeddedFont>
      <p:font typeface="Sylfaen" pitchFamily="18" charset="0"/>
      <p:regular r:id="rId10"/>
    </p:embeddedFont>
    <p:embeddedFont>
      <p:font typeface="Avaza Mtavruli" pitchFamily="34" charset="0"/>
      <p:regular r:id="rId11"/>
    </p:embeddedFont>
    <p:embeddedFont>
      <p:font typeface="Avaza" pitchFamily="34" charset="0"/>
      <p:regular r:id="rId12"/>
    </p:embeddedFont>
    <p:embeddedFont>
      <p:font typeface="Arial Black" pitchFamily="34" charset="0"/>
      <p:bold r:id="rId13"/>
    </p:embeddedFont>
    <p:embeddedFont>
      <p:font typeface="Lucida Sans Unicode" pitchFamily="34" charset="0"/>
      <p:regular r:id="rId14"/>
    </p:embeddedFont>
    <p:embeddedFont>
      <p:font typeface="Calibri" pitchFamily="34" charset="0"/>
      <p:regular r:id="rId15"/>
      <p:bold r:id="rId16"/>
      <p:italic r:id="rId17"/>
      <p:boldItalic r:id="rId18"/>
    </p:embeddedFont>
  </p:embeddedFont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8958"/>
    <a:srgbClr val="CF9473"/>
    <a:srgbClr val="CA8864"/>
    <a:srgbClr val="DDB39B"/>
    <a:srgbClr val="000000"/>
    <a:srgbClr val="D0E2C0"/>
    <a:srgbClr val="CC0000"/>
    <a:srgbClr val="FF5B5B"/>
    <a:srgbClr val="000099"/>
    <a:srgbClr val="1C1C1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23" autoAdjust="0"/>
    <p:restoredTop sz="94710" autoAdjust="0"/>
  </p:normalViewPr>
  <p:slideViewPr>
    <p:cSldViewPr>
      <p:cViewPr varScale="1">
        <p:scale>
          <a:sx n="79" d="100"/>
          <a:sy n="79" d="100"/>
        </p:scale>
        <p:origin x="-84" y="-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font" Target="fonts/font5.fntdata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408958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cat>
            <c:strRef>
              <c:f>Sheet1!$A$2:$A$16</c:f>
              <c:strCache>
                <c:ptCount val="15"/>
                <c:pt idx="0">
                  <c:v>0-5</c:v>
                </c:pt>
                <c:pt idx="1">
                  <c:v>6-10</c:v>
                </c:pt>
                <c:pt idx="2">
                  <c:v>11-15</c:v>
                </c:pt>
                <c:pt idx="3">
                  <c:v>16-20</c:v>
                </c:pt>
                <c:pt idx="4">
                  <c:v>21-25</c:v>
                </c:pt>
                <c:pt idx="5">
                  <c:v>26-30</c:v>
                </c:pt>
                <c:pt idx="6">
                  <c:v>31-35</c:v>
                </c:pt>
                <c:pt idx="7">
                  <c:v>36-40</c:v>
                </c:pt>
                <c:pt idx="8">
                  <c:v>41-45</c:v>
                </c:pt>
                <c:pt idx="9">
                  <c:v>46-50</c:v>
                </c:pt>
                <c:pt idx="10">
                  <c:v>51-55</c:v>
                </c:pt>
                <c:pt idx="11">
                  <c:v>56-60</c:v>
                </c:pt>
                <c:pt idx="12">
                  <c:v>61-65</c:v>
                </c:pt>
                <c:pt idx="13">
                  <c:v>66-70</c:v>
                </c:pt>
                <c:pt idx="14">
                  <c:v>71-75</c:v>
                </c:pt>
              </c:strCache>
            </c:strRef>
          </c:cat>
          <c:val>
            <c:numRef>
              <c:f>Sheet1!$B$2:$B$16</c:f>
              <c:numCache>
                <c:formatCode>0.00%</c:formatCode>
                <c:ptCount val="15"/>
                <c:pt idx="0">
                  <c:v>2.9999999999999997E-4</c:v>
                </c:pt>
                <c:pt idx="1">
                  <c:v>1.0699999999999999E-2</c:v>
                </c:pt>
                <c:pt idx="2">
                  <c:v>8.8200000000000001E-2</c:v>
                </c:pt>
                <c:pt idx="3">
                  <c:v>0.16020000000000001</c:v>
                </c:pt>
                <c:pt idx="4">
                  <c:v>0.14829999999999999</c:v>
                </c:pt>
                <c:pt idx="5">
                  <c:v>0.11409999999999999</c:v>
                </c:pt>
                <c:pt idx="6">
                  <c:v>0.1009</c:v>
                </c:pt>
                <c:pt idx="7">
                  <c:v>9.1899999999999898E-2</c:v>
                </c:pt>
                <c:pt idx="8">
                  <c:v>7.9900000000000096E-2</c:v>
                </c:pt>
                <c:pt idx="9">
                  <c:v>7.1199999999999902E-2</c:v>
                </c:pt>
                <c:pt idx="10">
                  <c:v>5.8099999999999999E-2</c:v>
                </c:pt>
                <c:pt idx="11">
                  <c:v>3.6400000000000002E-2</c:v>
                </c:pt>
                <c:pt idx="12">
                  <c:v>2.2700000000000099E-2</c:v>
                </c:pt>
                <c:pt idx="13">
                  <c:v>1.2699999999999999E-2</c:v>
                </c:pt>
                <c:pt idx="14">
                  <c:v>4.3999999999999803E-3</c:v>
                </c:pt>
              </c:numCache>
            </c:numRef>
          </c:val>
        </c:ser>
        <c:gapWidth val="38"/>
        <c:overlap val="75"/>
        <c:axId val="87612800"/>
        <c:axId val="87762048"/>
      </c:barChart>
      <c:catAx>
        <c:axId val="87612800"/>
        <c:scaling>
          <c:orientation val="minMax"/>
        </c:scaling>
        <c:axPos val="b"/>
        <c:tickLblPos val="nextTo"/>
        <c:spPr>
          <a:ln>
            <a:solidFill>
              <a:srgbClr val="5AB277"/>
            </a:solidFill>
          </a:ln>
        </c:spPr>
        <c:txPr>
          <a:bodyPr/>
          <a:lstStyle/>
          <a:p>
            <a:pPr>
              <a:defRPr sz="1000" baseline="0">
                <a:solidFill>
                  <a:srgbClr val="408958"/>
                </a:solidFill>
              </a:defRPr>
            </a:pPr>
            <a:endParaRPr lang="en-US"/>
          </a:p>
        </c:txPr>
        <c:crossAx val="87762048"/>
        <c:crosses val="autoZero"/>
        <c:auto val="1"/>
        <c:lblAlgn val="ctr"/>
        <c:lblOffset val="100"/>
      </c:catAx>
      <c:valAx>
        <c:axId val="87762048"/>
        <c:scaling>
          <c:orientation val="minMax"/>
          <c:max val="0.2"/>
        </c:scaling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0%" sourceLinked="0"/>
        <c:tickLblPos val="nextTo"/>
        <c:spPr>
          <a:noFill/>
          <a:ln>
            <a:solidFill>
              <a:srgbClr val="5AB277"/>
            </a:solidFill>
          </a:ln>
        </c:spPr>
        <c:txPr>
          <a:bodyPr/>
          <a:lstStyle/>
          <a:p>
            <a:pPr>
              <a:defRPr sz="1000" baseline="0">
                <a:solidFill>
                  <a:srgbClr val="408958"/>
                </a:solidFill>
              </a:defRPr>
            </a:pPr>
            <a:endParaRPr lang="en-US"/>
          </a:p>
        </c:txPr>
        <c:crossAx val="87612800"/>
        <c:crosses val="autoZero"/>
        <c:crossBetween val="between"/>
        <c:majorUnit val="0.05"/>
        <c:minorUnit val="4.0000000000000008E-2"/>
      </c:valAx>
      <c:spPr>
        <a:solidFill>
          <a:schemeClr val="bg2"/>
        </a:solidFill>
      </c:spPr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ka-GE" smtClean="0"/>
              <a:t>გეოგრაფია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B18E8-752E-4368-B1B2-153673473250}" type="datetimeFigureOut">
              <a:rPr lang="en-US" smtClean="0"/>
              <a:pPr/>
              <a:t>8/2/2013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E2ACD-7D92-48B4-9FE1-A1EE1A800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ka-GE" smtClean="0"/>
              <a:t>გეოგრაფია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42D48-83D5-4E0A-9821-DE75B8523479}" type="datetimeFigureOut">
              <a:rPr lang="en-US" smtClean="0"/>
              <a:pPr/>
              <a:t>8/2/2013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1D47B-2EB8-4568-8180-0E4CA81AC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ka-GE" smtClean="0"/>
              <a:t>გეოგრაფია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5738" y="457200"/>
            <a:ext cx="8763000" cy="533400"/>
          </a:xfrm>
        </p:spPr>
        <p:txBody>
          <a:bodyPr anchor="t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5738" y="1295400"/>
            <a:ext cx="8763000" cy="381000"/>
          </a:xfrm>
        </p:spPr>
        <p:txBody>
          <a:bodyPr anchor="ctr"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118" name="Rectangle 46"/>
          <p:cNvSpPr>
            <a:spLocks noGrp="1" noChangeArrowheads="1"/>
          </p:cNvSpPr>
          <p:nvPr>
            <p:ph type="dt" sz="half" idx="2"/>
          </p:nvPr>
        </p:nvSpPr>
        <p:spPr>
          <a:xfrm>
            <a:off x="152400" y="6629400"/>
            <a:ext cx="198120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19" name="Rectangle 47"/>
          <p:cNvSpPr>
            <a:spLocks noGrp="1" noChangeArrowheads="1"/>
          </p:cNvSpPr>
          <p:nvPr>
            <p:ph type="ftr" sz="quarter" idx="3"/>
          </p:nvPr>
        </p:nvSpPr>
        <p:spPr>
          <a:xfrm>
            <a:off x="3044825" y="6629400"/>
            <a:ext cx="2673350" cy="247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20" name="Rectangle 4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629400"/>
            <a:ext cx="2382838" cy="247650"/>
          </a:xfrm>
        </p:spPr>
        <p:txBody>
          <a:bodyPr/>
          <a:lstStyle>
            <a:lvl1pPr>
              <a:defRPr/>
            </a:lvl1pPr>
          </a:lstStyle>
          <a:p>
            <a:fld id="{375CB081-FF34-41F4-B8B0-F7B7976AB9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A6481-9AD1-4412-8010-4F87FF2AB2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533400"/>
            <a:ext cx="21717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533400"/>
            <a:ext cx="63627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E71A7-B061-45F7-9930-E3618A5E51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12745A-1854-42DF-B716-0A0455CFA0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FD647-7D9D-44F8-9E43-FCB9653855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8CAC3-11CE-48D6-A741-1381A4E76B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7243E-8C76-4F28-9591-BD31E41F95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BA6DD-F0AF-4702-9EB4-137BE06D7A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6BD79-DA5D-462F-B703-83F9B92BF5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A185E-6570-4F95-8676-9FDFD40931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6A87A-F9B2-44E9-B9EF-E14F89C1AF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533400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002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610350"/>
            <a:ext cx="19812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buClr>
                <a:srgbClr val="1C1C1C"/>
              </a:buClr>
              <a:defRPr sz="1000"/>
            </a:lvl1pPr>
          </a:lstStyle>
          <a:p>
            <a:endParaRPr lang="en-US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5775" y="6610350"/>
            <a:ext cx="26733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buClr>
                <a:srgbClr val="1C1C1C"/>
              </a:buClr>
              <a:defRPr sz="1000"/>
            </a:lvl1pPr>
          </a:lstStyle>
          <a:p>
            <a:endParaRPr lang="en-US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5100" y="6610350"/>
            <a:ext cx="24003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1C1C1C"/>
              </a:buClr>
              <a:defRPr sz="1000"/>
            </a:lvl1pPr>
          </a:lstStyle>
          <a:p>
            <a:fld id="{D9379F8C-7A86-418D-9089-25FD30707E0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738" y="159296"/>
            <a:ext cx="8763000" cy="533400"/>
          </a:xfrm>
        </p:spPr>
        <p:txBody>
          <a:bodyPr/>
          <a:lstStyle/>
          <a:p>
            <a:r>
              <a:rPr lang="en-US" sz="2000" b="1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ე</a:t>
            </a:r>
            <a:r>
              <a:rPr lang="ka-GE" sz="2000" b="1" dirty="0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რთიანი ეროვნული </a:t>
            </a:r>
            <a:r>
              <a:rPr lang="ka-GE" sz="2000" b="1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გამოცდები 201</a:t>
            </a:r>
            <a:r>
              <a:rPr lang="en-US" sz="2000" b="1" smtClean="0">
                <a:solidFill>
                  <a:srgbClr val="4D4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855968" cy="1152128"/>
          </a:xfrm>
        </p:spPr>
        <p:txBody>
          <a:bodyPr/>
          <a:lstStyle/>
          <a:p>
            <a:r>
              <a:rPr lang="ka-GE" sz="4000" b="1" kern="1200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  <a:ea typeface="+mj-ea"/>
                <a:cs typeface="+mj-cs"/>
              </a:rPr>
              <a:t>ბიოლოგია</a:t>
            </a:r>
            <a:endParaRPr lang="en-US" sz="40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87824" y="3284984"/>
            <a:ext cx="4203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4D4D4D"/>
                </a:solidFill>
                <a:latin typeface="Avaza Mtavruli" pitchFamily="34" charset="0"/>
              </a:rPr>
              <a:t>პ</a:t>
            </a:r>
            <a:r>
              <a:rPr lang="ka-GE" b="1" dirty="0" smtClean="0">
                <a:solidFill>
                  <a:srgbClr val="4D4D4D"/>
                </a:solidFill>
                <a:latin typeface="Avaza Mtavruli" pitchFamily="34" charset="0"/>
              </a:rPr>
              <a:t>ირველადი სტატისტიკური ანალიზი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34"/>
          <p:cNvSpPr txBox="1">
            <a:spLocks noChangeArrowheads="1"/>
          </p:cNvSpPr>
          <p:nvPr/>
        </p:nvSpPr>
        <p:spPr bwMode="auto">
          <a:xfrm>
            <a:off x="1259632" y="5517232"/>
            <a:ext cx="7740352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44463" indent="-144463" algn="l">
              <a:lnSpc>
                <a:spcPts val="1400"/>
              </a:lnSpc>
              <a:spcBef>
                <a:spcPts val="1200"/>
              </a:spcBef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*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  ტესტის </a:t>
            </a:r>
            <a:r>
              <a:rPr lang="ka-GE" sz="1200" b="1" dirty="0">
                <a:solidFill>
                  <a:schemeClr val="accent5">
                    <a:lumMod val="50000"/>
                  </a:schemeClr>
                </a:solidFill>
              </a:rPr>
              <a:t>საშუალო სირთულე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– </a:t>
            </a:r>
            <a:r>
              <a:rPr lang="ka-GE" sz="1200" b="1" dirty="0">
                <a:solidFill>
                  <a:schemeClr val="accent5">
                    <a:lumMod val="50000"/>
                  </a:schemeClr>
                </a:solidFill>
              </a:rPr>
              <a:t>ტესტის საშუალო ქულა გაყოფილი ტესტის მაქსიმალურ ქულაზე და გამრავლებული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100-ზე.</a:t>
            </a:r>
            <a:endParaRPr lang="en-US" sz="1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87313" indent="-87313" algn="just">
              <a:lnSpc>
                <a:spcPts val="1400"/>
              </a:lnSpc>
              <a:spcBef>
                <a:spcPts val="1200"/>
              </a:spcBef>
            </a:pPr>
            <a:r>
              <a:rPr lang="en-US" sz="1200" b="1" dirty="0" smtClean="0">
                <a:solidFill>
                  <a:schemeClr val="accent5">
                    <a:lumMod val="50000"/>
                  </a:schemeClr>
                </a:solidFill>
              </a:rPr>
              <a:t>** </a:t>
            </a:r>
            <a:r>
              <a:rPr lang="ka-GE" sz="1200" b="1" dirty="0" smtClean="0">
                <a:solidFill>
                  <a:schemeClr val="accent5">
                    <a:lumMod val="50000"/>
                  </a:schemeClr>
                </a:solidFill>
              </a:rPr>
              <a:t>ტესტის მაქსიმალური ქულა არის 75.</a:t>
            </a:r>
            <a:endParaRPr lang="en-US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2195736" y="1988840"/>
            <a:ext cx="3903762" cy="2995461"/>
            <a:chOff x="1547664" y="1988840"/>
            <a:chExt cx="3680690" cy="3715541"/>
          </a:xfrm>
        </p:grpSpPr>
        <p:grpSp>
          <p:nvGrpSpPr>
            <p:cNvPr id="4" name="Group 3"/>
            <p:cNvGrpSpPr/>
            <p:nvPr/>
          </p:nvGrpSpPr>
          <p:grpSpPr>
            <a:xfrm>
              <a:off x="1547664" y="1988840"/>
              <a:ext cx="3680690" cy="2789159"/>
              <a:chOff x="1804450" y="2512049"/>
              <a:chExt cx="3680690" cy="2789159"/>
            </a:xfrm>
          </p:grpSpPr>
          <p:sp>
            <p:nvSpPr>
              <p:cNvPr id="5" name="Rectangle 22"/>
              <p:cNvSpPr>
                <a:spLocks noChangeArrowheads="1"/>
              </p:cNvSpPr>
              <p:nvPr/>
            </p:nvSpPr>
            <p:spPr bwMode="auto">
              <a:xfrm>
                <a:off x="1804450" y="3440129"/>
                <a:ext cx="2551526" cy="92972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anchor="ctr"/>
              <a:lstStyle/>
              <a:p>
                <a:pPr algn="l"/>
                <a:r>
                  <a:rPr lang="ka-GE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საშუალო ქულა</a:t>
                </a:r>
                <a:endParaRPr lang="ru-RU" sz="1400" dirty="0">
                  <a:solidFill>
                    <a:schemeClr val="accent1">
                      <a:lumMod val="75000"/>
                    </a:schemeClr>
                  </a:solidFill>
                  <a:latin typeface="Arial Black" pitchFamily="34" charset="0"/>
                </a:endParaRPr>
              </a:p>
            </p:txBody>
          </p:sp>
          <p:sp>
            <p:nvSpPr>
              <p:cNvPr id="6" name="Rectangle 23"/>
              <p:cNvSpPr>
                <a:spLocks noChangeArrowheads="1"/>
              </p:cNvSpPr>
              <p:nvPr/>
            </p:nvSpPr>
            <p:spPr bwMode="auto">
              <a:xfrm>
                <a:off x="1804450" y="4371488"/>
                <a:ext cx="2551526" cy="92972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anchor="ctr"/>
              <a:lstStyle/>
              <a:p>
                <a:pPr algn="l">
                  <a:spcBef>
                    <a:spcPct val="20000"/>
                  </a:spcBef>
                </a:pPr>
                <a:r>
                  <a:rPr lang="ka-GE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საშუალო სირთულე</a:t>
                </a:r>
                <a:r>
                  <a:rPr lang="en-US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*</a:t>
                </a:r>
                <a:endParaRPr lang="ru-RU" sz="1400" b="1" dirty="0">
                  <a:solidFill>
                    <a:schemeClr val="accent1">
                      <a:lumMod val="75000"/>
                    </a:schemeClr>
                  </a:solidFill>
                  <a:latin typeface="Arial Black" pitchFamily="34" charset="0"/>
                </a:endParaRPr>
              </a:p>
            </p:txBody>
          </p:sp>
          <p:sp>
            <p:nvSpPr>
              <p:cNvPr id="7" name="Rectangle 24"/>
              <p:cNvSpPr>
                <a:spLocks noChangeArrowheads="1"/>
              </p:cNvSpPr>
              <p:nvPr/>
            </p:nvSpPr>
            <p:spPr bwMode="auto">
              <a:xfrm>
                <a:off x="1804450" y="2512049"/>
                <a:ext cx="2551526" cy="92972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anchor="ctr"/>
              <a:lstStyle/>
              <a:p>
                <a:pPr algn="l">
                  <a:spcBef>
                    <a:spcPct val="20000"/>
                  </a:spcBef>
                </a:pPr>
                <a:r>
                  <a:rPr lang="en-US" sz="1400" b="1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a</a:t>
                </a:r>
                <a:r>
                  <a:rPr lang="ka-GE" sz="1400" b="1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ბიტურიენტთა რაოდენობა</a:t>
                </a:r>
                <a:endParaRPr lang="ru-RU" sz="1400" b="1" dirty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endParaRPr>
              </a:p>
            </p:txBody>
          </p:sp>
          <p:sp>
            <p:nvSpPr>
              <p:cNvPr id="19" name="Rectangle 39"/>
              <p:cNvSpPr>
                <a:spLocks noChangeArrowheads="1"/>
              </p:cNvSpPr>
              <p:nvPr/>
            </p:nvSpPr>
            <p:spPr bwMode="auto">
              <a:xfrm>
                <a:off x="4364347" y="2512049"/>
                <a:ext cx="1120793" cy="92972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3 620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20" name="Rectangle 40"/>
              <p:cNvSpPr>
                <a:spLocks noChangeArrowheads="1"/>
              </p:cNvSpPr>
              <p:nvPr/>
            </p:nvSpPr>
            <p:spPr bwMode="auto">
              <a:xfrm>
                <a:off x="4364347" y="3440129"/>
                <a:ext cx="1120793" cy="92972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32,20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  <p:sp>
            <p:nvSpPr>
              <p:cNvPr id="22" name="Rectangle 42"/>
              <p:cNvSpPr>
                <a:spLocks noChangeArrowheads="1"/>
              </p:cNvSpPr>
              <p:nvPr/>
            </p:nvSpPr>
            <p:spPr bwMode="auto">
              <a:xfrm>
                <a:off x="4364347" y="4371488"/>
                <a:ext cx="1120793" cy="92972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42,94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</p:grpSp>
        <p:sp>
          <p:nvSpPr>
            <p:cNvPr id="28" name="Rectangle 23"/>
            <p:cNvSpPr>
              <a:spLocks noChangeArrowheads="1"/>
            </p:cNvSpPr>
            <p:nvPr/>
          </p:nvSpPr>
          <p:spPr bwMode="auto">
            <a:xfrm>
              <a:off x="1547664" y="4774661"/>
              <a:ext cx="2551526" cy="92972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54000" anchor="ctr"/>
            <a:lstStyle/>
            <a:p>
              <a:pPr algn="l">
                <a:spcBef>
                  <a:spcPct val="20000"/>
                </a:spcBef>
              </a:pPr>
              <a:r>
                <a:rPr lang="ka-GE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გამოცდაზე დაფიქსირებული</a:t>
              </a:r>
            </a:p>
            <a:p>
              <a:pPr algn="l">
                <a:spcBef>
                  <a:spcPct val="20000"/>
                </a:spcBef>
              </a:pPr>
              <a:r>
                <a:rPr lang="ka-GE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მაქსიმალური ქულა</a:t>
              </a:r>
              <a:r>
                <a:rPr lang="en-US" sz="1400" b="1" dirty="0" smtClean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rPr>
                <a:t>**</a:t>
              </a:r>
              <a:endParaRPr lang="ru-RU" sz="1400" b="1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29" name="Rectangle 42"/>
            <p:cNvSpPr>
              <a:spLocks noChangeArrowheads="1"/>
            </p:cNvSpPr>
            <p:nvPr/>
          </p:nvSpPr>
          <p:spPr bwMode="auto">
            <a:xfrm>
              <a:off x="4107561" y="4774661"/>
              <a:ext cx="1120793" cy="929720"/>
            </a:xfrm>
            <a:prstGeom prst="rect">
              <a:avLst/>
            </a:prstGeom>
            <a:noFill/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74</a:t>
              </a:r>
              <a:endParaRPr lang="en-US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  <a:p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(</a:t>
              </a:r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1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)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</p:grpSp>
      <p:sp>
        <p:nvSpPr>
          <p:cNvPr id="40" name="Title 1"/>
          <p:cNvSpPr txBox="1">
            <a:spLocks/>
          </p:cNvSpPr>
          <p:nvPr/>
        </p:nvSpPr>
        <p:spPr bwMode="auto">
          <a:xfrm>
            <a:off x="2771800" y="11088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vaza Mtavruli" pitchFamily="34" charset="0"/>
                <a:ea typeface="+mj-ea"/>
                <a:cs typeface="+mj-cs"/>
              </a:rPr>
              <a:t>ბიოლოგია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1412776"/>
            <a:ext cx="6719664" cy="609600"/>
          </a:xfrm>
        </p:spPr>
        <p:txBody>
          <a:bodyPr/>
          <a:lstStyle/>
          <a:p>
            <a:pPr lvl="0" algn="r"/>
            <a:r>
              <a:rPr lang="ka-GE" sz="2400" b="1" kern="1200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მინიმალური კომპეტენციის </a:t>
            </a:r>
            <a:r>
              <a:rPr lang="ka-GE" sz="2400" b="1" kern="120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ზღვარი </a:t>
            </a:r>
            <a:endParaRPr lang="en-US" sz="24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grpSp>
        <p:nvGrpSpPr>
          <p:cNvPr id="19" name="Group 40"/>
          <p:cNvGrpSpPr/>
          <p:nvPr/>
        </p:nvGrpSpPr>
        <p:grpSpPr>
          <a:xfrm>
            <a:off x="2267744" y="2132856"/>
            <a:ext cx="3888328" cy="1857800"/>
            <a:chOff x="1403648" y="2512049"/>
            <a:chExt cx="3888328" cy="1857800"/>
          </a:xfrm>
        </p:grpSpPr>
        <p:sp>
          <p:nvSpPr>
            <p:cNvPr id="20" name="Rectangle 22"/>
            <p:cNvSpPr>
              <a:spLocks noChangeArrowheads="1"/>
            </p:cNvSpPr>
            <p:nvPr/>
          </p:nvSpPr>
          <p:spPr bwMode="auto">
            <a:xfrm>
              <a:off x="1403648" y="3440129"/>
              <a:ext cx="2952328" cy="92972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კონკურსში </a:t>
              </a:r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მონაწილეობას </a:t>
              </a:r>
            </a:p>
            <a:p>
              <a:r>
                <a:rPr lang="ka-GE" sz="1600" b="1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აგრძელებს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21" name="Rectangle 24"/>
            <p:cNvSpPr>
              <a:spLocks noChangeArrowheads="1"/>
            </p:cNvSpPr>
            <p:nvPr/>
          </p:nvSpPr>
          <p:spPr bwMode="auto">
            <a:xfrm>
              <a:off x="1403648" y="2512049"/>
              <a:ext cx="2952328" cy="929720"/>
            </a:xfrm>
            <a:prstGeom prst="rect">
              <a:avLst/>
            </a:prstGeom>
            <a:ln>
              <a:headEnd/>
              <a:tailEnd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მინიმალური კომპეტენციის </a:t>
              </a:r>
            </a:p>
            <a:p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ზღვარი  ვერ გადალახა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30" name="Rectangle 39"/>
            <p:cNvSpPr>
              <a:spLocks noChangeArrowheads="1"/>
            </p:cNvSpPr>
            <p:nvPr/>
          </p:nvSpPr>
          <p:spPr bwMode="auto">
            <a:xfrm>
              <a:off x="4355976" y="2512049"/>
              <a:ext cx="936000" cy="929720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19,36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%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  <p:sp>
          <p:nvSpPr>
            <p:cNvPr id="31" name="Rectangle 40"/>
            <p:cNvSpPr>
              <a:spLocks noChangeArrowheads="1"/>
            </p:cNvSpPr>
            <p:nvPr/>
          </p:nvSpPr>
          <p:spPr bwMode="auto">
            <a:xfrm>
              <a:off x="4355976" y="3440129"/>
              <a:ext cx="936000" cy="929720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r>
                <a:rPr lang="ka-GE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80,64</a:t>
              </a:r>
              <a:r>
                <a:rPr lang="en-US" sz="1600" b="1" dirty="0" smtClean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rPr>
                <a:t>%</a:t>
              </a:r>
              <a:endParaRPr lang="ru-RU" sz="1600" b="1" dirty="0">
                <a:solidFill>
                  <a:schemeClr val="accent1">
                    <a:lumMod val="75000"/>
                  </a:schemeClr>
                </a:solidFill>
                <a:latin typeface="Sylfaen" pitchFamily="18" charset="0"/>
              </a:endParaRPr>
            </a:p>
          </p:txBody>
        </p:sp>
      </p:grpSp>
      <p:sp>
        <p:nvSpPr>
          <p:cNvPr id="9" name="Title 1"/>
          <p:cNvSpPr txBox="1">
            <a:spLocks/>
          </p:cNvSpPr>
          <p:nvPr/>
        </p:nvSpPr>
        <p:spPr bwMode="auto">
          <a:xfrm>
            <a:off x="2771800" y="11088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ka-GE" b="1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ბიოლოგია</a:t>
            </a:r>
            <a:endParaRPr lang="en-US" kern="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548680"/>
            <a:ext cx="6719664" cy="609600"/>
          </a:xfrm>
        </p:spPr>
        <p:txBody>
          <a:bodyPr/>
          <a:lstStyle/>
          <a:p>
            <a:pPr lvl="0" algn="r">
              <a:defRPr/>
            </a:pPr>
            <a:r>
              <a:rPr lang="ka-GE" sz="2400" b="1" kern="1200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სიხშირეთა განაწილება ქულების მიხედვით</a:t>
            </a:r>
            <a:endParaRPr lang="ru-RU" sz="24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grpSp>
        <p:nvGrpSpPr>
          <p:cNvPr id="104" name="Group 103"/>
          <p:cNvGrpSpPr/>
          <p:nvPr/>
        </p:nvGrpSpPr>
        <p:grpSpPr>
          <a:xfrm>
            <a:off x="2555776" y="1268760"/>
            <a:ext cx="3955031" cy="5270401"/>
            <a:chOff x="405694" y="1268761"/>
            <a:chExt cx="3955031" cy="5270401"/>
          </a:xfrm>
        </p:grpSpPr>
        <p:grpSp>
          <p:nvGrpSpPr>
            <p:cNvPr id="79" name="Group 78"/>
            <p:cNvGrpSpPr/>
            <p:nvPr/>
          </p:nvGrpSpPr>
          <p:grpSpPr>
            <a:xfrm>
              <a:off x="405694" y="1268761"/>
              <a:ext cx="3950282" cy="4608511"/>
              <a:chOff x="2627784" y="1268760"/>
              <a:chExt cx="3950282" cy="5102769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2627784" y="1268760"/>
                <a:ext cx="3950282" cy="2929122"/>
                <a:chOff x="1804450" y="2512049"/>
                <a:chExt cx="3490197" cy="3289162"/>
              </a:xfrm>
              <a:solidFill>
                <a:srgbClr val="DDB39B"/>
              </a:solidFill>
            </p:grpSpPr>
            <p:grpSp>
              <p:nvGrpSpPr>
                <p:cNvPr id="38" name="Group 40"/>
                <p:cNvGrpSpPr/>
                <p:nvPr/>
              </p:nvGrpSpPr>
              <p:grpSpPr>
                <a:xfrm>
                  <a:off x="1804450" y="2512049"/>
                  <a:ext cx="3487526" cy="2470179"/>
                  <a:chOff x="1804450" y="2512049"/>
                  <a:chExt cx="3487526" cy="2470179"/>
                </a:xfrm>
                <a:grpFill/>
              </p:grpSpPr>
              <p:sp>
                <p:nvSpPr>
                  <p:cNvPr id="44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1804450" y="3331032"/>
                    <a:ext cx="2551526" cy="822960"/>
                  </a:xfrm>
                  <a:prstGeom prst="rect">
                    <a:avLst/>
                  </a:prstGeom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lIns="54000" anchor="ctr"/>
                  <a:lstStyle/>
                  <a:p>
                    <a:pPr indent="168275" algn="l">
                      <a:spcBef>
                        <a:spcPts val="0"/>
                      </a:spcBef>
                    </a:pPr>
                    <a:r>
                      <a:rPr lang="ka-GE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vaza" pitchFamily="34" charset="0"/>
                      </a:rPr>
                      <a:t>11-20 ქულა</a:t>
                    </a:r>
                    <a:endParaRPr lang="ru-RU" sz="1400" dirty="0">
                      <a:solidFill>
                        <a:schemeClr val="accent1">
                          <a:lumMod val="75000"/>
                        </a:schemeClr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45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1804450" y="4159268"/>
                    <a:ext cx="2551526" cy="822960"/>
                  </a:xfrm>
                  <a:prstGeom prst="rect">
                    <a:avLst/>
                  </a:prstGeom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lIns="54000" anchor="ctr"/>
                  <a:lstStyle/>
                  <a:p>
                    <a:pPr indent="168275" algn="l">
                      <a:spcBef>
                        <a:spcPts val="0"/>
                      </a:spcBef>
                    </a:pPr>
                    <a:r>
                      <a:rPr lang="ka-GE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vaza" pitchFamily="34" charset="0"/>
                      </a:rPr>
                      <a:t>21-30 ქულა</a:t>
                    </a:r>
                    <a:endParaRPr lang="ru-RU" sz="1400" b="1" dirty="0">
                      <a:solidFill>
                        <a:schemeClr val="accent1">
                          <a:lumMod val="75000"/>
                        </a:schemeClr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46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1804450" y="2512049"/>
                    <a:ext cx="2551526" cy="822960"/>
                  </a:xfrm>
                  <a:prstGeom prst="rect">
                    <a:avLst/>
                  </a:prstGeom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lIns="54000" anchor="ctr"/>
                  <a:lstStyle/>
                  <a:p>
                    <a:pPr indent="168275" algn="l">
                      <a:spcBef>
                        <a:spcPts val="0"/>
                      </a:spcBef>
                    </a:pPr>
                    <a:r>
                      <a:rPr lang="ka-GE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vaza" pitchFamily="34" charset="0"/>
                      </a:rPr>
                      <a:t>0-10 ქულა</a:t>
                    </a:r>
                    <a:endParaRPr lang="ru-RU" sz="1400" b="1" dirty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endParaRPr>
                  </a:p>
                </p:txBody>
              </p:sp>
              <p:sp>
                <p:nvSpPr>
                  <p:cNvPr id="58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4355976" y="2512049"/>
                    <a:ext cx="936000" cy="822960"/>
                  </a:xfrm>
                  <a:prstGeom prst="rect">
                    <a:avLst/>
                  </a:prstGeom>
                  <a:noFill/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r>
                      <a:rPr lang="ka-GE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1,10%</a:t>
                    </a:r>
                    <a:endParaRPr lang="ru-RU" sz="1600" b="1" dirty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endParaRPr>
                  </a:p>
                </p:txBody>
              </p:sp>
              <p:sp>
                <p:nvSpPr>
                  <p:cNvPr id="59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4355976" y="3331032"/>
                    <a:ext cx="936000" cy="822960"/>
                  </a:xfrm>
                  <a:prstGeom prst="rect">
                    <a:avLst/>
                  </a:prstGeom>
                  <a:noFill/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r>
                      <a:rPr lang="en-US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2</a:t>
                    </a:r>
                    <a:r>
                      <a:rPr lang="ka-GE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4,84</a:t>
                    </a:r>
                    <a:r>
                      <a:rPr lang="ka-GE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%</a:t>
                    </a:r>
                    <a:endParaRPr lang="ru-RU" sz="1600" b="1" dirty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endParaRPr>
                  </a:p>
                </p:txBody>
              </p:sp>
              <p:sp>
                <p:nvSpPr>
                  <p:cNvPr id="61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4355976" y="4159268"/>
                    <a:ext cx="936000" cy="822960"/>
                  </a:xfrm>
                  <a:prstGeom prst="rect">
                    <a:avLst/>
                  </a:prstGeom>
                  <a:noFill/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r>
                      <a:rPr lang="en-US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2</a:t>
                    </a:r>
                    <a:r>
                      <a:rPr lang="ka-GE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6,24%</a:t>
                    </a:r>
                    <a:endParaRPr lang="ru-RU" sz="1600" b="1" dirty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endParaRPr>
                  </a:p>
                </p:txBody>
              </p:sp>
            </p:grpSp>
            <p:sp>
              <p:nvSpPr>
                <p:cNvPr id="39" name="Rectangle 23"/>
                <p:cNvSpPr>
                  <a:spLocks noChangeArrowheads="1"/>
                </p:cNvSpPr>
                <p:nvPr/>
              </p:nvSpPr>
              <p:spPr bwMode="auto">
                <a:xfrm>
                  <a:off x="1807121" y="4978251"/>
                  <a:ext cx="2551526" cy="822960"/>
                </a:xfrm>
                <a:prstGeom prst="rect">
                  <a:avLst/>
                </a:prstGeom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 indent="168275" algn="l">
                    <a:spcBef>
                      <a:spcPts val="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31-40 ქულა</a:t>
                  </a:r>
                  <a:endParaRPr lang="ru-RU" sz="1400" b="1" dirty="0">
                    <a:solidFill>
                      <a:schemeClr val="accent1">
                        <a:lumMod val="75000"/>
                      </a:schemeClr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43" name="Rectangle 42"/>
                <p:cNvSpPr>
                  <a:spLocks noChangeArrowheads="1"/>
                </p:cNvSpPr>
                <p:nvPr/>
              </p:nvSpPr>
              <p:spPr bwMode="auto">
                <a:xfrm>
                  <a:off x="4358647" y="4978251"/>
                  <a:ext cx="936000" cy="822960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en-US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1</a:t>
                  </a:r>
                  <a:r>
                    <a:rPr lang="ka-GE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9,28%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</p:grpSp>
          <p:grpSp>
            <p:nvGrpSpPr>
              <p:cNvPr id="69" name="Group 68"/>
              <p:cNvGrpSpPr/>
              <p:nvPr/>
            </p:nvGrpSpPr>
            <p:grpSpPr>
              <a:xfrm>
                <a:off x="2627784" y="4194193"/>
                <a:ext cx="3950278" cy="2177336"/>
                <a:chOff x="1804450" y="2341138"/>
                <a:chExt cx="3490197" cy="2416101"/>
              </a:xfrm>
              <a:solidFill>
                <a:srgbClr val="DDB39B"/>
              </a:solidFill>
            </p:grpSpPr>
            <p:grpSp>
              <p:nvGrpSpPr>
                <p:cNvPr id="70" name="Group 40"/>
                <p:cNvGrpSpPr/>
                <p:nvPr/>
              </p:nvGrpSpPr>
              <p:grpSpPr>
                <a:xfrm>
                  <a:off x="1804450" y="2341138"/>
                  <a:ext cx="3488777" cy="1651196"/>
                  <a:chOff x="1804450" y="2341138"/>
                  <a:chExt cx="3488777" cy="1651196"/>
                </a:xfrm>
                <a:grpFill/>
              </p:grpSpPr>
              <p:sp>
                <p:nvSpPr>
                  <p:cNvPr id="73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1804450" y="3169374"/>
                    <a:ext cx="2551526" cy="822960"/>
                  </a:xfrm>
                  <a:prstGeom prst="rect">
                    <a:avLst/>
                  </a:prstGeom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lIns="54000" anchor="ctr"/>
                  <a:lstStyle/>
                  <a:p>
                    <a:pPr indent="168275" algn="l">
                      <a:spcBef>
                        <a:spcPts val="0"/>
                      </a:spcBef>
                    </a:pPr>
                    <a:r>
                      <a:rPr lang="ka-GE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vaza" pitchFamily="34" charset="0"/>
                      </a:rPr>
                      <a:t>51-60 ქულა</a:t>
                    </a:r>
                    <a:endParaRPr lang="ru-RU" sz="1400" dirty="0">
                      <a:solidFill>
                        <a:schemeClr val="accent1">
                          <a:lumMod val="75000"/>
                        </a:schemeClr>
                      </a:solidFill>
                      <a:latin typeface="Arial Black" pitchFamily="34" charset="0"/>
                    </a:endParaRPr>
                  </a:p>
                </p:txBody>
              </p:sp>
              <p:sp>
                <p:nvSpPr>
                  <p:cNvPr id="75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1804450" y="2341138"/>
                    <a:ext cx="2551526" cy="822960"/>
                  </a:xfrm>
                  <a:prstGeom prst="rect">
                    <a:avLst/>
                  </a:prstGeom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lIns="54000" anchor="ctr"/>
                  <a:lstStyle/>
                  <a:p>
                    <a:pPr indent="168275" algn="l">
                      <a:spcBef>
                        <a:spcPts val="0"/>
                      </a:spcBef>
                    </a:pPr>
                    <a:r>
                      <a:rPr lang="ka-GE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Avaza" pitchFamily="34" charset="0"/>
                      </a:rPr>
                      <a:t>41-50 ქულა</a:t>
                    </a:r>
                    <a:endParaRPr lang="ru-RU" sz="1400" b="1" dirty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endParaRPr>
                  </a:p>
                </p:txBody>
              </p:sp>
              <p:sp>
                <p:nvSpPr>
                  <p:cNvPr id="76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4355976" y="2341138"/>
                    <a:ext cx="936000" cy="822960"/>
                  </a:xfrm>
                  <a:prstGeom prst="rect">
                    <a:avLst/>
                  </a:prstGeom>
                  <a:noFill/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r>
                      <a:rPr lang="ka-GE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15,11%</a:t>
                    </a:r>
                    <a:endParaRPr lang="ru-RU" sz="1600" b="1" dirty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endParaRPr>
                  </a:p>
                </p:txBody>
              </p:sp>
              <p:sp>
                <p:nvSpPr>
                  <p:cNvPr id="77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4357226" y="3166005"/>
                    <a:ext cx="936001" cy="771151"/>
                  </a:xfrm>
                  <a:prstGeom prst="rect">
                    <a:avLst/>
                  </a:prstGeom>
                  <a:noFill/>
                  <a:ln>
                    <a:headEnd/>
                    <a:tailEnd/>
                  </a:ln>
                  <a:effectLst/>
                </p:spPr>
                <p:style>
                  <a:lnRef idx="1">
                    <a:schemeClr val="accent2"/>
                  </a:lnRef>
                  <a:fillRef idx="2">
                    <a:schemeClr val="accent2"/>
                  </a:fillRef>
                  <a:effectRef idx="1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anchor="ctr"/>
                  <a:lstStyle/>
                  <a:p>
                    <a:r>
                      <a:rPr lang="en-US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9</a:t>
                    </a:r>
                    <a:r>
                      <a:rPr lang="ka-GE" sz="16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Sylfaen" pitchFamily="18" charset="0"/>
                      </a:rPr>
                      <a:t>,45%</a:t>
                    </a:r>
                    <a:endParaRPr lang="ru-RU" sz="1600" b="1" dirty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endParaRPr>
                  </a:p>
                </p:txBody>
              </p:sp>
            </p:grpSp>
            <p:sp>
              <p:nvSpPr>
                <p:cNvPr id="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807121" y="3934279"/>
                  <a:ext cx="2551526" cy="822960"/>
                </a:xfrm>
                <a:prstGeom prst="rect">
                  <a:avLst/>
                </a:prstGeom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lIns="54000" anchor="ctr"/>
                <a:lstStyle/>
                <a:p>
                  <a:pPr indent="168275" algn="l">
                    <a:spcBef>
                      <a:spcPts val="0"/>
                    </a:spcBef>
                  </a:pPr>
                  <a:r>
                    <a:rPr lang="ka-GE" sz="14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Avaza" pitchFamily="34" charset="0"/>
                    </a:rPr>
                    <a:t>61-70 ქულა</a:t>
                  </a:r>
                  <a:endParaRPr lang="ru-RU" sz="1400" b="1" dirty="0">
                    <a:solidFill>
                      <a:schemeClr val="accent1">
                        <a:lumMod val="75000"/>
                      </a:schemeClr>
                    </a:solidFill>
                    <a:latin typeface="Arial Black" pitchFamily="34" charset="0"/>
                  </a:endParaRPr>
                </a:p>
              </p:txBody>
            </p:sp>
            <p:sp>
              <p:nvSpPr>
                <p:cNvPr id="72" name="Rectangle 71"/>
                <p:cNvSpPr>
                  <a:spLocks noChangeArrowheads="1"/>
                </p:cNvSpPr>
                <p:nvPr/>
              </p:nvSpPr>
              <p:spPr bwMode="auto">
                <a:xfrm>
                  <a:off x="4358647" y="3934279"/>
                  <a:ext cx="936000" cy="822960"/>
                </a:xfrm>
                <a:prstGeom prst="rect">
                  <a:avLst/>
                </a:prstGeom>
                <a:noFill/>
                <a:ln>
                  <a:headEnd/>
                  <a:tailEnd/>
                </a:ln>
                <a:effectLst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en-US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3</a:t>
                  </a:r>
                  <a:r>
                    <a:rPr lang="ka-GE" sz="1600" b="1" dirty="0" smtClean="0">
                      <a:solidFill>
                        <a:schemeClr val="accent1">
                          <a:lumMod val="75000"/>
                        </a:schemeClr>
                      </a:solidFill>
                      <a:latin typeface="Sylfaen" pitchFamily="18" charset="0"/>
                    </a:rPr>
                    <a:t>,54%</a:t>
                  </a:r>
                  <a:endParaRPr lang="ru-RU" sz="1600" b="1" dirty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endParaRPr>
                </a:p>
              </p:txBody>
            </p:sp>
          </p:grpSp>
        </p:grpSp>
        <p:grpSp>
          <p:nvGrpSpPr>
            <p:cNvPr id="95" name="Group 40"/>
            <p:cNvGrpSpPr/>
            <p:nvPr/>
          </p:nvGrpSpPr>
          <p:grpSpPr>
            <a:xfrm>
              <a:off x="413466" y="5877272"/>
              <a:ext cx="3947259" cy="661890"/>
              <a:chOff x="1804450" y="2512049"/>
              <a:chExt cx="3487526" cy="822960"/>
            </a:xfrm>
            <a:solidFill>
              <a:srgbClr val="DDB39B"/>
            </a:solidFill>
          </p:grpSpPr>
          <p:sp>
            <p:nvSpPr>
              <p:cNvPr id="100" name="Rectangle 24"/>
              <p:cNvSpPr>
                <a:spLocks noChangeArrowheads="1"/>
              </p:cNvSpPr>
              <p:nvPr/>
            </p:nvSpPr>
            <p:spPr bwMode="auto">
              <a:xfrm>
                <a:off x="1804450" y="2512049"/>
                <a:ext cx="2551526" cy="822960"/>
              </a:xfrm>
              <a:prstGeom prst="rect">
                <a:avLst/>
              </a:prstGeom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54000" anchor="ctr"/>
              <a:lstStyle/>
              <a:p>
                <a:pPr indent="168275" algn="l">
                  <a:spcBef>
                    <a:spcPts val="0"/>
                  </a:spcBef>
                </a:pPr>
                <a:r>
                  <a:rPr lang="ka-GE" sz="1400" b="1" dirty="0" smtClean="0">
                    <a:solidFill>
                      <a:schemeClr val="accent1">
                        <a:lumMod val="75000"/>
                      </a:schemeClr>
                    </a:solidFill>
                    <a:latin typeface="Avaza" pitchFamily="34" charset="0"/>
                  </a:rPr>
                  <a:t>71-75 ქულა</a:t>
                </a:r>
                <a:endParaRPr lang="ru-RU" sz="1400" b="1" dirty="0">
                  <a:solidFill>
                    <a:schemeClr val="accent1">
                      <a:lumMod val="75000"/>
                    </a:schemeClr>
                  </a:solidFill>
                  <a:latin typeface="Avaza" pitchFamily="34" charset="0"/>
                </a:endParaRPr>
              </a:p>
            </p:txBody>
          </p:sp>
          <p:sp>
            <p:nvSpPr>
              <p:cNvPr id="101" name="Rectangle 39"/>
              <p:cNvSpPr>
                <a:spLocks noChangeArrowheads="1"/>
              </p:cNvSpPr>
              <p:nvPr/>
            </p:nvSpPr>
            <p:spPr bwMode="auto">
              <a:xfrm>
                <a:off x="4355976" y="2512049"/>
                <a:ext cx="936000" cy="822960"/>
              </a:xfrm>
              <a:prstGeom prst="rect">
                <a:avLst/>
              </a:prstGeom>
              <a:noFill/>
              <a:ln>
                <a:headEnd/>
                <a:tailEnd/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ka-GE" sz="1600" b="1" dirty="0" smtClean="0">
                    <a:solidFill>
                      <a:schemeClr val="accent1">
                        <a:lumMod val="75000"/>
                      </a:schemeClr>
                    </a:solidFill>
                    <a:latin typeface="Sylfaen" pitchFamily="18" charset="0"/>
                  </a:rPr>
                  <a:t>0,44%</a:t>
                </a:r>
                <a:endParaRPr lang="ru-RU" sz="1600" b="1" dirty="0">
                  <a:solidFill>
                    <a:schemeClr val="accent1">
                      <a:lumMod val="75000"/>
                    </a:schemeClr>
                  </a:solidFill>
                  <a:latin typeface="Sylfaen" pitchFamily="18" charset="0"/>
                </a:endParaRPr>
              </a:p>
            </p:txBody>
          </p:sp>
        </p:grpSp>
      </p:grpSp>
      <p:sp>
        <p:nvSpPr>
          <p:cNvPr id="27" name="Title 1"/>
          <p:cNvSpPr txBox="1">
            <a:spLocks/>
          </p:cNvSpPr>
          <p:nvPr/>
        </p:nvSpPr>
        <p:spPr bwMode="auto">
          <a:xfrm>
            <a:off x="2771800" y="11088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ka-GE" b="1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ბიოლოგია</a:t>
            </a:r>
            <a:endParaRPr lang="en-US" kern="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548680"/>
            <a:ext cx="6719664" cy="609600"/>
          </a:xfrm>
        </p:spPr>
        <p:txBody>
          <a:bodyPr/>
          <a:lstStyle/>
          <a:p>
            <a:pPr lvl="0" algn="r">
              <a:defRPr/>
            </a:pPr>
            <a:r>
              <a:rPr lang="ka-GE" sz="2400" b="1" kern="1200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სიხშირეთა განაწილება</a:t>
            </a:r>
            <a:endParaRPr lang="ru-RU" sz="2400" b="1" kern="1200" dirty="0">
              <a:solidFill>
                <a:schemeClr val="accent1">
                  <a:lumMod val="75000"/>
                </a:schemeClr>
              </a:solidFill>
              <a:latin typeface="Avaza Mtavruli" pitchFamily="34" charset="0"/>
            </a:endParaRPr>
          </a:p>
        </p:txBody>
      </p:sp>
      <p:graphicFrame>
        <p:nvGraphicFramePr>
          <p:cNvPr id="82" name="Chart 81"/>
          <p:cNvGraphicFramePr/>
          <p:nvPr/>
        </p:nvGraphicFramePr>
        <p:xfrm>
          <a:off x="2267744" y="1628800"/>
          <a:ext cx="633670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 bwMode="auto">
          <a:xfrm>
            <a:off x="2771800" y="11088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ka-GE" b="1" dirty="0" smtClean="0">
                <a:solidFill>
                  <a:schemeClr val="accent1">
                    <a:lumMod val="75000"/>
                  </a:schemeClr>
                </a:solidFill>
                <a:latin typeface="Avaza Mtavruli" pitchFamily="34" charset="0"/>
              </a:rPr>
              <a:t>ბიოლოგია</a:t>
            </a:r>
            <a:endParaRPr lang="en-US" kern="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2416820"/>
            <a:ext cx="8640960" cy="2308324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defRPr/>
            </a:pPr>
            <a:r>
              <a:rPr lang="en-US" sz="54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Lucida Sans Unicode" pitchFamily="34" charset="0"/>
              </a:rPr>
              <a:t> </a:t>
            </a:r>
            <a:r>
              <a:rPr lang="ka-GE" sz="4500" i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Sylfaen" pitchFamily="18" charset="0"/>
              </a:rPr>
              <a:t>გამოცდების ეროვნული ცენტრი გისურვებთ წარმატებას!</a:t>
            </a:r>
            <a:endParaRPr lang="ru-RU" sz="4500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Sylfae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PPP_SEDUC_TXT_Apple_Books">
  <a:themeElements>
    <a:clrScheme name="Custom 11">
      <a:dk1>
        <a:srgbClr val="CC0000"/>
      </a:dk1>
      <a:lt1>
        <a:srgbClr val="FF5050"/>
      </a:lt1>
      <a:dk2>
        <a:srgbClr val="A93027"/>
      </a:dk2>
      <a:lt2>
        <a:srgbClr val="FBF6E9"/>
      </a:lt2>
      <a:accent1>
        <a:srgbClr val="5AB277"/>
      </a:accent1>
      <a:accent2>
        <a:srgbClr val="3F6B33"/>
      </a:accent2>
      <a:accent3>
        <a:srgbClr val="7F7F7F"/>
      </a:accent3>
      <a:accent4>
        <a:srgbClr val="E1A68B"/>
      </a:accent4>
      <a:accent5>
        <a:srgbClr val="E98029"/>
      </a:accent5>
      <a:accent6>
        <a:srgbClr val="31859B"/>
      </a:accent6>
      <a:hlink>
        <a:srgbClr val="40AFFF"/>
      </a:hlink>
      <a:folHlink>
        <a:srgbClr val="0070C0"/>
      </a:folHlink>
    </a:clrScheme>
    <a:fontScheme name="PPP_SMEDI_TXT_Doctor_At_Compu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P_SMEDI_TXT_Doctor_At_Compu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MEDI_TXT_Doctor_At_Computer 13">
        <a:dk1>
          <a:srgbClr val="000000"/>
        </a:dk1>
        <a:lt1>
          <a:srgbClr val="FFFFFF"/>
        </a:lt1>
        <a:dk2>
          <a:srgbClr val="0033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14">
        <a:dk1>
          <a:srgbClr val="333333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15">
        <a:dk1>
          <a:srgbClr val="333333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MEDI_TXT_Doctor_At_Computer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PPP_SEDUC_TXT_Apple_Books</Template>
  <TotalTime>765</TotalTime>
  <Words>125</Words>
  <Application>Microsoft Office PowerPoint</Application>
  <PresentationFormat>On-screen Show (4:3)</PresentationFormat>
  <Paragraphs>46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Sylfaen</vt:lpstr>
      <vt:lpstr>Avaza Mtavruli</vt:lpstr>
      <vt:lpstr>Avaza</vt:lpstr>
      <vt:lpstr>Arial Black</vt:lpstr>
      <vt:lpstr>Lucida Sans Unicode</vt:lpstr>
      <vt:lpstr>Calibri</vt:lpstr>
      <vt:lpstr>PPP_SEDUC_TXT_Apple_Books</vt:lpstr>
      <vt:lpstr>ერთიანი ეროვნული გამოცდები 2013 </vt:lpstr>
      <vt:lpstr>Slide 2</vt:lpstr>
      <vt:lpstr>მინიმალური კომპეტენციის ზღვარი </vt:lpstr>
      <vt:lpstr>სიხშირეთა განაწილება ქულების მიხედვით</vt:lpstr>
      <vt:lpstr>სიხშირეთა განაწილება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ერთიანი ეროვნული გამოცდები 2011</dc:title>
  <dc:creator>sofio baxutashvili</dc:creator>
  <cp:lastModifiedBy>teona.miminoshvili</cp:lastModifiedBy>
  <cp:revision>82</cp:revision>
  <dcterms:created xsi:type="dcterms:W3CDTF">2011-07-27T10:30:27Z</dcterms:created>
  <dcterms:modified xsi:type="dcterms:W3CDTF">2013-08-02T13:46:19Z</dcterms:modified>
</cp:coreProperties>
</file>