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embeddedFontLst>
    <p:embeddedFont>
      <p:font typeface="Sylfaen" pitchFamily="18" charset="0"/>
      <p:regular r:id="rId9"/>
    </p:embeddedFont>
    <p:embeddedFont>
      <p:font typeface="Avaza Mtavruli" pitchFamily="34" charset="0"/>
      <p:regular r:id="rId10"/>
    </p:embeddedFont>
    <p:embeddedFont>
      <p:font typeface="Avaza" pitchFamily="34" charset="0"/>
      <p:regular r:id="rId11"/>
    </p:embeddedFont>
    <p:embeddedFont>
      <p:font typeface="Arial Black" pitchFamily="34" charset="0"/>
      <p:bold r:id="rId12"/>
    </p:embeddedFont>
    <p:embeddedFont>
      <p:font typeface="Lucida Sans Unicode" pitchFamily="34" charset="0"/>
      <p:regular r:id="rId13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473"/>
    <a:srgbClr val="CA8864"/>
    <a:srgbClr val="DDB39B"/>
    <a:srgbClr val="000000"/>
    <a:srgbClr val="D0E2C0"/>
    <a:srgbClr val="CC0000"/>
    <a:srgbClr val="FF5B5B"/>
    <a:srgbClr val="000099"/>
    <a:srgbClr val="1C1C1C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 autoAdjust="0"/>
    <p:restoredTop sz="94710" autoAdjust="0"/>
  </p:normalViewPr>
  <p:slideViewPr>
    <p:cSldViewPr>
      <p:cViewPr varScale="1">
        <p:scale>
          <a:sx n="106" d="100"/>
          <a:sy n="106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style val="34"/>
  <c:chart>
    <c:autoTitleDeleted val="1"/>
    <c:view3D>
      <c:rotX val="30"/>
      <c:rotY val="210"/>
      <c:perspective val="10"/>
    </c:view3D>
    <c:plotArea>
      <c:layout>
        <c:manualLayout>
          <c:layoutTarget val="inner"/>
          <c:xMode val="edge"/>
          <c:yMode val="edge"/>
          <c:x val="0"/>
          <c:y val="9.8880275624461694E-2"/>
          <c:w val="0.94880744618964563"/>
          <c:h val="0.82187769164513524"/>
        </c:manualLayout>
      </c:layout>
      <c:pie3DChart>
        <c:varyColors val="1"/>
        <c:ser>
          <c:idx val="0"/>
          <c:order val="0"/>
          <c:tx>
            <c:strRef>
              <c:f>Sheet1!$K$17:$K$18</c:f>
              <c:strCache>
                <c:ptCount val="1"/>
              </c:strCache>
            </c:strRef>
          </c:tx>
          <c:spPr>
            <a:ln w="19050"/>
            <a:effectLst>
              <a:outerShdw blurRad="114300" dist="368300" dir="6900000" sx="101000" sy="101000" rotWithShape="0">
                <a:prstClr val="black">
                  <a:alpha val="2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502400" h="6502400"/>
              <a:bevelB w="6502400" h="6502400"/>
              <a:contourClr>
                <a:srgbClr val="000000"/>
              </a:contourClr>
            </a:sp3d>
          </c:spPr>
          <c:explosion val="10"/>
          <c:dPt>
            <c:idx val="0"/>
            <c:explosion val="18"/>
            <c:spPr>
              <a:solidFill>
                <a:srgbClr val="D0E2C0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408958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Lbls>
            <c:dLbl>
              <c:idx val="1"/>
              <c:layout>
                <c:manualLayout>
                  <c:x val="-0.18639929518172538"/>
                  <c:y val="4.1385718258085957E-2"/>
                </c:manualLayout>
              </c:layout>
              <c:showVal val="1"/>
            </c:dLbl>
            <c:txPr>
              <a:bodyPr/>
              <a:lstStyle/>
              <a:p>
                <a:pPr>
                  <a:defRPr sz="1300" b="1" baseline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numRef>
              <c:f>Sheet1!$L$16</c:f>
              <c:numCache>
                <c:formatCode>General</c:formatCode>
                <c:ptCount val="1"/>
              </c:numCache>
            </c:numRef>
          </c:cat>
          <c:val>
            <c:numRef>
              <c:f>Sheet1!$L$17:$L$18</c:f>
              <c:numCache>
                <c:formatCode>0.00%</c:formatCode>
                <c:ptCount val="2"/>
                <c:pt idx="0">
                  <c:v>0.2044</c:v>
                </c:pt>
                <c:pt idx="1">
                  <c:v>0.79559999999999997</c:v>
                </c:pt>
              </c:numCache>
            </c:numRef>
          </c:val>
        </c:ser>
        <c:ser>
          <c:idx val="1"/>
          <c:order val="1"/>
          <c:tx>
            <c:strRef>
              <c:f>Sheet1!$K$18</c:f>
              <c:strCache>
                <c:ptCount val="1"/>
              </c:strCache>
            </c:strRef>
          </c:tx>
          <c:cat>
            <c:numRef>
              <c:f>Sheet1!$L$16</c:f>
              <c:numCache>
                <c:formatCode>General</c:formatCode>
                <c:ptCount val="1"/>
              </c:numCache>
            </c:numRef>
          </c:cat>
          <c:val>
            <c:numRef>
              <c:f>Sheet1!$L$18</c:f>
              <c:numCache>
                <c:formatCode>0.00%</c:formatCode>
                <c:ptCount val="1"/>
                <c:pt idx="0">
                  <c:v>0.79559999999999997</c:v>
                </c:pt>
              </c:numCache>
            </c:numRef>
          </c:val>
        </c:ser>
      </c:pie3DChart>
    </c:plotArea>
    <c:plotVisOnly val="1"/>
  </c:chart>
  <c:spPr>
    <a:noFill/>
    <a:ln w="12700">
      <a:noFill/>
    </a:ln>
    <a:effectLst>
      <a:outerShdw blurRad="50800" dist="50800" dir="2700000" algn="ctr" rotWithShape="0">
        <a:sysClr val="windowText" lastClr="000000"/>
      </a:outerShdw>
    </a:effectLst>
    <a:scene3d>
      <a:camera prst="orthographicFront"/>
      <a:lightRig rig="threePt" dir="t"/>
    </a:scene3d>
    <a:sp3d prstMaterial="powder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3.1099999999999999E-2</c:v>
                </c:pt>
                <c:pt idx="1">
                  <c:v>0.15740000000000001</c:v>
                </c:pt>
                <c:pt idx="2">
                  <c:v>0.22339999999999999</c:v>
                </c:pt>
                <c:pt idx="3">
                  <c:v>0.2102</c:v>
                </c:pt>
                <c:pt idx="4">
                  <c:v>0.17230000000000001</c:v>
                </c:pt>
                <c:pt idx="5">
                  <c:v>0.1191</c:v>
                </c:pt>
                <c:pt idx="6">
                  <c:v>6.5299999999999997E-2</c:v>
                </c:pt>
                <c:pt idx="7">
                  <c:v>2.12E-2</c:v>
                </c:pt>
              </c:numCache>
            </c:numRef>
          </c:val>
        </c:ser>
        <c:gapWidth val="38"/>
        <c:overlap val="75"/>
        <c:axId val="75939200"/>
        <c:axId val="81748736"/>
      </c:barChart>
      <c:catAx>
        <c:axId val="75939200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1748736"/>
        <c:crosses val="autoZero"/>
        <c:auto val="1"/>
        <c:lblAlgn val="ctr"/>
        <c:lblOffset val="100"/>
      </c:catAx>
      <c:valAx>
        <c:axId val="81748736"/>
        <c:scaling>
          <c:orientation val="minMax"/>
          <c:max val="0.25"/>
          <c:min val="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75939200"/>
        <c:crosses val="autoZero"/>
        <c:crossBetween val="between"/>
        <c:majorUnit val="0.05"/>
        <c:minorUnit val="1.0000000000000002E-2"/>
      </c:valAx>
      <c:spPr>
        <a:solidFill>
          <a:schemeClr val="bg2"/>
        </a:solidFill>
      </c:spPr>
    </c:plotArea>
    <c:plotVisOnly val="1"/>
  </c:chart>
  <c:spPr>
    <a:solidFill>
      <a:schemeClr val="bg2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4.9099999999999998E-2</c:v>
                </c:pt>
                <c:pt idx="1">
                  <c:v>0.1709</c:v>
                </c:pt>
                <c:pt idx="2">
                  <c:v>0.24249999999999999</c:v>
                </c:pt>
                <c:pt idx="3">
                  <c:v>0.2082</c:v>
                </c:pt>
                <c:pt idx="4">
                  <c:v>0.14299999999999999</c:v>
                </c:pt>
                <c:pt idx="5">
                  <c:v>9.7899999999999904E-2</c:v>
                </c:pt>
                <c:pt idx="6">
                  <c:v>7.0200000000000096E-2</c:v>
                </c:pt>
                <c:pt idx="7">
                  <c:v>1.81999999999999E-2</c:v>
                </c:pt>
              </c:numCache>
            </c:numRef>
          </c:val>
        </c:ser>
        <c:gapWidth val="38"/>
        <c:overlap val="75"/>
        <c:axId val="89336832"/>
        <c:axId val="89379968"/>
      </c:barChart>
      <c:catAx>
        <c:axId val="89336832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9379968"/>
        <c:crosses val="autoZero"/>
        <c:auto val="1"/>
        <c:lblAlgn val="ctr"/>
        <c:lblOffset val="100"/>
      </c:catAx>
      <c:valAx>
        <c:axId val="89379968"/>
        <c:scaling>
          <c:orientation val="minMax"/>
          <c:max val="0.25"/>
          <c:min val="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9336832"/>
        <c:crosses val="autoZero"/>
        <c:crossBetween val="between"/>
        <c:majorUnit val="0.05"/>
        <c:minorUnit val="1.0000000000000005E-2"/>
      </c:valAx>
      <c:spPr>
        <a:solidFill>
          <a:schemeClr val="bg2"/>
        </a:solidFill>
      </c:spPr>
    </c:plotArea>
    <c:plotVisOnly val="1"/>
  </c:chart>
  <c:spPr>
    <a:solidFill>
      <a:schemeClr val="bg2"/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ისტორია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324600" cy="609600"/>
          </a:xfrm>
        </p:spPr>
        <p:txBody>
          <a:bodyPr/>
          <a:lstStyle/>
          <a:p>
            <a:pPr algn="r"/>
            <a:r>
              <a:rPr lang="ka-GE" sz="28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ისტორია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403648" y="587727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*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არის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80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570962" y="1844824"/>
            <a:ext cx="5105494" cy="3716131"/>
            <a:chOff x="539552" y="1772226"/>
            <a:chExt cx="5105494" cy="3716131"/>
          </a:xfrm>
        </p:grpSpPr>
        <p:grpSp>
          <p:nvGrpSpPr>
            <p:cNvPr id="31" name="Group 30"/>
            <p:cNvGrpSpPr/>
            <p:nvPr/>
          </p:nvGrpSpPr>
          <p:grpSpPr>
            <a:xfrm>
              <a:off x="539552" y="2492896"/>
              <a:ext cx="3903762" cy="2995461"/>
              <a:chOff x="1547664" y="1988840"/>
              <a:chExt cx="3680690" cy="371554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47664" y="1988840"/>
                <a:ext cx="3680690" cy="2789159"/>
                <a:chOff x="1804450" y="2512049"/>
                <a:chExt cx="3680690" cy="2789159"/>
              </a:xfrm>
            </p:grpSpPr>
            <p:sp>
              <p:nvSpPr>
                <p:cNvPr id="5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50" y="344012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/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ქულა</a:t>
                  </a:r>
                  <a:endParaRPr lang="ru-RU" sz="1400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4450" y="4371488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50" y="251204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19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4347" y="251204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6 944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0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4347" y="344012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36,06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2" name="Rectangle 42"/>
                <p:cNvSpPr>
                  <a:spLocks noChangeArrowheads="1"/>
                </p:cNvSpPr>
                <p:nvPr/>
              </p:nvSpPr>
              <p:spPr bwMode="auto">
                <a:xfrm>
                  <a:off x="4364347" y="4371488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45,07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547664" y="4774661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გამოცდაზე დაფიქსირებული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მაქსიმალური ქულა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9" name="Rectangle 42"/>
              <p:cNvSpPr>
                <a:spLocks noChangeArrowheads="1"/>
              </p:cNvSpPr>
              <p:nvPr/>
            </p:nvSpPr>
            <p:spPr bwMode="auto">
              <a:xfrm>
                <a:off x="4107561" y="4774661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79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(3)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57116" y="1772226"/>
              <a:ext cx="2387930" cy="3716131"/>
              <a:chOff x="3257116" y="1772226"/>
              <a:chExt cx="2387930" cy="3716131"/>
            </a:xfrm>
          </p:grpSpPr>
          <p:sp>
            <p:nvSpPr>
              <p:cNvPr id="14" name="Rectangle 31"/>
              <p:cNvSpPr>
                <a:spLocks noChangeArrowheads="1"/>
              </p:cNvSpPr>
              <p:nvPr/>
            </p:nvSpPr>
            <p:spPr bwMode="auto">
              <a:xfrm>
                <a:off x="4456326" y="177281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II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6" name="Rectangle 41"/>
              <p:cNvSpPr>
                <a:spLocks noChangeArrowheads="1"/>
              </p:cNvSpPr>
              <p:nvPr/>
            </p:nvSpPr>
            <p:spPr bwMode="auto">
              <a:xfrm>
                <a:off x="3257116" y="1772226"/>
                <a:ext cx="1188720" cy="72000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tIns="7200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1200" b="1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I </a:t>
                </a:r>
                <a:r>
                  <a:rPr lang="ka-GE" sz="1200" b="1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 ვარიანტი</a:t>
                </a:r>
                <a:endParaRPr lang="ru-RU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18" name="Rectangle 39"/>
              <p:cNvSpPr>
                <a:spLocks noChangeArrowheads="1"/>
              </p:cNvSpPr>
              <p:nvPr/>
            </p:nvSpPr>
            <p:spPr bwMode="auto">
              <a:xfrm>
                <a:off x="4452367" y="2492896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7 046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1" name="Rectangle 40"/>
              <p:cNvSpPr>
                <a:spLocks noChangeArrowheads="1"/>
              </p:cNvSpPr>
              <p:nvPr/>
            </p:nvSpPr>
            <p:spPr bwMode="auto">
              <a:xfrm>
                <a:off x="4452367" y="324111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34,46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3" name="Rectangle 42"/>
              <p:cNvSpPr>
                <a:spLocks noChangeArrowheads="1"/>
              </p:cNvSpPr>
              <p:nvPr/>
            </p:nvSpPr>
            <p:spPr bwMode="auto">
              <a:xfrm>
                <a:off x="4452367" y="3991972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43,07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4" name="Rectangle 42"/>
              <p:cNvSpPr>
                <a:spLocks noChangeArrowheads="1"/>
              </p:cNvSpPr>
              <p:nvPr/>
            </p:nvSpPr>
            <p:spPr bwMode="auto">
              <a:xfrm>
                <a:off x="4452367" y="4738819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79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</a:t>
                </a:r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1</a:t>
                </a:r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1340768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3635896" y="2204864"/>
            <a:ext cx="4830102" cy="2585868"/>
            <a:chOff x="1403648" y="1783981"/>
            <a:chExt cx="4830102" cy="2585868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კომპეტენციის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ვერ 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292080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2%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5292080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5297750" y="178457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II</a:t>
              </a:r>
            </a:p>
            <a:p>
              <a:r>
                <a:rPr lang="ka-GE" sz="12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18,85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81,15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2" name="Rectangle 41"/>
            <p:cNvSpPr>
              <a:spLocks noChangeArrowheads="1"/>
            </p:cNvSpPr>
            <p:nvPr/>
          </p:nvSpPr>
          <p:spPr bwMode="auto">
            <a:xfrm>
              <a:off x="4355976" y="1783981"/>
              <a:ext cx="936000" cy="72000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I </a:t>
              </a:r>
            </a:p>
            <a:p>
              <a:r>
                <a:rPr lang="ka-GE" sz="12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ვარიანტი</a:t>
              </a:r>
              <a:endParaRPr lang="ru-RU" sz="12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 bwMode="auto">
          <a:xfrm>
            <a:off x="2819400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ისტორია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052736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4" y="2348880"/>
            <a:ext cx="4104456" cy="1058558"/>
          </a:xfrm>
          <a:prstGeom prst="roundRect">
            <a:avLst/>
          </a:prstGeom>
          <a:solidFill>
            <a:srgbClr val="D0E2C0">
              <a:alpha val="36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ისტორიის ორივე </a:t>
            </a:r>
            <a:r>
              <a:rPr lang="ka-GE" sz="1600" dirty="0" smtClean="0">
                <a:solidFill>
                  <a:srgbClr val="000000"/>
                </a:solidFill>
              </a:rPr>
              <a:t>ვარიანტში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ka-GE" sz="1600" dirty="0" smtClean="0">
                <a:solidFill>
                  <a:srgbClr val="000000"/>
                </a:solidFill>
              </a:rPr>
              <a:t> მინიმალური კომპეტენციის ზღვარი ვერ გადალახა აბიტურიენტთა </a:t>
            </a:r>
            <a:r>
              <a:rPr lang="en-US" sz="1600" dirty="0" smtClean="0">
                <a:solidFill>
                  <a:srgbClr val="000000"/>
                </a:solidFill>
              </a:rPr>
              <a:t>2</a:t>
            </a:r>
            <a:r>
              <a:rPr lang="ka-GE" sz="1600" dirty="0" smtClean="0">
                <a:solidFill>
                  <a:srgbClr val="000000"/>
                </a:solidFill>
              </a:rPr>
              <a:t>0,44%-</a:t>
            </a:r>
            <a:r>
              <a:rPr lang="ka-GE" sz="1600" dirty="0" smtClean="0">
                <a:solidFill>
                  <a:srgbClr val="000000"/>
                </a:solidFill>
              </a:rPr>
              <a:t>მა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32040" y="4509120"/>
            <a:ext cx="3816424" cy="786143"/>
          </a:xfrm>
          <a:prstGeom prst="roundRect">
            <a:avLst/>
          </a:prstGeom>
          <a:solidFill>
            <a:schemeClr val="accent1">
              <a:lumMod val="75000"/>
              <a:alpha val="74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108000" bIns="108000" rtlCol="0">
            <a:spAutoFit/>
          </a:bodyPr>
          <a:lstStyle/>
          <a:p>
            <a:pPr algn="l"/>
            <a:r>
              <a:rPr lang="ka-GE" sz="1600" dirty="0" smtClean="0">
                <a:solidFill>
                  <a:srgbClr val="000000"/>
                </a:solidFill>
              </a:rPr>
              <a:t>კონკურსში მონაწილეობას აგრძელებს აბიტურიენტთა </a:t>
            </a:r>
            <a:r>
              <a:rPr lang="ka-GE" sz="1600" dirty="0" smtClean="0">
                <a:solidFill>
                  <a:srgbClr val="000000"/>
                </a:solidFill>
              </a:rPr>
              <a:t>79,56%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819400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ისტორია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899592" y="1988840"/>
          <a:ext cx="4248471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836712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2874582" y="3440129"/>
            <a:ext cx="2887874" cy="92972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 algn="l">
              <a:spcBef>
                <a:spcPts val="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21-40 ქულა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2874582" y="4362523"/>
            <a:ext cx="2887874" cy="92972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 algn="l">
              <a:spcBef>
                <a:spcPts val="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41-60 </a:t>
            </a: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2874582" y="2512049"/>
            <a:ext cx="2887874" cy="92972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 algn="l">
              <a:spcBef>
                <a:spcPts val="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6821959" y="2512049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2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2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6821959" y="3440129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45,07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6821959" y="4362523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2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4,09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53" name="Rectangle 31"/>
          <p:cNvSpPr>
            <a:spLocks noChangeArrowheads="1"/>
          </p:cNvSpPr>
          <p:nvPr/>
        </p:nvSpPr>
        <p:spPr bwMode="auto">
          <a:xfrm>
            <a:off x="6806816" y="1784571"/>
            <a:ext cx="1059386" cy="720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/>
          <a:lstStyle/>
          <a:p>
            <a:pPr>
              <a:spcBef>
                <a:spcPct val="20000"/>
              </a:spcBef>
            </a:pP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II</a:t>
            </a:r>
          </a:p>
          <a:p>
            <a:pPr>
              <a:spcBef>
                <a:spcPct val="20000"/>
              </a:spcBef>
            </a:pPr>
            <a:r>
              <a:rPr lang="ka-GE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sz="1200" b="1" dirty="0" smtClean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  <a:p>
            <a:pPr>
              <a:spcBef>
                <a:spcPct val="20000"/>
              </a:spcBef>
            </a:pPr>
            <a:endParaRPr lang="ru-RU" sz="1200" b="1" dirty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58" name="Rectangle 39"/>
          <p:cNvSpPr>
            <a:spLocks noChangeArrowheads="1"/>
          </p:cNvSpPr>
          <p:nvPr/>
        </p:nvSpPr>
        <p:spPr bwMode="auto">
          <a:xfrm>
            <a:off x="5762456" y="2512049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18,85%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59" name="Rectangle 40"/>
          <p:cNvSpPr>
            <a:spLocks noChangeArrowheads="1"/>
          </p:cNvSpPr>
          <p:nvPr/>
        </p:nvSpPr>
        <p:spPr bwMode="auto">
          <a:xfrm>
            <a:off x="5762456" y="3440129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4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3,36%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60" name="Rectangle 41"/>
          <p:cNvSpPr>
            <a:spLocks noChangeArrowheads="1"/>
          </p:cNvSpPr>
          <p:nvPr/>
        </p:nvSpPr>
        <p:spPr bwMode="auto">
          <a:xfrm>
            <a:off x="5762456" y="1783981"/>
            <a:ext cx="1059386" cy="72000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/>
          <a:lstStyle/>
          <a:p>
            <a:pPr>
              <a:spcBef>
                <a:spcPct val="20000"/>
              </a:spcBef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</a:t>
            </a:r>
          </a:p>
          <a:p>
            <a:pPr>
              <a:spcBef>
                <a:spcPct val="20000"/>
              </a:spcBef>
            </a:pPr>
            <a:r>
              <a:rPr lang="ka-GE" sz="12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61" name="Rectangle 42"/>
          <p:cNvSpPr>
            <a:spLocks noChangeArrowheads="1"/>
          </p:cNvSpPr>
          <p:nvPr/>
        </p:nvSpPr>
        <p:spPr bwMode="auto">
          <a:xfrm>
            <a:off x="5762456" y="4362523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2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9,14%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819400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ისტორია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2877605" y="5289662"/>
            <a:ext cx="2887874" cy="929720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 algn="l">
              <a:spcBef>
                <a:spcPts val="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61-80 </a:t>
            </a: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824982" y="5289662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8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,84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8" name="Rectangle 42"/>
          <p:cNvSpPr>
            <a:spLocks noChangeArrowheads="1"/>
          </p:cNvSpPr>
          <p:nvPr/>
        </p:nvSpPr>
        <p:spPr bwMode="auto">
          <a:xfrm>
            <a:off x="5765479" y="5289662"/>
            <a:ext cx="1059386" cy="9297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8</a:t>
            </a:r>
            <a:r>
              <a:rPr lang="ka-GE" sz="1600" b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,65%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6324600" cy="609600"/>
          </a:xfrm>
        </p:spPr>
        <p:txBody>
          <a:bodyPr/>
          <a:lstStyle/>
          <a:p>
            <a:pPr algn="r"/>
            <a:r>
              <a:rPr lang="ka-GE" sz="2400" b="1" kern="1200" dirty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1403648" y="1844824"/>
            <a:ext cx="172819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6156176" y="1844824"/>
            <a:ext cx="1728192" cy="575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I I </a:t>
            </a:r>
            <a:r>
              <a:rPr lang="ka-GE" b="1" i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ვარიანტი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Sylfae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819400" y="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ისტორია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251520" y="2492896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788024" y="2492896"/>
          <a:ext cx="417646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614</TotalTime>
  <Words>171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Sylfaen</vt:lpstr>
      <vt:lpstr>Avaza Mtavruli</vt:lpstr>
      <vt:lpstr>Avaza</vt:lpstr>
      <vt:lpstr>Arial Black</vt:lpstr>
      <vt:lpstr>Lucida Sans Unicode</vt:lpstr>
      <vt:lpstr>PPP_SEDUC_TXT_Apple_Books</vt:lpstr>
      <vt:lpstr>ერთიანი ეროვნული გამოცდები 2013 </vt:lpstr>
      <vt:lpstr>ისტორია</vt:lpstr>
      <vt:lpstr>მინიმალური კომპეტენციის ზღვარი</vt:lpstr>
      <vt:lpstr>მინიმალური კომპეტენციის ზღვარი</vt:lpstr>
      <vt:lpstr>სიხშირეთა განაწილება ქულების მიხედვით</vt:lpstr>
      <vt:lpstr>სიხშირეთა განაწილება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62</cp:revision>
  <dcterms:created xsi:type="dcterms:W3CDTF">2011-07-27T10:30:27Z</dcterms:created>
  <dcterms:modified xsi:type="dcterms:W3CDTF">2013-08-01T13:12:38Z</dcterms:modified>
</cp:coreProperties>
</file>