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70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Giorgi\NAEC\2015\Gamocdebi_2015\Qartuli%20literatura_2015\stat_geol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Qartuli%20literatura_2015\stat_geol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view3D>
      <c:rotX val="50"/>
      <c:rotY val="21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679322278532793E-3"/>
          <c:y val="9.8880275624461667E-2"/>
          <c:w val="0.94880744618964563"/>
          <c:h val="0.82187769164513735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"/>
          <c:dPt>
            <c:idx val="0"/>
            <c:explosion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4.1105040505592029E-2"/>
                  <c:y val="0.17892013498312725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72ED652A-CCD7-4D74-B078-B4E1803A620B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9388551400985657E-2"/>
                  <c:y val="-0.25958755155605556"/>
                </c:manualLayout>
              </c:layout>
              <c:tx>
                <c:rich>
                  <a:bodyPr/>
                  <a:lstStyle/>
                  <a:p>
                    <a:fld id="{3AC6840D-1C42-4585-AE28-716E9FDA8998}" type="PERCENTAGE">
                      <a:rPr lang="en-US" baseline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'Sheet1 (2)'!$C$20:$C$21</c:f>
              <c:numCache>
                <c:formatCode>General</c:formatCode>
                <c:ptCount val="2"/>
                <c:pt idx="0">
                  <c:v>86.349800000000002</c:v>
                </c:pt>
                <c:pt idx="1">
                  <c:v>13.6502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'Sheet1 (2)'!$F$98:$F$105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 ქულა</c:v>
                </c:pt>
                <c:pt idx="3">
                  <c:v>31-40  ქულა</c:v>
                </c:pt>
                <c:pt idx="4">
                  <c:v>41-50  ქულა</c:v>
                </c:pt>
                <c:pt idx="5">
                  <c:v>51-60  ქულა</c:v>
                </c:pt>
                <c:pt idx="6">
                  <c:v>61-70  ქულა</c:v>
                </c:pt>
                <c:pt idx="7">
                  <c:v>71-80  ქულა</c:v>
                </c:pt>
              </c:strCache>
            </c:strRef>
          </c:cat>
          <c:val>
            <c:numRef>
              <c:f>'Sheet1 (2)'!$I$98:$I$105</c:f>
              <c:numCache>
                <c:formatCode>###0.0%</c:formatCode>
                <c:ptCount val="8"/>
                <c:pt idx="0">
                  <c:v>3.4661425763802038E-2</c:v>
                </c:pt>
                <c:pt idx="1">
                  <c:v>0.10184027157405753</c:v>
                </c:pt>
                <c:pt idx="2">
                  <c:v>0.17277112738967296</c:v>
                </c:pt>
                <c:pt idx="3">
                  <c:v>0.22708593889583714</c:v>
                </c:pt>
                <c:pt idx="4">
                  <c:v>0.23083794890119716</c:v>
                </c:pt>
                <c:pt idx="5">
                  <c:v>0.14597105592281578</c:v>
                </c:pt>
                <c:pt idx="6">
                  <c:v>7.6469537252099332E-2</c:v>
                </c:pt>
                <c:pt idx="7">
                  <c:v>1.0362694300518139E-2</c:v>
                </c:pt>
              </c:numCache>
            </c:numRef>
          </c:val>
        </c:ser>
        <c:gapWidth val="62"/>
        <c:overlap val="-27"/>
        <c:axId val="89051520"/>
        <c:axId val="89053056"/>
      </c:barChart>
      <c:catAx>
        <c:axId val="89051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53056"/>
        <c:crosses val="autoZero"/>
        <c:auto val="1"/>
        <c:lblAlgn val="ctr"/>
        <c:lblOffset val="100"/>
      </c:catAx>
      <c:valAx>
        <c:axId val="89053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5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55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2017713" y="230068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ლიტერატურა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17713" y="3824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135230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95463" y="42959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3899580" y="1340795"/>
            <a:ext cx="3913188" cy="3721100"/>
            <a:chOff x="831883" y="685800"/>
            <a:chExt cx="3912869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3906520" cy="2217878"/>
              <a:chOff x="539584" y="1772226"/>
              <a:chExt cx="3906520" cy="2217878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6"/>
                <a:ext cx="3903345" cy="1497108"/>
                <a:chOff x="1804480" y="2512174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5797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5597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257163" y="1772226"/>
                <a:ext cx="1188941" cy="71918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>
                    <a:lumMod val="90000"/>
                  </a:schemeClr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 smtClean="0">
                    <a:solidFill>
                      <a:srgbClr val="F2FDF7"/>
                    </a:solidFill>
                    <a:latin typeface="Sylfaen" pitchFamily="18" charset="0"/>
                  </a:rPr>
                  <a:t>ლიტერატურა</a:t>
                </a:r>
                <a:endParaRPr lang="ru-RU" sz="12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78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გადალახა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 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86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.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3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07788" y="5238998"/>
            <a:ext cx="7329487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80</a:t>
            </a: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2017714" y="36870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401" y="1971429"/>
            <a:ext cx="3634468" cy="1058558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ლიტერატურის გამოცდაში მინიმალური კომპეტენციის ზღვარი</a:t>
            </a:r>
            <a:r>
              <a:rPr lang="en-US" sz="16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ka-GE" sz="16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გადალახა აბიტურიენტთა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86,3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88848718"/>
              </p:ext>
            </p:extLst>
          </p:nvPr>
        </p:nvGraphicFramePr>
        <p:xfrm>
          <a:off x="2017714" y="1960309"/>
          <a:ext cx="4495799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03093">
            <a:off x="1991573" y="35036"/>
            <a:ext cx="5161115" cy="7370555"/>
          </a:xfrm>
          <a:prstGeom prst="rect">
            <a:avLst/>
          </a:prstGeo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8011" y="4900379"/>
            <a:ext cx="6294062" cy="1490662"/>
          </a:xfrm>
        </p:spPr>
        <p:txBody>
          <a:bodyPr>
            <a:normAutofit/>
          </a:bodyPr>
          <a:lstStyle/>
          <a:p>
            <a:pPr algn="r"/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ქულა - 38,57 საშუალო სირთულე</a:t>
            </a:r>
            <a:r>
              <a:rPr lang="ka-GE" sz="3600" b="1" dirty="0">
                <a:solidFill>
                  <a:srgbClr val="265599"/>
                </a:solidFill>
                <a:latin typeface="Arial" charset="0"/>
              </a:rPr>
              <a:t> </a:t>
            </a:r>
            <a:r>
              <a:rPr lang="ka-GE" sz="3600" b="1" dirty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 - 48,22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4904" y="6052242"/>
            <a:ext cx="595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ka-GE" sz="1400" b="1" dirty="0">
                <a:solidFill>
                  <a:schemeClr val="accent1">
                    <a:lumMod val="50000"/>
                  </a:schemeClr>
                </a:solidFill>
              </a:rPr>
              <a:t>*ტესტის საშუალო სირთულე – ტესტის საშუალო ქულა გაყოფილი ტესტის მაქსიმალურ ქულაზე და გამრავლებული 100-ზე.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310051" y="3115758"/>
            <a:ext cx="3932237" cy="16002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ლიტერატურა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7223" y="1477946"/>
            <a:ext cx="5991225" cy="48006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990346" y="1835193"/>
            <a:ext cx="3522475" cy="3852884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07972" y="1835193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 smtClean="0">
                <a:latin typeface="Arial" charset="0"/>
              </a:rPr>
              <a:t>≈</a:t>
            </a:r>
            <a:r>
              <a:rPr lang="ka-GE" sz="1050" b="1" dirty="0" smtClean="0">
                <a:latin typeface="Arial" charset="0"/>
              </a:rPr>
              <a:t> 13,7</a:t>
            </a:r>
            <a:r>
              <a:rPr lang="en-US" sz="1050" b="1" dirty="0" smtClean="0">
                <a:latin typeface="Arial" charset="0"/>
              </a:rPr>
              <a:t>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4107447" y="1782109"/>
            <a:ext cx="228600" cy="1073734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build="allAtOnce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715475" y="2431229"/>
            <a:ext cx="1189039" cy="2995613"/>
            <a:chOff x="4106970" y="1988859"/>
            <a:chExt cx="1121007" cy="3715522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106970" y="1988859"/>
              <a:ext cx="1121007" cy="2790088"/>
              <a:chOff x="4363756" y="2512068"/>
              <a:chExt cx="1121007" cy="2790088"/>
            </a:xfrm>
            <a:grpFill/>
          </p:grpSpPr>
          <p:sp>
            <p:nvSpPr>
              <p:cNvPr id="106" name="Rectangle 39"/>
              <p:cNvSpPr>
                <a:spLocks noChangeArrowheads="1"/>
              </p:cNvSpPr>
              <p:nvPr/>
            </p:nvSpPr>
            <p:spPr bwMode="auto">
              <a:xfrm>
                <a:off x="4363756" y="2512068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13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65%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7" name="Rectangle 40"/>
              <p:cNvSpPr>
                <a:spLocks noChangeArrowheads="1"/>
              </p:cNvSpPr>
              <p:nvPr/>
            </p:nvSpPr>
            <p:spPr bwMode="auto">
              <a:xfrm>
                <a:off x="4363756" y="3441440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39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99%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4363756" y="4372783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37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68%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4106970" y="4775008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8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68%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3019241" y="2417736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19241" y="3170211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017652" y="39163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017652" y="46656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61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 smtClean="0">
                <a:solidFill>
                  <a:srgbClr val="F2FDF7"/>
                </a:solidFill>
                <a:latin typeface="Avaza" pitchFamily="34" charset="0"/>
              </a:rPr>
              <a:t>7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5 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25927" y="1701773"/>
            <a:ext cx="118903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  <a:latin typeface="Sylfaen" pitchFamily="18" charset="0"/>
              </a:rPr>
              <a:t>ლიტერატურა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803" y="1135046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52860098"/>
              </p:ext>
            </p:extLst>
          </p:nvPr>
        </p:nvGraphicFramePr>
        <p:xfrm>
          <a:off x="2938462" y="2024062"/>
          <a:ext cx="6315076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142</Words>
  <Application>Microsoft Office PowerPoint</Application>
  <PresentationFormat>Custom</PresentationFormat>
  <Paragraphs>42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მინიმალური კომპეტენციის ზღვარი</vt:lpstr>
      <vt:lpstr>ლიტერატურა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geronti.xidesheli</cp:lastModifiedBy>
  <cp:revision>59</cp:revision>
  <dcterms:created xsi:type="dcterms:W3CDTF">2015-07-21T06:47:38Z</dcterms:created>
  <dcterms:modified xsi:type="dcterms:W3CDTF">2015-08-07T09:16:38Z</dcterms:modified>
</cp:coreProperties>
</file>