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embeddedFontLst>
    <p:embeddedFont>
      <p:font typeface="Sylfaen" pitchFamily="18" charset="0"/>
      <p:regular r:id="rId9"/>
    </p:embeddedFont>
    <p:embeddedFont>
      <p:font typeface="Avaza Mtavruli"/>
      <p:regular r:id="rId10"/>
    </p:embeddedFont>
    <p:embeddedFont>
      <p:font typeface="Avaza"/>
      <p:regular r:id="rId11"/>
    </p:embeddedFont>
    <p:embeddedFont>
      <p:font typeface="Arial Black" pitchFamily="34" charset="0"/>
      <p:bold r:id="rId12"/>
    </p:embeddedFont>
    <p:embeddedFont>
      <p:font typeface="Lucida Sans Unicode" pitchFamily="34" charset="0"/>
      <p:regular r:id="rId13"/>
    </p:embeddedFont>
  </p:embeddedFont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9473"/>
    <a:srgbClr val="CA8864"/>
    <a:srgbClr val="DDB39B"/>
    <a:srgbClr val="000000"/>
    <a:srgbClr val="D0E2C0"/>
    <a:srgbClr val="CC0000"/>
    <a:srgbClr val="FF5B5B"/>
    <a:srgbClr val="000099"/>
    <a:srgbClr val="1C1C1C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23" autoAdjust="0"/>
    <p:restoredTop sz="94710" autoAdjust="0"/>
  </p:normalViewPr>
  <p:slideViewPr>
    <p:cSldViewPr>
      <p:cViewPr varScale="1">
        <p:scale>
          <a:sx n="104" d="100"/>
          <a:sy n="104" d="100"/>
        </p:scale>
        <p:origin x="-3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fio.baxutashvili\Desktop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fio.baxutashvili\Desktop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fio.baxutashvili\Desktop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style val="34"/>
  <c:chart>
    <c:autoTitleDeleted val="1"/>
    <c:view3D>
      <c:rotX val="30"/>
      <c:rotY val="210"/>
      <c:perspective val="10"/>
    </c:view3D>
    <c:plotArea>
      <c:layout>
        <c:manualLayout>
          <c:layoutTarget val="inner"/>
          <c:xMode val="edge"/>
          <c:yMode val="edge"/>
          <c:x val="0"/>
          <c:y val="9.8880275624461708E-2"/>
          <c:w val="0.94880744618964563"/>
          <c:h val="0.82187769164513458"/>
        </c:manualLayout>
      </c:layout>
      <c:pie3DChart>
        <c:varyColors val="1"/>
        <c:ser>
          <c:idx val="0"/>
          <c:order val="0"/>
          <c:spPr>
            <a:ln w="19050"/>
            <a:effectLst>
              <a:outerShdw blurRad="114300" dist="368300" dir="6900000" sx="101000" sy="101000" rotWithShape="0">
                <a:prstClr val="black">
                  <a:alpha val="22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502400" h="6502400"/>
              <a:bevelB w="6502400" h="6502400"/>
              <a:contourClr>
                <a:srgbClr val="000000"/>
              </a:contourClr>
            </a:sp3d>
          </c:spPr>
          <c:explosion val="10"/>
          <c:dPt>
            <c:idx val="0"/>
            <c:explosion val="18"/>
            <c:spPr>
              <a:solidFill>
                <a:srgbClr val="D0E2C0"/>
              </a:solidFill>
              <a:ln w="19050"/>
              <a:effectLst>
                <a:outerShdw blurRad="114300" dist="368300" dir="6900000" sx="101000" sy="101000" rotWithShape="0">
                  <a:prstClr val="black">
                    <a:alpha val="2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502400" h="6502400"/>
                <a:bevelB w="6502400" h="6502400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chemeClr val="accent1">
                  <a:lumMod val="75000"/>
                </a:schemeClr>
              </a:solidFill>
              <a:ln w="19050"/>
              <a:effectLst>
                <a:outerShdw blurRad="114300" dist="368300" dir="6900000" sx="101000" sy="101000" rotWithShape="0">
                  <a:prstClr val="black">
                    <a:alpha val="2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502400" h="6502400"/>
                <a:bevelB w="6502400" h="65024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.13787171902550338"/>
                  <c:y val="-0.131360285390682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
</a:t>
                    </a:r>
                    <a:r>
                      <a:rPr lang="en-US" smtClean="0"/>
                      <a:t>20.77%</a:t>
                    </a:r>
                    <a:endParaRPr lang="en-US"/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0.19884965673532912"/>
                  <c:y val="6.563388878715739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
</a:t>
                    </a:r>
                    <a:r>
                      <a:rPr lang="en-US" smtClean="0"/>
                      <a:t>79.23%</a:t>
                    </a:r>
                    <a:endParaRPr lang="en-US"/>
                  </a:p>
                </c:rich>
              </c:tx>
              <c:dLblPos val="bestFit"/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1300" b="1" baseline="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inEnd"/>
            <c:showCatName val="1"/>
            <c:showPercent val="1"/>
            <c:showLeaderLines val="1"/>
          </c:dLbls>
          <c:val>
            <c:numRef>
              <c:f>math!$H$6:$H$7</c:f>
              <c:numCache>
                <c:formatCode>General</c:formatCode>
                <c:ptCount val="2"/>
                <c:pt idx="0">
                  <c:v>20.76620121732903</c:v>
                </c:pt>
                <c:pt idx="1">
                  <c:v>79.233798782670959</c:v>
                </c:pt>
              </c:numCache>
            </c:numRef>
          </c:val>
        </c:ser>
      </c:pie3DChart>
    </c:plotArea>
    <c:plotVisOnly val="1"/>
  </c:chart>
  <c:spPr>
    <a:noFill/>
    <a:ln w="12700">
      <a:noFill/>
    </a:ln>
    <a:effectLst>
      <a:outerShdw blurRad="50800" dist="50800" dir="2700000" algn="ctr" rotWithShape="0">
        <a:sysClr val="windowText" lastClr="000000"/>
      </a:outerShdw>
    </a:effectLst>
    <a:scene3d>
      <a:camera prst="orthographicFront"/>
      <a:lightRig rig="threePt" dir="t"/>
    </a:scene3d>
    <a:sp3d prstMaterial="powder"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math!$C$13</c:f>
              <c:strCache>
                <c:ptCount val="1"/>
              </c:strCache>
            </c:strRef>
          </c:tx>
          <c:spPr>
            <a:solidFill>
              <a:srgbClr val="408958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strRef>
              <c:f>math!$A$14:$A$19</c:f>
              <c:strCache>
                <c:ptCount val="6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51-59</c:v>
                </c:pt>
              </c:strCache>
            </c:strRef>
          </c:cat>
          <c:val>
            <c:numRef>
              <c:f>math!$C$14:$C$19</c:f>
              <c:numCache>
                <c:formatCode>General</c:formatCode>
                <c:ptCount val="6"/>
                <c:pt idx="0">
                  <c:v>9.67</c:v>
                </c:pt>
                <c:pt idx="1">
                  <c:v>34.51</c:v>
                </c:pt>
                <c:pt idx="2">
                  <c:v>29.150000000000002</c:v>
                </c:pt>
                <c:pt idx="3">
                  <c:v>17.049999999999994</c:v>
                </c:pt>
                <c:pt idx="4">
                  <c:v>7.7300000000000049</c:v>
                </c:pt>
                <c:pt idx="5">
                  <c:v>1.8900000000000008</c:v>
                </c:pt>
              </c:numCache>
            </c:numRef>
          </c:val>
        </c:ser>
        <c:gapWidth val="76"/>
        <c:overlap val="3"/>
        <c:axId val="81689600"/>
        <c:axId val="81691392"/>
      </c:barChart>
      <c:catAx>
        <c:axId val="81689600"/>
        <c:scaling>
          <c:orientation val="minMax"/>
        </c:scaling>
        <c:axPos val="b"/>
        <c:tickLblPos val="nextTo"/>
        <c:spPr>
          <a:ln>
            <a:solidFill>
              <a:schemeClr val="accent1"/>
            </a:solidFill>
          </a:ln>
        </c:spPr>
        <c:txPr>
          <a:bodyPr/>
          <a:lstStyle/>
          <a:p>
            <a:pPr>
              <a:defRPr b="1">
                <a:solidFill>
                  <a:srgbClr val="408958"/>
                </a:solidFill>
              </a:defRPr>
            </a:pPr>
            <a:endParaRPr lang="en-US"/>
          </a:p>
        </c:txPr>
        <c:crossAx val="81691392"/>
        <c:crosses val="autoZero"/>
        <c:auto val="1"/>
        <c:lblAlgn val="ctr"/>
        <c:lblOffset val="100"/>
      </c:catAx>
      <c:valAx>
        <c:axId val="81691392"/>
        <c:scaling>
          <c:orientation val="minMax"/>
        </c:scaling>
        <c:axPos val="l"/>
        <c:majorGridlines>
          <c:spPr>
            <a:ln>
              <a:solidFill>
                <a:srgbClr val="408958"/>
              </a:solidFill>
            </a:ln>
          </c:spPr>
        </c:majorGridlines>
        <c:numFmt formatCode="General" sourceLinked="1"/>
        <c:tickLblPos val="nextTo"/>
        <c:spPr>
          <a:ln>
            <a:solidFill>
              <a:srgbClr val="408958"/>
            </a:solidFill>
          </a:ln>
        </c:spPr>
        <c:txPr>
          <a:bodyPr/>
          <a:lstStyle/>
          <a:p>
            <a:pPr>
              <a:defRPr b="1">
                <a:solidFill>
                  <a:srgbClr val="408958"/>
                </a:solidFill>
              </a:defRPr>
            </a:pPr>
            <a:endParaRPr lang="en-US"/>
          </a:p>
        </c:txPr>
        <c:crossAx val="81689600"/>
        <c:crosses val="autoZero"/>
        <c:crossBetween val="between"/>
      </c:valAx>
      <c:spPr>
        <a:solidFill>
          <a:srgbClr val="FFFFEB"/>
        </a:solidFill>
      </c:spPr>
    </c:plotArea>
    <c:plotVisOnly val="1"/>
  </c:chart>
  <c:spPr>
    <a:solidFill>
      <a:srgbClr val="FFFFEB"/>
    </a:solidFill>
    <a:ln>
      <a:noFill/>
    </a:ln>
    <a:effectLst>
      <a:outerShdw blurRad="63500" sx="102000" sy="102000" algn="ctr" rotWithShape="0">
        <a:prstClr val="black">
          <a:alpha val="40000"/>
        </a:prstClr>
      </a:outerShdw>
    </a:effectLst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math!$E$13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rgbClr val="408958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strRef>
              <c:f>math!$A$14:$A$19</c:f>
              <c:strCache>
                <c:ptCount val="6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51-59</c:v>
                </c:pt>
              </c:strCache>
            </c:strRef>
          </c:cat>
          <c:val>
            <c:numRef>
              <c:f>math!$F$14:$F$19</c:f>
              <c:numCache>
                <c:formatCode>General</c:formatCode>
                <c:ptCount val="6"/>
                <c:pt idx="0">
                  <c:v>8.83</c:v>
                </c:pt>
                <c:pt idx="1">
                  <c:v>30.150000000000002</c:v>
                </c:pt>
                <c:pt idx="2">
                  <c:v>29.270000000000003</c:v>
                </c:pt>
                <c:pt idx="3">
                  <c:v>19.48</c:v>
                </c:pt>
                <c:pt idx="4">
                  <c:v>9.8699999999999939</c:v>
                </c:pt>
                <c:pt idx="5">
                  <c:v>2.4000000000000057</c:v>
                </c:pt>
              </c:numCache>
            </c:numRef>
          </c:val>
        </c:ser>
        <c:gapWidth val="76"/>
        <c:overlap val="3"/>
        <c:axId val="81706368"/>
        <c:axId val="81716352"/>
      </c:barChart>
      <c:catAx>
        <c:axId val="81706368"/>
        <c:scaling>
          <c:orientation val="minMax"/>
        </c:scaling>
        <c:axPos val="b"/>
        <c:tickLblPos val="nextTo"/>
        <c:spPr>
          <a:ln>
            <a:solidFill>
              <a:srgbClr val="5AB277"/>
            </a:solidFill>
          </a:ln>
        </c:spPr>
        <c:txPr>
          <a:bodyPr/>
          <a:lstStyle/>
          <a:p>
            <a:pPr>
              <a:defRPr b="1">
                <a:solidFill>
                  <a:srgbClr val="408958"/>
                </a:solidFill>
              </a:defRPr>
            </a:pPr>
            <a:endParaRPr lang="en-US"/>
          </a:p>
        </c:txPr>
        <c:crossAx val="81716352"/>
        <c:crosses val="autoZero"/>
        <c:auto val="1"/>
        <c:lblAlgn val="ctr"/>
        <c:lblOffset val="100"/>
      </c:catAx>
      <c:valAx>
        <c:axId val="81716352"/>
        <c:scaling>
          <c:orientation val="minMax"/>
          <c:max val="40"/>
        </c:scaling>
        <c:axPos val="l"/>
        <c:majorGridlines>
          <c:spPr>
            <a:ln>
              <a:solidFill>
                <a:srgbClr val="408958"/>
              </a:solidFill>
            </a:ln>
          </c:spPr>
        </c:majorGridlines>
        <c:numFmt formatCode="General" sourceLinked="1"/>
        <c:tickLblPos val="nextTo"/>
        <c:spPr>
          <a:ln>
            <a:solidFill>
              <a:srgbClr val="408958"/>
            </a:solidFill>
          </a:ln>
        </c:spPr>
        <c:txPr>
          <a:bodyPr/>
          <a:lstStyle/>
          <a:p>
            <a:pPr>
              <a:defRPr b="1">
                <a:solidFill>
                  <a:srgbClr val="408958"/>
                </a:solidFill>
              </a:defRPr>
            </a:pPr>
            <a:endParaRPr lang="en-US"/>
          </a:p>
        </c:txPr>
        <c:crossAx val="81706368"/>
        <c:crosses val="autoZero"/>
        <c:crossBetween val="between"/>
      </c:valAx>
      <c:spPr>
        <a:solidFill>
          <a:srgbClr val="FFFFEB"/>
        </a:solidFill>
      </c:spPr>
    </c:plotArea>
    <c:plotVisOnly val="1"/>
  </c:chart>
  <c:spPr>
    <a:solidFill>
      <a:srgbClr val="FFFFEB"/>
    </a:solidFill>
    <a:ln>
      <a:noFill/>
    </a:ln>
    <a:effectLst>
      <a:outerShdw blurRad="63500" sx="102000" sy="102000" algn="ctr" rotWithShape="0">
        <a:prstClr val="black">
          <a:alpha val="40000"/>
        </a:prstClr>
      </a:outerShdw>
    </a:effectLst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738" y="457200"/>
            <a:ext cx="8763000" cy="533400"/>
          </a:xfrm>
        </p:spPr>
        <p:txBody>
          <a:bodyPr anchor="t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738" y="1295400"/>
            <a:ext cx="8763000" cy="381000"/>
          </a:xfrm>
        </p:spPr>
        <p:txBody>
          <a:bodyPr anchor="ctr"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18" name="Rectangle 46"/>
          <p:cNvSpPr>
            <a:spLocks noGrp="1" noChangeArrowheads="1"/>
          </p:cNvSpPr>
          <p:nvPr>
            <p:ph type="dt" sz="half" idx="2"/>
          </p:nvPr>
        </p:nvSpPr>
        <p:spPr>
          <a:xfrm>
            <a:off x="152400" y="6629400"/>
            <a:ext cx="19812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19" name="Rectangle 47"/>
          <p:cNvSpPr>
            <a:spLocks noGrp="1" noChangeArrowheads="1"/>
          </p:cNvSpPr>
          <p:nvPr>
            <p:ph type="ftr" sz="quarter" idx="3"/>
          </p:nvPr>
        </p:nvSpPr>
        <p:spPr>
          <a:xfrm>
            <a:off x="3044825" y="6629400"/>
            <a:ext cx="267335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20" name="Rectangle 4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29400"/>
            <a:ext cx="2382838" cy="247650"/>
          </a:xfrm>
        </p:spPr>
        <p:txBody>
          <a:bodyPr/>
          <a:lstStyle>
            <a:lvl1pPr>
              <a:defRPr/>
            </a:lvl1pPr>
          </a:lstStyle>
          <a:p>
            <a:fld id="{375CB081-FF34-41F4-B8B0-F7B7976AB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A6481-9AD1-4412-8010-4F87FF2AB2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533400"/>
            <a:ext cx="21717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533400"/>
            <a:ext cx="63627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E71A7-B061-45F7-9930-E3618A5E51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745A-1854-42DF-B716-0A0455CFA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FD647-7D9D-44F8-9E43-FCB965385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8CAC3-11CE-48D6-A741-1381A4E76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7243E-8C76-4F28-9591-BD31E41F95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BA6DD-F0AF-4702-9EB4-137BE06D7A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6BD79-DA5D-462F-B703-83F9B92BF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A185E-6570-4F95-8676-9FDFD40931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6A87A-F9B2-44E9-B9EF-E14F89C1AF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334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610350"/>
            <a:ext cx="1981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>
                <a:srgbClr val="1C1C1C"/>
              </a:buClr>
              <a:defRPr sz="1000"/>
            </a:lvl1pPr>
          </a:lstStyle>
          <a:p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5775" y="6610350"/>
            <a:ext cx="26733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1C1C1C"/>
              </a:buClr>
              <a:defRPr sz="1000"/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5100" y="6610350"/>
            <a:ext cx="24003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1C1C1C"/>
              </a:buClr>
              <a:defRPr sz="1000"/>
            </a:lvl1pPr>
          </a:lstStyle>
          <a:p>
            <a:fld id="{D9379F8C-7A86-418D-9089-25FD30707E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8" y="159296"/>
            <a:ext cx="8763000" cy="5334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ე</a:t>
            </a:r>
            <a:r>
              <a:rPr lang="ka-GE" sz="20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რთიანი ეროვნული </a:t>
            </a:r>
            <a:r>
              <a:rPr lang="ka-GE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გამოცდები 201</a:t>
            </a:r>
            <a:r>
              <a:rPr lang="en-US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5968" cy="1152128"/>
          </a:xfrm>
        </p:spPr>
        <p:txBody>
          <a:bodyPr/>
          <a:lstStyle/>
          <a:p>
            <a:r>
              <a:rPr lang="ka-GE" sz="4000" b="1" kern="120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  <a:ea typeface="+mj-ea"/>
                <a:cs typeface="+mj-cs"/>
              </a:rPr>
              <a:t>მათემატიკა</a:t>
            </a:r>
            <a:endParaRPr lang="en-US" sz="40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3284984"/>
            <a:ext cx="4203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4D4D4D"/>
                </a:solidFill>
                <a:latin typeface="Avaza Mtavruli" pitchFamily="34" charset="0"/>
              </a:rPr>
              <a:t>პ</a:t>
            </a:r>
            <a:r>
              <a:rPr lang="ka-GE" b="1" dirty="0" smtClean="0">
                <a:solidFill>
                  <a:srgbClr val="4D4D4D"/>
                </a:solidFill>
                <a:latin typeface="Avaza Mtavruli" pitchFamily="34" charset="0"/>
              </a:rPr>
              <a:t>ირველადი სტატისტიკური ანალიზი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620688"/>
            <a:ext cx="6324600" cy="609600"/>
          </a:xfrm>
        </p:spPr>
        <p:txBody>
          <a:bodyPr/>
          <a:lstStyle/>
          <a:p>
            <a:pPr algn="r"/>
            <a:r>
              <a:rPr lang="ka-GE" sz="2800" b="1" kern="120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  <a:ea typeface="+mj-ea"/>
                <a:cs typeface="+mj-cs"/>
              </a:rPr>
              <a:t>მათემატიკა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TextBox 34"/>
          <p:cNvSpPr txBox="1">
            <a:spLocks noChangeArrowheads="1"/>
          </p:cNvSpPr>
          <p:nvPr/>
        </p:nvSpPr>
        <p:spPr bwMode="auto">
          <a:xfrm>
            <a:off x="1403648" y="5877272"/>
            <a:ext cx="774035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4463" indent="-144463" algn="l">
              <a:lnSpc>
                <a:spcPts val="1400"/>
              </a:lnSpc>
              <a:spcBef>
                <a:spcPts val="1200"/>
              </a:spcBef>
            </a:pP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*  ტესტის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საშუალო სირთულე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ტესტის საშუალო ქულა გაყოფილი ტესტის მაქსიმალურ ქულაზე და გამრავლებული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100-ზე.</a:t>
            </a:r>
            <a:endParaRPr lang="en-US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7313" indent="-87313" algn="just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**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ტესტის მაქსიმალური ქულა </a:t>
            </a:r>
            <a:r>
              <a:rPr lang="ka-GE" sz="1200" b="1" smtClean="0">
                <a:solidFill>
                  <a:schemeClr val="accent5">
                    <a:lumMod val="50000"/>
                  </a:schemeClr>
                </a:solidFill>
              </a:rPr>
              <a:t>არის 59.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3570962" y="1844824"/>
            <a:ext cx="5105494" cy="3716131"/>
            <a:chOff x="539552" y="1772226"/>
            <a:chExt cx="5105494" cy="3716131"/>
          </a:xfrm>
        </p:grpSpPr>
        <p:grpSp>
          <p:nvGrpSpPr>
            <p:cNvPr id="31" name="Group 30"/>
            <p:cNvGrpSpPr/>
            <p:nvPr/>
          </p:nvGrpSpPr>
          <p:grpSpPr>
            <a:xfrm>
              <a:off x="539552" y="2492896"/>
              <a:ext cx="3903762" cy="2995461"/>
              <a:chOff x="1547664" y="1988840"/>
              <a:chExt cx="3680690" cy="3715541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547664" y="1988840"/>
                <a:ext cx="3680690" cy="2789159"/>
                <a:chOff x="1804450" y="2512049"/>
                <a:chExt cx="3680690" cy="2789159"/>
              </a:xfrm>
            </p:grpSpPr>
            <p:sp>
              <p:nvSpPr>
                <p:cNvPr id="5" name="Rectangle 22"/>
                <p:cNvSpPr>
                  <a:spLocks noChangeArrowheads="1"/>
                </p:cNvSpPr>
                <p:nvPr/>
              </p:nvSpPr>
              <p:spPr bwMode="auto">
                <a:xfrm>
                  <a:off x="1804450" y="3440129"/>
                  <a:ext cx="2551526" cy="92972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/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საშუალო ქულა</a:t>
                  </a:r>
                  <a:endParaRPr lang="ru-RU" sz="1400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6" name="Rectangle 23"/>
                <p:cNvSpPr>
                  <a:spLocks noChangeArrowheads="1"/>
                </p:cNvSpPr>
                <p:nvPr/>
              </p:nvSpPr>
              <p:spPr bwMode="auto">
                <a:xfrm>
                  <a:off x="1804450" y="4371488"/>
                  <a:ext cx="2551526" cy="92972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საშუალო სირთულე</a:t>
                  </a:r>
                  <a:r>
                    <a:rPr lang="en-US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*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7" name="Rectangle 24"/>
                <p:cNvSpPr>
                  <a:spLocks noChangeArrowheads="1"/>
                </p:cNvSpPr>
                <p:nvPr/>
              </p:nvSpPr>
              <p:spPr bwMode="auto">
                <a:xfrm>
                  <a:off x="1804450" y="2512049"/>
                  <a:ext cx="2551526" cy="92972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აბიტურიენტთა რაოდენობა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endParaRPr>
                </a:p>
              </p:txBody>
            </p:sp>
            <p:sp>
              <p:nvSpPr>
                <p:cNvPr id="19" name="Rectangle 39"/>
                <p:cNvSpPr>
                  <a:spLocks noChangeArrowheads="1"/>
                </p:cNvSpPr>
                <p:nvPr/>
              </p:nvSpPr>
              <p:spPr bwMode="auto">
                <a:xfrm>
                  <a:off x="4364347" y="2512049"/>
                  <a:ext cx="1120793" cy="92972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ka-GE" sz="1600" b="1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5 541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20" name="Rectangle 40"/>
                <p:cNvSpPr>
                  <a:spLocks noChangeArrowheads="1"/>
                </p:cNvSpPr>
                <p:nvPr/>
              </p:nvSpPr>
              <p:spPr bwMode="auto">
                <a:xfrm>
                  <a:off x="4364347" y="3440129"/>
                  <a:ext cx="1120793" cy="92972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ka-GE" sz="1600" b="1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23,93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22" name="Rectangle 42"/>
                <p:cNvSpPr>
                  <a:spLocks noChangeArrowheads="1"/>
                </p:cNvSpPr>
                <p:nvPr/>
              </p:nvSpPr>
              <p:spPr bwMode="auto">
                <a:xfrm>
                  <a:off x="4364347" y="4371488"/>
                  <a:ext cx="1120793" cy="92972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ka-GE" sz="1600" b="1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40,56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  <p:sp>
            <p:nvSpPr>
              <p:cNvPr id="28" name="Rectangle 23"/>
              <p:cNvSpPr>
                <a:spLocks noChangeArrowheads="1"/>
              </p:cNvSpPr>
              <p:nvPr/>
            </p:nvSpPr>
            <p:spPr bwMode="auto">
              <a:xfrm>
                <a:off x="1547664" y="4774661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algn="l">
                  <a:spcBef>
                    <a:spcPct val="2000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გამოცდაზე დაფიქსირებული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მაქსიმალური ქულა</a:t>
                </a:r>
                <a:r>
                  <a:rPr lang="en-US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**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29" name="Rectangle 42"/>
              <p:cNvSpPr>
                <a:spLocks noChangeArrowheads="1"/>
              </p:cNvSpPr>
              <p:nvPr/>
            </p:nvSpPr>
            <p:spPr bwMode="auto">
              <a:xfrm>
                <a:off x="4107561" y="4774661"/>
                <a:ext cx="1120793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59</a:t>
                </a:r>
                <a:endParaRPr lang="en-US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  <a:p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(3)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3257116" y="1772226"/>
              <a:ext cx="2387930" cy="3716131"/>
              <a:chOff x="3257116" y="1772226"/>
              <a:chExt cx="2387930" cy="3716131"/>
            </a:xfrm>
          </p:grpSpPr>
          <p:sp>
            <p:nvSpPr>
              <p:cNvPr id="14" name="Rectangle 31"/>
              <p:cNvSpPr>
                <a:spLocks noChangeArrowheads="1"/>
              </p:cNvSpPr>
              <p:nvPr/>
            </p:nvSpPr>
            <p:spPr bwMode="auto">
              <a:xfrm>
                <a:off x="4456326" y="1772816"/>
                <a:ext cx="1188720" cy="72000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2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II</a:t>
                </a:r>
                <a:r>
                  <a:rPr lang="ka-GE" sz="12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 ვარიანტი</a:t>
                </a:r>
                <a:endParaRPr lang="ru-RU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16" name="Rectangle 41"/>
              <p:cNvSpPr>
                <a:spLocks noChangeArrowheads="1"/>
              </p:cNvSpPr>
              <p:nvPr/>
            </p:nvSpPr>
            <p:spPr bwMode="auto">
              <a:xfrm>
                <a:off x="3257116" y="1772226"/>
                <a:ext cx="1188720" cy="72000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200" b="1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I </a:t>
                </a:r>
                <a:r>
                  <a:rPr lang="ka-GE" sz="12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 ვარიანტი</a:t>
                </a:r>
                <a:endParaRPr lang="ru-RU" sz="12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18" name="Rectangle 39"/>
              <p:cNvSpPr>
                <a:spLocks noChangeArrowheads="1"/>
              </p:cNvSpPr>
              <p:nvPr/>
            </p:nvSpPr>
            <p:spPr bwMode="auto">
              <a:xfrm>
                <a:off x="4452367" y="2492896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5 631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1" name="Rectangle 40"/>
              <p:cNvSpPr>
                <a:spLocks noChangeArrowheads="1"/>
              </p:cNvSpPr>
              <p:nvPr/>
            </p:nvSpPr>
            <p:spPr bwMode="auto">
              <a:xfrm>
                <a:off x="4452367" y="3241112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25,48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3" name="Rectangle 42"/>
              <p:cNvSpPr>
                <a:spLocks noChangeArrowheads="1"/>
              </p:cNvSpPr>
              <p:nvPr/>
            </p:nvSpPr>
            <p:spPr bwMode="auto">
              <a:xfrm>
                <a:off x="4452367" y="3991972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43,18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4" name="Rectangle 42"/>
              <p:cNvSpPr>
                <a:spLocks noChangeArrowheads="1"/>
              </p:cNvSpPr>
              <p:nvPr/>
            </p:nvSpPr>
            <p:spPr bwMode="auto">
              <a:xfrm>
                <a:off x="4452367" y="4738819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59</a:t>
                </a:r>
                <a:endParaRPr lang="en-US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  <a:p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(</a:t>
                </a:r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5</a:t>
                </a:r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)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476672"/>
            <a:ext cx="6719664" cy="609600"/>
          </a:xfrm>
        </p:spPr>
        <p:txBody>
          <a:bodyPr/>
          <a:lstStyle/>
          <a:p>
            <a:pPr lvl="0" algn="r"/>
            <a:r>
              <a:rPr lang="ka-GE" sz="2400" b="1" kern="120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მინიმალური კომპეტენციის ზღვარი</a:t>
            </a:r>
            <a:endParaRPr lang="en-US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grpSp>
        <p:nvGrpSpPr>
          <p:cNvPr id="19" name="Group 40"/>
          <p:cNvGrpSpPr/>
          <p:nvPr/>
        </p:nvGrpSpPr>
        <p:grpSpPr>
          <a:xfrm>
            <a:off x="3635896" y="2204864"/>
            <a:ext cx="4830102" cy="2585868"/>
            <a:chOff x="1403648" y="1783981"/>
            <a:chExt cx="4830102" cy="2585868"/>
          </a:xfrm>
        </p:grpSpPr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1403648" y="3440129"/>
              <a:ext cx="2952328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კონკურსში 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მონაწილეობას </a:t>
              </a:r>
            </a:p>
            <a:p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აგრძელებს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1403648" y="2512049"/>
              <a:ext cx="2952328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მინიმალური 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კომპეტენციის </a:t>
              </a:r>
            </a:p>
            <a:p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ზღვარი ვერ 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გადალახა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5292080" y="251204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9,43%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5292080" y="344012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80,57</a:t>
              </a:r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5297750" y="1784571"/>
              <a:ext cx="936000" cy="7200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II</a:t>
              </a:r>
            </a:p>
            <a:p>
              <a:r>
                <a:rPr lang="ka-GE" sz="12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ვარიანტი</a:t>
              </a:r>
              <a:endParaRPr lang="ru-RU" sz="12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0" name="Rectangle 39"/>
            <p:cNvSpPr>
              <a:spLocks noChangeArrowheads="1"/>
            </p:cNvSpPr>
            <p:nvPr/>
          </p:nvSpPr>
          <p:spPr bwMode="auto">
            <a:xfrm>
              <a:off x="4355976" y="251204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22,13</a:t>
              </a:r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1" name="Rectangle 40"/>
            <p:cNvSpPr>
              <a:spLocks noChangeArrowheads="1"/>
            </p:cNvSpPr>
            <p:nvPr/>
          </p:nvSpPr>
          <p:spPr bwMode="auto">
            <a:xfrm>
              <a:off x="4355976" y="344012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77,87</a:t>
              </a:r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2" name="Rectangle 41"/>
            <p:cNvSpPr>
              <a:spLocks noChangeArrowheads="1"/>
            </p:cNvSpPr>
            <p:nvPr/>
          </p:nvSpPr>
          <p:spPr bwMode="auto">
            <a:xfrm>
              <a:off x="4355976" y="1783981"/>
              <a:ext cx="936000" cy="7200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I </a:t>
              </a:r>
            </a:p>
            <a:p>
              <a:r>
                <a:rPr lang="ka-GE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ვარიანტი</a:t>
              </a:r>
              <a:endParaRPr lang="ru-RU" sz="12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548680"/>
            <a:ext cx="6719664" cy="609600"/>
          </a:xfrm>
        </p:spPr>
        <p:txBody>
          <a:bodyPr/>
          <a:lstStyle/>
          <a:p>
            <a:pPr lvl="0" algn="r"/>
            <a:r>
              <a:rPr lang="ka-GE" sz="2400" b="1" kern="120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მინიმალური კომპეტენციის ზღვარი</a:t>
            </a:r>
            <a:endParaRPr lang="en-US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88024" y="2348880"/>
            <a:ext cx="4104456" cy="1058558"/>
          </a:xfrm>
          <a:prstGeom prst="roundRect">
            <a:avLst/>
          </a:prstGeom>
          <a:solidFill>
            <a:srgbClr val="D0E2C0">
              <a:alpha val="36000"/>
            </a:srgbClr>
          </a:solidFill>
          <a:ln>
            <a:noFill/>
          </a:ln>
          <a:effectLst/>
          <a:scene3d>
            <a:camera prst="orthographicFront"/>
            <a:lightRig rig="soft" dir="t"/>
          </a:scene3d>
          <a:sp3d>
            <a:bevelT/>
          </a:sp3d>
        </p:spPr>
        <p:txBody>
          <a:bodyPr wrap="square" tIns="108000" rIns="0" bIns="108000" rtlCol="0">
            <a:spAutoFit/>
          </a:bodyPr>
          <a:lstStyle/>
          <a:p>
            <a:pPr algn="l"/>
            <a:r>
              <a:rPr lang="ka-GE" sz="1600" dirty="0" smtClean="0">
                <a:solidFill>
                  <a:srgbClr val="000000"/>
                </a:solidFill>
              </a:rPr>
              <a:t>მათემატიკის </a:t>
            </a:r>
            <a:r>
              <a:rPr lang="ka-GE" sz="1600" dirty="0" smtClean="0">
                <a:solidFill>
                  <a:srgbClr val="000000"/>
                </a:solidFill>
              </a:rPr>
              <a:t>ორივე ვარიანტში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ka-GE" sz="1600" dirty="0" smtClean="0">
                <a:solidFill>
                  <a:srgbClr val="000000"/>
                </a:solidFill>
              </a:rPr>
              <a:t> </a:t>
            </a:r>
            <a:r>
              <a:rPr lang="ka-GE" sz="1600" dirty="0" smtClean="0">
                <a:solidFill>
                  <a:srgbClr val="000000"/>
                </a:solidFill>
              </a:rPr>
              <a:t>მინიმალური კომპეტენციის ზღვარი ვერ გადალახა აბიტურიენტთა </a:t>
            </a:r>
            <a:r>
              <a:rPr lang="en-US" sz="1600" dirty="0" smtClean="0">
                <a:solidFill>
                  <a:srgbClr val="000000"/>
                </a:solidFill>
              </a:rPr>
              <a:t>2</a:t>
            </a:r>
            <a:r>
              <a:rPr lang="ka-GE" sz="1600" dirty="0" smtClean="0">
                <a:solidFill>
                  <a:srgbClr val="000000"/>
                </a:solidFill>
              </a:rPr>
              <a:t>0,77%-მა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32040" y="4509120"/>
            <a:ext cx="3816424" cy="786143"/>
          </a:xfrm>
          <a:prstGeom prst="roundRect">
            <a:avLst/>
          </a:prstGeom>
          <a:solidFill>
            <a:schemeClr val="accent1">
              <a:lumMod val="75000"/>
              <a:alpha val="74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tIns="108000" bIns="108000" rtlCol="0">
            <a:spAutoFit/>
          </a:bodyPr>
          <a:lstStyle/>
          <a:p>
            <a:pPr algn="l"/>
            <a:r>
              <a:rPr lang="ka-GE" sz="1600" dirty="0" smtClean="0">
                <a:solidFill>
                  <a:srgbClr val="000000"/>
                </a:solidFill>
              </a:rPr>
              <a:t>კონკურსში მონაწილეობას აგრძელებს </a:t>
            </a:r>
            <a:r>
              <a:rPr lang="ka-GE" sz="1600" smtClean="0">
                <a:solidFill>
                  <a:srgbClr val="000000"/>
                </a:solidFill>
              </a:rPr>
              <a:t>აბიტურიენტთა 79,23%</a:t>
            </a:r>
            <a:endParaRPr lang="en-US" sz="1600" dirty="0">
              <a:solidFill>
                <a:srgbClr val="000000"/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755576" y="2060848"/>
          <a:ext cx="4248471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719664" cy="609600"/>
          </a:xfrm>
        </p:spPr>
        <p:txBody>
          <a:bodyPr/>
          <a:lstStyle/>
          <a:p>
            <a:pPr lvl="0" algn="r">
              <a:defRPr/>
            </a:pPr>
            <a:r>
              <a:rPr lang="ka-GE" sz="2400" b="1" kern="120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grpSp>
        <p:nvGrpSpPr>
          <p:cNvPr id="38" name="Group 40"/>
          <p:cNvGrpSpPr/>
          <p:nvPr/>
        </p:nvGrpSpPr>
        <p:grpSpPr>
          <a:xfrm>
            <a:off x="2874582" y="1783981"/>
            <a:ext cx="5006763" cy="3517227"/>
            <a:chOff x="1804450" y="1783981"/>
            <a:chExt cx="4423630" cy="3517227"/>
          </a:xfrm>
          <a:solidFill>
            <a:srgbClr val="DDB39B"/>
          </a:solidFill>
        </p:grpSpPr>
        <p:sp>
          <p:nvSpPr>
            <p:cNvPr id="44" name="Rectangle 22"/>
            <p:cNvSpPr>
              <a:spLocks noChangeArrowheads="1"/>
            </p:cNvSpPr>
            <p:nvPr/>
          </p:nvSpPr>
          <p:spPr bwMode="auto">
            <a:xfrm>
              <a:off x="1804450" y="3440129"/>
              <a:ext cx="2551526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indent="168275" algn="l">
                <a:spcBef>
                  <a:spcPts val="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21-40 ქულა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45" name="Rectangle 23"/>
            <p:cNvSpPr>
              <a:spLocks noChangeArrowheads="1"/>
            </p:cNvSpPr>
            <p:nvPr/>
          </p:nvSpPr>
          <p:spPr bwMode="auto">
            <a:xfrm>
              <a:off x="1804450" y="4371488"/>
              <a:ext cx="2551526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indent="168275" algn="l">
                <a:spcBef>
                  <a:spcPts val="0"/>
                </a:spcBef>
              </a:pPr>
              <a:r>
                <a:rPr lang="ka-GE" sz="1400" b="1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41-59 </a:t>
              </a: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ქულა</a:t>
              </a:r>
              <a:endParaRPr lang="ru-RU" sz="1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46" name="Rectangle 24"/>
            <p:cNvSpPr>
              <a:spLocks noChangeArrowheads="1"/>
            </p:cNvSpPr>
            <p:nvPr/>
          </p:nvSpPr>
          <p:spPr bwMode="auto">
            <a:xfrm>
              <a:off x="1804450" y="2512049"/>
              <a:ext cx="2551526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indent="168275" algn="l">
                <a:spcBef>
                  <a:spcPts val="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0-20 ქულა</a:t>
              </a:r>
              <a:endParaRPr lang="ru-RU" sz="1400" b="1" dirty="0">
                <a:solidFill>
                  <a:schemeClr val="accent1">
                    <a:lumMod val="75000"/>
                  </a:schemeClr>
                </a:solidFill>
                <a:latin typeface="Avaza" pitchFamily="34" charset="0"/>
              </a:endParaRPr>
            </a:p>
          </p:txBody>
        </p:sp>
        <p:sp>
          <p:nvSpPr>
            <p:cNvPr id="47" name="Rectangle 25"/>
            <p:cNvSpPr>
              <a:spLocks noChangeArrowheads="1"/>
            </p:cNvSpPr>
            <p:nvPr/>
          </p:nvSpPr>
          <p:spPr bwMode="auto">
            <a:xfrm>
              <a:off x="5292080" y="251204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3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8,98</a:t>
              </a:r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48" name="Rectangle 26"/>
            <p:cNvSpPr>
              <a:spLocks noChangeArrowheads="1"/>
            </p:cNvSpPr>
            <p:nvPr/>
          </p:nvSpPr>
          <p:spPr bwMode="auto">
            <a:xfrm>
              <a:off x="5292080" y="344012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48,75</a:t>
              </a:r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49" name="Rectangle 27"/>
            <p:cNvSpPr>
              <a:spLocks noChangeArrowheads="1"/>
            </p:cNvSpPr>
            <p:nvPr/>
          </p:nvSpPr>
          <p:spPr bwMode="auto">
            <a:xfrm>
              <a:off x="5292080" y="4371488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2,27</a:t>
              </a:r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53" name="Rectangle 31"/>
            <p:cNvSpPr>
              <a:spLocks noChangeArrowheads="1"/>
            </p:cNvSpPr>
            <p:nvPr/>
          </p:nvSpPr>
          <p:spPr bwMode="auto">
            <a:xfrm>
              <a:off x="5278700" y="1784571"/>
              <a:ext cx="936000" cy="7200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tIns="72000"/>
            <a:lstStyle/>
            <a:p>
              <a:pPr>
                <a:spcBef>
                  <a:spcPct val="20000"/>
                </a:spcBef>
              </a:pPr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II</a:t>
              </a:r>
            </a:p>
            <a:p>
              <a:pPr>
                <a:spcBef>
                  <a:spcPct val="20000"/>
                </a:spcBef>
              </a:pPr>
              <a:r>
                <a:rPr lang="ka-GE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ვარიანტი</a:t>
              </a:r>
              <a:endParaRPr lang="ru-RU" sz="12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  <a:p>
              <a:pPr>
                <a:spcBef>
                  <a:spcPct val="20000"/>
                </a:spcBef>
              </a:pPr>
              <a:endParaRPr lang="ru-RU" sz="1200" b="1" dirty="0">
                <a:solidFill>
                  <a:schemeClr val="accent1">
                    <a:lumMod val="75000"/>
                  </a:schemeClr>
                </a:solidFill>
                <a:latin typeface="Avaza" pitchFamily="34" charset="0"/>
              </a:endParaRPr>
            </a:p>
          </p:txBody>
        </p:sp>
        <p:sp>
          <p:nvSpPr>
            <p:cNvPr id="58" name="Rectangle 39"/>
            <p:cNvSpPr>
              <a:spLocks noChangeArrowheads="1"/>
            </p:cNvSpPr>
            <p:nvPr/>
          </p:nvSpPr>
          <p:spPr bwMode="auto">
            <a:xfrm>
              <a:off x="4355976" y="251204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44,18%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59" name="Rectangle 40"/>
            <p:cNvSpPr>
              <a:spLocks noChangeArrowheads="1"/>
            </p:cNvSpPr>
            <p:nvPr/>
          </p:nvSpPr>
          <p:spPr bwMode="auto">
            <a:xfrm>
              <a:off x="4355976" y="344012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4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6,20%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60" name="Rectangle 41"/>
            <p:cNvSpPr>
              <a:spLocks noChangeArrowheads="1"/>
            </p:cNvSpPr>
            <p:nvPr/>
          </p:nvSpPr>
          <p:spPr bwMode="auto">
            <a:xfrm>
              <a:off x="4355976" y="1783981"/>
              <a:ext cx="936000" cy="7200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tIns="72000"/>
            <a:lstStyle/>
            <a:p>
              <a:pPr>
                <a:spcBef>
                  <a:spcPct val="20000"/>
                </a:spcBef>
              </a:pP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I </a:t>
              </a:r>
            </a:p>
            <a:p>
              <a:pPr>
                <a:spcBef>
                  <a:spcPct val="20000"/>
                </a:spcBef>
              </a:pPr>
              <a:r>
                <a:rPr lang="ka-GE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ვარიანტი</a:t>
              </a:r>
              <a:endParaRPr lang="ru-RU" sz="12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61" name="Rectangle 42"/>
            <p:cNvSpPr>
              <a:spLocks noChangeArrowheads="1"/>
            </p:cNvSpPr>
            <p:nvPr/>
          </p:nvSpPr>
          <p:spPr bwMode="auto">
            <a:xfrm>
              <a:off x="4355976" y="4371488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9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,62%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476672"/>
            <a:ext cx="6324600" cy="609600"/>
          </a:xfrm>
        </p:spPr>
        <p:txBody>
          <a:bodyPr/>
          <a:lstStyle/>
          <a:p>
            <a:pPr algn="r"/>
            <a:r>
              <a:rPr lang="ka-GE" sz="2400" b="1" kern="1200" dirty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</a:t>
            </a:r>
            <a:endParaRPr lang="en-US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16" name="Rectangle 41"/>
          <p:cNvSpPr>
            <a:spLocks noChangeArrowheads="1"/>
          </p:cNvSpPr>
          <p:nvPr/>
        </p:nvSpPr>
        <p:spPr bwMode="auto">
          <a:xfrm>
            <a:off x="1403648" y="1844824"/>
            <a:ext cx="1728192" cy="72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I </a:t>
            </a:r>
            <a:r>
              <a:rPr lang="ka-GE" b="1" i="1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ვარიანტი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Sylfaen" pitchFamily="18" charset="0"/>
            </a:endParaRPr>
          </a:p>
        </p:txBody>
      </p:sp>
      <p:sp>
        <p:nvSpPr>
          <p:cNvPr id="17" name="Rectangle 41"/>
          <p:cNvSpPr>
            <a:spLocks noChangeArrowheads="1"/>
          </p:cNvSpPr>
          <p:nvPr/>
        </p:nvSpPr>
        <p:spPr bwMode="auto">
          <a:xfrm>
            <a:off x="6156176" y="1844824"/>
            <a:ext cx="1728192" cy="575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I I </a:t>
            </a:r>
            <a:r>
              <a:rPr lang="ka-GE" b="1" i="1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ვარიანტი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Sylfaen" pitchFamily="18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179512" y="2564904"/>
          <a:ext cx="4124325" cy="268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572000" y="2564904"/>
          <a:ext cx="4124325" cy="268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416820"/>
            <a:ext cx="8640960" cy="230832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Lucida Sans Unicode" pitchFamily="34" charset="0"/>
              </a:rPr>
              <a:t> </a:t>
            </a:r>
            <a:r>
              <a:rPr lang="ka-GE" sz="4500" i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Sylfaen" pitchFamily="18" charset="0"/>
              </a:rPr>
              <a:t>გამოცდების ეროვნული ცენტრი გისურვებთ წარმატებას!</a:t>
            </a:r>
            <a:endParaRPr lang="ru-RU" sz="4500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Sylfae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PPP_SEDUC_TXT_Apple_Books">
  <a:themeElements>
    <a:clrScheme name="Custom 11">
      <a:dk1>
        <a:srgbClr val="CC0000"/>
      </a:dk1>
      <a:lt1>
        <a:srgbClr val="FF5050"/>
      </a:lt1>
      <a:dk2>
        <a:srgbClr val="A93027"/>
      </a:dk2>
      <a:lt2>
        <a:srgbClr val="FBF6E9"/>
      </a:lt2>
      <a:accent1>
        <a:srgbClr val="5AB277"/>
      </a:accent1>
      <a:accent2>
        <a:srgbClr val="3F6B33"/>
      </a:accent2>
      <a:accent3>
        <a:srgbClr val="7F7F7F"/>
      </a:accent3>
      <a:accent4>
        <a:srgbClr val="E1A68B"/>
      </a:accent4>
      <a:accent5>
        <a:srgbClr val="E98029"/>
      </a:accent5>
      <a:accent6>
        <a:srgbClr val="31859B"/>
      </a:accent6>
      <a:hlink>
        <a:srgbClr val="40AFFF"/>
      </a:hlink>
      <a:folHlink>
        <a:srgbClr val="0070C0"/>
      </a:folHlink>
    </a:clrScheme>
    <a:fontScheme name="PPP_SMEDI_TXT_Doctor_At_Compu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P_SMEDI_TXT_Doctor_At_Compu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5">
        <a:dk1>
          <a:srgbClr val="333333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PPP_SEDUC_TXT_Apple_Books</Template>
  <TotalTime>575</TotalTime>
  <Words>157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Sylfaen</vt:lpstr>
      <vt:lpstr>Avaza Mtavruli</vt:lpstr>
      <vt:lpstr>Avaza</vt:lpstr>
      <vt:lpstr>Arial Black</vt:lpstr>
      <vt:lpstr>Lucida Sans Unicode</vt:lpstr>
      <vt:lpstr>PPP_SEDUC_TXT_Apple_Books</vt:lpstr>
      <vt:lpstr>ერთიანი ეროვნული გამოცდები 2013 </vt:lpstr>
      <vt:lpstr>მათემატიკა</vt:lpstr>
      <vt:lpstr>მინიმალური კომპეტენციის ზღვარი</vt:lpstr>
      <vt:lpstr>მინიმალური კომპეტენციის ზღვარი</vt:lpstr>
      <vt:lpstr>სიხშირეთა განაწილება ქულების მიხედვით</vt:lpstr>
      <vt:lpstr>სიხშირეთა განაწილება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ერთიანი ეროვნული გამოცდები 2011</dc:title>
  <dc:creator>sofio baxutashvili</dc:creator>
  <cp:lastModifiedBy>geronti.xidesheli</cp:lastModifiedBy>
  <cp:revision>54</cp:revision>
  <dcterms:created xsi:type="dcterms:W3CDTF">2011-07-27T10:30:27Z</dcterms:created>
  <dcterms:modified xsi:type="dcterms:W3CDTF">2013-07-31T11:03:36Z</dcterms:modified>
</cp:coreProperties>
</file>