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70" r:id="rId6"/>
    <p:sldId id="271" r:id="rId7"/>
    <p:sldId id="265" r:id="rId8"/>
    <p:sldId id="266" r:id="rId9"/>
    <p:sldId id="27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iorgi\NAEC\2015\Gamocdebi_2015\Qartuli_2015\stat_ge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Qartuli_2015\stat_ge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Qartuli_2015\stat_ge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Qartuli_2015\stat_ge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Qartuli_2015\stat_ge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1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79322278532671E-3"/>
          <c:y val="9.8880275624461667E-2"/>
          <c:w val="0.94880744618964563"/>
          <c:h val="0.82187769164513702"/>
        </c:manualLayout>
      </c:layout>
      <c:pie3DChart>
        <c:varyColors val="1"/>
        <c:ser>
          <c:idx val="0"/>
          <c:order val="0"/>
          <c:spPr>
            <a:solidFill>
              <a:srgbClr val="0070C0"/>
            </a:solidFill>
          </c:spPr>
          <c:explosion val="1"/>
          <c:dPt>
            <c:idx val="0"/>
            <c:bubble3D val="0"/>
            <c:explosion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0.10319811895505115"/>
                  <c:y val="0.18692488681633243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2ED652A-CCD7-4D74-B078-B4E1803A620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AC6840D-1C42-4585-AE28-716E9FDA8998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Sheet1!$C$20:$C$21</c:f>
              <c:numCache>
                <c:formatCode>###0.0%</c:formatCode>
                <c:ptCount val="2"/>
                <c:pt idx="0">
                  <c:v>0.95760770568266496</c:v>
                </c:pt>
                <c:pt idx="1">
                  <c:v>4.2392294317335023E-2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64197105466341E-2"/>
          <c:y val="5.1400554097404488E-2"/>
          <c:w val="0.91138095566862531"/>
          <c:h val="0.837195610965296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Sheet1!$F$122:$F$129</c:f>
              <c:strCache>
                <c:ptCount val="8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  <c:pt idx="7">
                  <c:v>71-80  ქულა</c:v>
                </c:pt>
              </c:strCache>
            </c:strRef>
          </c:cat>
          <c:val>
            <c:numRef>
              <c:f>Sheet1!$G$122:$G$129</c:f>
              <c:numCache>
                <c:formatCode>###0.0%</c:formatCode>
                <c:ptCount val="8"/>
                <c:pt idx="0" formatCode="####.0%">
                  <c:v>9.5967220185464736E-3</c:v>
                </c:pt>
                <c:pt idx="1">
                  <c:v>5.0032348501186111E-2</c:v>
                </c:pt>
                <c:pt idx="2">
                  <c:v>0.10728919560060383</c:v>
                </c:pt>
                <c:pt idx="3">
                  <c:v>0.16476169937459562</c:v>
                </c:pt>
                <c:pt idx="4">
                  <c:v>0.22827259003666164</c:v>
                </c:pt>
                <c:pt idx="5">
                  <c:v>0.23657537200776363</c:v>
                </c:pt>
                <c:pt idx="6">
                  <c:v>0.16497735604916972</c:v>
                </c:pt>
                <c:pt idx="7">
                  <c:v>3.849471641147293E-2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27"/>
        <c:axId val="132342832"/>
        <c:axId val="131829112"/>
      </c:barChart>
      <c:catAx>
        <c:axId val="13234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29112"/>
        <c:crosses val="autoZero"/>
        <c:auto val="1"/>
        <c:lblAlgn val="ctr"/>
        <c:lblOffset val="100"/>
        <c:noMultiLvlLbl val="0"/>
      </c:catAx>
      <c:valAx>
        <c:axId val="13182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4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64197105466341E-2"/>
          <c:y val="5.1400554097404488E-2"/>
          <c:w val="0.91138095566862531"/>
          <c:h val="0.837195610965296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Sheet1!$F$122:$F$129</c:f>
              <c:strCache>
                <c:ptCount val="8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  <c:pt idx="7">
                  <c:v>71-80  ქულა</c:v>
                </c:pt>
              </c:strCache>
            </c:strRef>
          </c:cat>
          <c:val>
            <c:numRef>
              <c:f>Sheet1!$H$122:$H$129</c:f>
              <c:numCache>
                <c:formatCode>###0.0%</c:formatCode>
                <c:ptCount val="8"/>
                <c:pt idx="0" formatCode="####.0%">
                  <c:v>6.9034628660505516E-3</c:v>
                </c:pt>
                <c:pt idx="1">
                  <c:v>3.5408083732323792E-2</c:v>
                </c:pt>
                <c:pt idx="2">
                  <c:v>9.3642133392717958E-2</c:v>
                </c:pt>
                <c:pt idx="3">
                  <c:v>0.15800022269235053</c:v>
                </c:pt>
                <c:pt idx="4">
                  <c:v>0.23237946776528226</c:v>
                </c:pt>
                <c:pt idx="5">
                  <c:v>0.24852466317781985</c:v>
                </c:pt>
                <c:pt idx="6">
                  <c:v>0.17960138069257323</c:v>
                </c:pt>
                <c:pt idx="7">
                  <c:v>4.5540585680881859E-2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27"/>
        <c:axId val="152094712"/>
        <c:axId val="152099192"/>
      </c:barChart>
      <c:catAx>
        <c:axId val="15209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9192"/>
        <c:crosses val="autoZero"/>
        <c:auto val="1"/>
        <c:lblAlgn val="ctr"/>
        <c:lblOffset val="100"/>
        <c:noMultiLvlLbl val="0"/>
      </c:catAx>
      <c:valAx>
        <c:axId val="152099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64197105466341E-2"/>
          <c:y val="5.1400554097404488E-2"/>
          <c:w val="0.91138095566862531"/>
          <c:h val="0.837195610965296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c:spPr>
          <c:invertIfNegative val="0"/>
          <c:cat>
            <c:strRef>
              <c:f>Sheet1!$F$122:$F$129</c:f>
              <c:strCache>
                <c:ptCount val="8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  <c:pt idx="7">
                  <c:v>71-80  ქულა</c:v>
                </c:pt>
              </c:strCache>
            </c:strRef>
          </c:cat>
          <c:val>
            <c:numRef>
              <c:f>Sheet1!$I$122:$I$129</c:f>
              <c:numCache>
                <c:formatCode>###0.0%</c:formatCode>
                <c:ptCount val="8"/>
                <c:pt idx="0" formatCode="####.0%">
                  <c:v>3.9691289966923924E-3</c:v>
                </c:pt>
                <c:pt idx="1">
                  <c:v>2.6019845644983462E-2</c:v>
                </c:pt>
                <c:pt idx="2">
                  <c:v>8.3792723263506078E-2</c:v>
                </c:pt>
                <c:pt idx="3">
                  <c:v>0.1631753031973539</c:v>
                </c:pt>
                <c:pt idx="4">
                  <c:v>0.24707828004410143</c:v>
                </c:pt>
                <c:pt idx="5">
                  <c:v>0.2597574421168688</c:v>
                </c:pt>
                <c:pt idx="6">
                  <c:v>0.16979051819184124</c:v>
                </c:pt>
                <c:pt idx="7">
                  <c:v>4.64167585446527E-2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27"/>
        <c:axId val="152185184"/>
        <c:axId val="152185568"/>
      </c:barChart>
      <c:catAx>
        <c:axId val="15218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85568"/>
        <c:crosses val="autoZero"/>
        <c:auto val="1"/>
        <c:lblAlgn val="ctr"/>
        <c:lblOffset val="100"/>
        <c:noMultiLvlLbl val="0"/>
      </c:catAx>
      <c:valAx>
        <c:axId val="15218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8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64197105466341E-2"/>
          <c:y val="5.1400554097404488E-2"/>
          <c:w val="0.91138095566862531"/>
          <c:h val="0.837195610965296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Sheet1!$F$122:$F$129</c:f>
              <c:strCache>
                <c:ptCount val="8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  <c:pt idx="7">
                  <c:v>71-80  ქულა</c:v>
                </c:pt>
              </c:strCache>
            </c:strRef>
          </c:cat>
          <c:val>
            <c:numRef>
              <c:f>Sheet1!$J$122:$J$129</c:f>
              <c:numCache>
                <c:formatCode>###0.0%</c:formatCode>
                <c:ptCount val="8"/>
                <c:pt idx="0" formatCode="####.0%">
                  <c:v>6.8477772788504707E-3</c:v>
                </c:pt>
                <c:pt idx="1">
                  <c:v>3.0309833857207008E-2</c:v>
                </c:pt>
                <c:pt idx="2">
                  <c:v>7.9479119892231706E-2</c:v>
                </c:pt>
                <c:pt idx="3">
                  <c:v>0.15132465199820386</c:v>
                </c:pt>
                <c:pt idx="4">
                  <c:v>0.24124382577458467</c:v>
                </c:pt>
                <c:pt idx="5">
                  <c:v>0.27458464301751234</c:v>
                </c:pt>
                <c:pt idx="6">
                  <c:v>0.17332734620565785</c:v>
                </c:pt>
                <c:pt idx="7">
                  <c:v>4.2882801975752137E-2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27"/>
        <c:axId val="152766976"/>
        <c:axId val="152767368"/>
      </c:barChart>
      <c:catAx>
        <c:axId val="15276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67368"/>
        <c:crosses val="autoZero"/>
        <c:auto val="1"/>
        <c:lblAlgn val="ctr"/>
        <c:lblOffset val="100"/>
        <c:noMultiLvlLbl val="0"/>
      </c:catAx>
      <c:valAx>
        <c:axId val="152767368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6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9281E-9579-4D91-BA50-AF481A57B92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ECDDD-2D75-482A-9E0C-36D0E20F8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36C628-1C17-485E-8865-C70527666E89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0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15C171-236A-41AF-989B-C5739B84D279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3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426BB5-00D5-43EC-ABF3-2DF7BA0DBBB3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426BB5-00D5-43EC-ABF3-2DF7BA0DBBB3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4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9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7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1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066801"/>
            <a:ext cx="109728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C09F6-EFA4-486B-BAE9-FCC6867DC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4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9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6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9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2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6E48-FF6F-4893-B143-6EE511EC00B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sp>
        <p:nvSpPr>
          <p:cNvPr id="2144" name="Rectangle 96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099" name="Text Box 89"/>
          <p:cNvSpPr txBox="1">
            <a:spLocks noChangeArrowheads="1"/>
          </p:cNvSpPr>
          <p:nvPr/>
        </p:nvSpPr>
        <p:spPr bwMode="auto">
          <a:xfrm>
            <a:off x="1943100" y="1139744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a-GE" sz="7200" dirty="0" smtClean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265599"/>
                </a:solidFill>
                <a:latin typeface="Avaza Mtavruli" pitchFamily="34" charset="0"/>
              </a:rPr>
              <a:t>ქართული ენა და ლიტერატურა</a:t>
            </a:r>
            <a:endParaRPr lang="en-US" sz="7200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265599"/>
              </a:solidFill>
              <a:latin typeface="Arial" charset="0"/>
            </a:endParaRPr>
          </a:p>
        </p:txBody>
      </p:sp>
      <p:sp>
        <p:nvSpPr>
          <p:cNvPr id="3076" name="Text Box 90"/>
          <p:cNvSpPr txBox="1">
            <a:spLocks noChangeArrowheads="1"/>
          </p:cNvSpPr>
          <p:nvPr/>
        </p:nvSpPr>
        <p:spPr bwMode="auto">
          <a:xfrm>
            <a:off x="2017713" y="382428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DA251C"/>
                </a:solidFill>
                <a:latin typeface="Avaza Mtavruli" panose="020B0500000000000000" pitchFamily="34" charset="0"/>
              </a:rPr>
              <a:t>პ</a:t>
            </a:r>
            <a:r>
              <a:rPr lang="ka-GE" b="1">
                <a:solidFill>
                  <a:srgbClr val="DA251C"/>
                </a:solidFill>
                <a:latin typeface="Avaza Mtavruli" panose="020B0500000000000000" pitchFamily="34" charset="0"/>
              </a:rPr>
              <a:t>ირველადი სტატისტიკური ანალიზი</a:t>
            </a:r>
            <a:endParaRPr lang="en-US">
              <a:solidFill>
                <a:srgbClr val="DA251C"/>
              </a:solidFill>
            </a:endParaRPr>
          </a:p>
        </p:txBody>
      </p:sp>
      <p:sp>
        <p:nvSpPr>
          <p:cNvPr id="3077" name="Rectangle 97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Rectangle 98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Rectangle 99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" name="Rectangle 100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54644" y="418234"/>
            <a:ext cx="8763000" cy="533400"/>
          </a:xfrm>
          <a:prstGeom prst="rect">
            <a:avLst/>
          </a:prstGeom>
          <a:ln>
            <a:noFill/>
          </a:ln>
        </p:spPr>
        <p:txBody>
          <a:bodyPr anchor="b"/>
          <a:lstStyle/>
          <a:p>
            <a:pPr algn="ctr">
              <a:defRPr/>
            </a:pPr>
            <a:r>
              <a:rPr lang="ka-GE" sz="2000" b="1" dirty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ylfaen" pitchFamily="18" charset="0"/>
                <a:ea typeface="+mj-ea"/>
                <a:cs typeface="Microsoft New Tai Lue" panose="020B0502040204020203" pitchFamily="34" charset="0"/>
              </a:rPr>
              <a:t>ერთიანი ეროვნული გამოცდები </a:t>
            </a:r>
            <a:r>
              <a:rPr lang="en-US" sz="2000" b="1" dirty="0" smtClean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ylfaen" pitchFamily="18" charset="0"/>
                <a:ea typeface="+mj-ea"/>
                <a:cs typeface="Microsoft New Tai Lue" panose="020B0502040204020203" pitchFamily="34" charset="0"/>
              </a:rPr>
              <a:t>2015</a:t>
            </a:r>
            <a:endParaRPr lang="en-US" sz="5400" b="1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0070C0"/>
              </a:solidFill>
              <a:latin typeface="Microsoft New Tai Lue" panose="020B0502040204020203" pitchFamily="34" charset="0"/>
              <a:ea typeface="+mj-ea"/>
              <a:cs typeface="Microsoft New Tai Lue" panose="020B0502040204020203" pitchFamily="34" charset="0"/>
            </a:endParaRPr>
          </a:p>
        </p:txBody>
      </p:sp>
      <p:pic>
        <p:nvPicPr>
          <p:cNvPr id="3082" name="Picture 10" descr="D:\Giorgi\nae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4057650"/>
            <a:ext cx="32067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96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2" y="0"/>
            <a:ext cx="11045627" cy="7258556"/>
          </a:xfrm>
          <a:prstGeom prst="rect">
            <a:avLst/>
          </a:prstGeom>
        </p:spPr>
      </p:pic>
      <p:sp>
        <p:nvSpPr>
          <p:cNvPr id="12291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2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3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4" name="Rectangle 92"/>
          <p:cNvSpPr>
            <a:spLocks noChangeArrowheads="1"/>
          </p:cNvSpPr>
          <p:nvPr/>
        </p:nvSpPr>
        <p:spPr bwMode="auto">
          <a:xfrm rot="1768185" flipH="1">
            <a:off x="939628" y="2352888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2461296" y="2240868"/>
            <a:ext cx="75591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a-GE" sz="2800" dirty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265599"/>
                </a:solidFill>
                <a:latin typeface="Avaza Mtavruli" pitchFamily="34" charset="0"/>
              </a:rPr>
              <a:t>შეფასებისა და გამოცდების ეროვნული ცენტრი გისურვებთ წარმატებას!</a:t>
            </a:r>
            <a:endParaRPr lang="en-US" sz="2800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265599"/>
              </a:solidFill>
              <a:latin typeface="Arial" charset="0"/>
            </a:endParaRPr>
          </a:p>
        </p:txBody>
      </p:sp>
      <p:pic>
        <p:nvPicPr>
          <p:cNvPr id="12296" name="Picture 10" descr="D:\Giorgi\naec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62" y="3806099"/>
            <a:ext cx="3415425" cy="24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1827359" y="429536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099" name="Rectangle 58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0" name="Rectangle 59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1" name="Rectangle 60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2" name="Rectangle 61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" name="TextBox 34"/>
          <p:cNvSpPr txBox="1">
            <a:spLocks noChangeArrowheads="1"/>
          </p:cNvSpPr>
          <p:nvPr/>
        </p:nvSpPr>
        <p:spPr bwMode="auto">
          <a:xfrm>
            <a:off x="2532064" y="5235575"/>
            <a:ext cx="7329487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 algn="just">
              <a:lnSpc>
                <a:spcPts val="1400"/>
              </a:lnSpc>
              <a:spcBef>
                <a:spcPts val="1200"/>
              </a:spcBef>
              <a:defRPr/>
            </a:pP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*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ტესტის მაქსიმალური ქულა  -  8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0 </a:t>
            </a:r>
            <a:endParaRPr lang="ka-GE" sz="1200" b="1" dirty="0">
              <a:solidFill>
                <a:srgbClr val="265599"/>
              </a:solidFill>
              <a:latin typeface="Arial" charset="0"/>
            </a:endParaRPr>
          </a:p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** </a:t>
            </a:r>
            <a:r>
              <a:rPr lang="ka-GE" sz="1200" b="1" dirty="0">
                <a:solidFill>
                  <a:srgbClr val="265599"/>
                </a:solidFill>
                <a:latin typeface="Arial" charset="0"/>
              </a:rPr>
              <a:t>მინიმალური კომპეტენციის ზღვარი - </a:t>
            </a: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20, </a:t>
            </a:r>
          </a:p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endParaRPr lang="en-US" sz="1200" b="1" dirty="0" smtClean="0">
              <a:solidFill>
                <a:srgbClr val="265599"/>
              </a:solidFill>
              <a:latin typeface="Arial" charset="0"/>
            </a:endParaRPr>
          </a:p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endParaRPr lang="en-US" sz="1200" b="1" dirty="0" smtClean="0">
              <a:solidFill>
                <a:srgbClr val="265599"/>
              </a:solidFill>
              <a:latin typeface="Arial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17714" y="549275"/>
            <a:ext cx="6719887" cy="609600"/>
          </a:xfrm>
        </p:spPr>
        <p:txBody>
          <a:bodyPr/>
          <a:lstStyle/>
          <a:p>
            <a:pPr algn="ctr">
              <a:defRPr/>
            </a:pPr>
            <a:r>
              <a:rPr lang="ka-GE" sz="2400" b="1" dirty="0" smtClean="0">
                <a:solidFill>
                  <a:srgbClr val="265599"/>
                </a:solidFill>
                <a:latin typeface="Avaza Mtavruli" pitchFamily="34" charset="0"/>
              </a:rPr>
              <a:t>ქართული ენა და ლიტერატურა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5699" y="1337699"/>
            <a:ext cx="7488146" cy="3721100"/>
            <a:chOff x="2534558" y="1337699"/>
            <a:chExt cx="7488146" cy="3721100"/>
          </a:xfrm>
        </p:grpSpPr>
        <p:grpSp>
          <p:nvGrpSpPr>
            <p:cNvPr id="4104" name="Group 30"/>
            <p:cNvGrpSpPr>
              <a:grpSpLocks/>
            </p:cNvGrpSpPr>
            <p:nvPr/>
          </p:nvGrpSpPr>
          <p:grpSpPr bwMode="auto">
            <a:xfrm>
              <a:off x="2534558" y="1337699"/>
              <a:ext cx="3913188" cy="3721100"/>
              <a:chOff x="831883" y="685800"/>
              <a:chExt cx="3912869" cy="3721338"/>
            </a:xfrm>
          </p:grpSpPr>
          <p:grpSp>
            <p:nvGrpSpPr>
              <p:cNvPr id="4107" name="Group 37"/>
              <p:cNvGrpSpPr>
                <a:grpSpLocks/>
              </p:cNvGrpSpPr>
              <p:nvPr/>
            </p:nvGrpSpPr>
            <p:grpSpPr bwMode="auto">
              <a:xfrm>
                <a:off x="838232" y="685800"/>
                <a:ext cx="3906520" cy="2217878"/>
                <a:chOff x="539584" y="1772226"/>
                <a:chExt cx="3906520" cy="2217878"/>
              </a:xfrm>
            </p:grpSpPr>
            <p:grpSp>
              <p:nvGrpSpPr>
                <p:cNvPr id="4118" name="Group 3"/>
                <p:cNvGrpSpPr>
                  <a:grpSpLocks/>
                </p:cNvGrpSpPr>
                <p:nvPr/>
              </p:nvGrpSpPr>
              <p:grpSpPr bwMode="auto">
                <a:xfrm>
                  <a:off x="539584" y="2492996"/>
                  <a:ext cx="3903345" cy="1497108"/>
                  <a:chOff x="1804480" y="2512174"/>
                  <a:chExt cx="3680297" cy="1856999"/>
                </a:xfrm>
              </p:grpSpPr>
              <p:sp>
                <p:nvSpPr>
                  <p:cNvPr id="3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804480" y="3439690"/>
                    <a:ext cx="2551812" cy="929484"/>
                  </a:xfrm>
                  <a:prstGeom prst="rect">
                    <a:avLst/>
                  </a:prstGeom>
                  <a:gradFill>
                    <a:gsLst>
                      <a:gs pos="0">
                        <a:srgbClr val="0070C0"/>
                      </a:gs>
                      <a:gs pos="100000">
                        <a:srgbClr val="265599"/>
                      </a:gs>
                    </a:gsLst>
                  </a:gradFill>
                  <a:ln>
                    <a:solidFill>
                      <a:schemeClr val="bg2"/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lIns="54000" anchor="ctr"/>
                  <a:lstStyle/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ka-GE" sz="1400" b="1" dirty="0">
                        <a:solidFill>
                          <a:srgbClr val="F2FDF7"/>
                        </a:solidFill>
                        <a:latin typeface="Avaza" pitchFamily="34" charset="0"/>
                      </a:rPr>
                      <a:t>გამოცხადებულ</a:t>
                    </a:r>
                  </a:p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ka-GE" sz="1400" b="1" dirty="0">
                        <a:solidFill>
                          <a:srgbClr val="F2FDF7"/>
                        </a:solidFill>
                        <a:latin typeface="Avaza" pitchFamily="34" charset="0"/>
                      </a:rPr>
                      <a:t>აბიტურიენტთა რაოდენობა</a:t>
                    </a:r>
                    <a:endParaRPr lang="ru-RU" sz="1400" b="1" dirty="0">
                      <a:solidFill>
                        <a:srgbClr val="F2FDF7"/>
                      </a:solidFill>
                      <a:latin typeface="Avaza" pitchFamily="34" charset="0"/>
                    </a:endParaRPr>
                  </a:p>
                </p:txBody>
              </p:sp>
              <p:sp>
                <p:nvSpPr>
                  <p:cNvPr id="3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804480" y="2512175"/>
                    <a:ext cx="2551812" cy="929484"/>
                  </a:xfrm>
                  <a:prstGeom prst="rect">
                    <a:avLst/>
                  </a:prstGeom>
                  <a:gradFill>
                    <a:gsLst>
                      <a:gs pos="0">
                        <a:srgbClr val="0070C0"/>
                      </a:gs>
                      <a:gs pos="100000">
                        <a:srgbClr val="265599"/>
                      </a:gs>
                    </a:gsLst>
                  </a:gradFill>
                  <a:ln>
                    <a:solidFill>
                      <a:schemeClr val="bg2"/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lIns="54000" anchor="ctr"/>
                  <a:lstStyle/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ka-GE" sz="1400" b="1" dirty="0">
                        <a:solidFill>
                          <a:srgbClr val="F2FDF7"/>
                        </a:solidFill>
                        <a:latin typeface="Avaza" pitchFamily="34" charset="0"/>
                      </a:rPr>
                      <a:t>დარეგისტრირებულ </a:t>
                    </a:r>
                  </a:p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ka-GE" sz="1400" b="1" dirty="0">
                        <a:solidFill>
                          <a:srgbClr val="F2FDF7"/>
                        </a:solidFill>
                        <a:latin typeface="Avaza" pitchFamily="34" charset="0"/>
                      </a:rPr>
                      <a:t>აბიტურიენტთა რაოდენობა</a:t>
                    </a:r>
                    <a:endParaRPr lang="ru-RU" sz="1400" b="1" dirty="0">
                      <a:solidFill>
                        <a:srgbClr val="F2FDF7"/>
                      </a:solidFill>
                      <a:latin typeface="Avaza" pitchFamily="34" charset="0"/>
                    </a:endParaRPr>
                  </a:p>
                </p:txBody>
              </p:sp>
              <p:sp>
                <p:nvSpPr>
                  <p:cNvPr id="36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363775" y="2512175"/>
                    <a:ext cx="1121002" cy="929484"/>
                  </a:xfrm>
                  <a:prstGeom prst="rect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>
                    <a:solidFill>
                      <a:schemeClr val="bg2"/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>
                      <a:defRPr/>
                    </a:pPr>
                    <a:r>
                      <a:rPr lang="ka-GE" sz="1600" b="1" dirty="0" smtClean="0">
                        <a:solidFill>
                          <a:srgbClr val="0070C0"/>
                        </a:solidFill>
                        <a:latin typeface="Sylfaen" pitchFamily="18" charset="0"/>
                      </a:rPr>
                      <a:t>9577</a:t>
                    </a:r>
                    <a:endParaRPr lang="ru-RU" sz="1600" b="1" dirty="0">
                      <a:solidFill>
                        <a:srgbClr val="0070C0"/>
                      </a:solidFill>
                      <a:latin typeface="Sylfaen" pitchFamily="18" charset="0"/>
                    </a:endParaRPr>
                  </a:p>
                </p:txBody>
              </p:sp>
              <p:sp>
                <p:nvSpPr>
                  <p:cNvPr id="37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363775" y="3439690"/>
                    <a:ext cx="1121002" cy="929484"/>
                  </a:xfrm>
                  <a:prstGeom prst="rect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>
                    <a:solidFill>
                      <a:schemeClr val="bg2"/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>
                      <a:defRPr/>
                    </a:pPr>
                    <a:r>
                      <a:rPr lang="ka-GE" sz="1600" b="1" dirty="0" smtClean="0">
                        <a:solidFill>
                          <a:srgbClr val="0070C0"/>
                        </a:solidFill>
                        <a:latin typeface="Sylfaen" pitchFamily="18" charset="0"/>
                      </a:rPr>
                      <a:t>9274</a:t>
                    </a:r>
                    <a:endParaRPr lang="ru-RU" sz="1600" b="1" dirty="0">
                      <a:solidFill>
                        <a:srgbClr val="0070C0"/>
                      </a:solidFill>
                      <a:latin typeface="Sylfaen" pitchFamily="18" charset="0"/>
                    </a:endParaRPr>
                  </a:p>
                </p:txBody>
              </p:sp>
            </p:grpSp>
            <p:sp>
              <p:nvSpPr>
                <p:cNvPr id="26" name="Rectangle 41"/>
                <p:cNvSpPr>
                  <a:spLocks noChangeArrowheads="1"/>
                </p:cNvSpPr>
                <p:nvPr/>
              </p:nvSpPr>
              <p:spPr bwMode="auto">
                <a:xfrm>
                  <a:off x="3257163" y="1772226"/>
                  <a:ext cx="1188941" cy="719183"/>
                </a:xfrm>
                <a:prstGeom prst="rect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265599"/>
                    </a:gs>
                  </a:gsLst>
                </a:gradFill>
                <a:ln>
                  <a:solidFill>
                    <a:schemeClr val="bg2">
                      <a:lumMod val="90000"/>
                    </a:schemeClr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54000" tIns="72000" anchor="ctr"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ka-GE" sz="1200" b="1" dirty="0" smtClean="0">
                      <a:solidFill>
                        <a:srgbClr val="F2FDF7"/>
                      </a:solidFill>
                      <a:latin typeface="Sylfaen" pitchFamily="18" charset="0"/>
                    </a:rPr>
                    <a:t>ვარიანტი 1</a:t>
                  </a:r>
                  <a:endParaRPr lang="ru-RU" sz="1200" b="1" dirty="0">
                    <a:solidFill>
                      <a:srgbClr val="F2FDF7"/>
                    </a:solidFill>
                    <a:latin typeface="Sylfaen" pitchFamily="18" charset="0"/>
                  </a:endParaRPr>
                </a:p>
              </p:txBody>
            </p:sp>
          </p:grpSp>
          <p:sp>
            <p:nvSpPr>
              <p:cNvPr id="12" name="Rectangle 22"/>
              <p:cNvSpPr>
                <a:spLocks noChangeArrowheads="1"/>
              </p:cNvSpPr>
              <p:nvPr/>
            </p:nvSpPr>
            <p:spPr bwMode="auto">
              <a:xfrm>
                <a:off x="835058" y="2913204"/>
                <a:ext cx="2706467" cy="74934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265599"/>
                  </a:gs>
                </a:gsLst>
              </a:gra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54000" anchor="ctr"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ka-GE" sz="1400" b="1" dirty="0">
                    <a:solidFill>
                      <a:srgbClr val="F2FDF7"/>
                    </a:solidFill>
                    <a:latin typeface="Avaza" pitchFamily="34" charset="0"/>
                  </a:rPr>
                  <a:t>გამოცდაზე დაფიქსირებული</a:t>
                </a:r>
              </a:p>
              <a:p>
                <a:pPr>
                  <a:spcBef>
                    <a:spcPct val="20000"/>
                  </a:spcBef>
                  <a:defRPr/>
                </a:pPr>
                <a:r>
                  <a:rPr lang="ka-GE" sz="1400" b="1" dirty="0">
                    <a:solidFill>
                      <a:srgbClr val="F2FDF7"/>
                    </a:solidFill>
                    <a:latin typeface="Avaza" pitchFamily="34" charset="0"/>
                  </a:rPr>
                  <a:t>მაქსიმალური ქულა</a:t>
                </a:r>
                <a:r>
                  <a:rPr lang="en-US" sz="1400" b="1" dirty="0">
                    <a:solidFill>
                      <a:srgbClr val="F2FDF7"/>
                    </a:solidFill>
                    <a:latin typeface="Avaza" pitchFamily="34" charset="0"/>
                  </a:rPr>
                  <a:t>*</a:t>
                </a:r>
                <a:endParaRPr lang="ru-RU" sz="1400" b="1" dirty="0">
                  <a:solidFill>
                    <a:srgbClr val="F2FDF7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3" name="Rectangle 40"/>
              <p:cNvSpPr>
                <a:spLocks noChangeArrowheads="1"/>
              </p:cNvSpPr>
              <p:nvPr/>
            </p:nvSpPr>
            <p:spPr bwMode="auto">
              <a:xfrm>
                <a:off x="3541525" y="2913204"/>
                <a:ext cx="1188940" cy="74934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ka-GE" sz="1600" b="1" dirty="0" smtClean="0">
                    <a:solidFill>
                      <a:srgbClr val="0070C0"/>
                    </a:solidFill>
                    <a:latin typeface="Sylfaen" pitchFamily="18" charset="0"/>
                  </a:rPr>
                  <a:t>79</a:t>
                </a:r>
                <a:endParaRPr lang="ka-GE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  <a:p>
                <a:pPr algn="ctr">
                  <a:defRPr/>
                </a:pPr>
                <a:r>
                  <a:rPr lang="ka-GE" sz="1600" b="1" dirty="0" smtClean="0">
                    <a:solidFill>
                      <a:srgbClr val="0070C0"/>
                    </a:solidFill>
                    <a:latin typeface="Sylfaen" pitchFamily="18" charset="0"/>
                  </a:rPr>
                  <a:t>(6)</a:t>
                </a: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831883" y="3657790"/>
                <a:ext cx="2706467" cy="74934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265599"/>
                  </a:gs>
                </a:gsLst>
              </a:gra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54000" anchor="ctr"/>
              <a:lstStyle/>
              <a:p>
                <a:pPr>
                  <a:defRPr/>
                </a:pPr>
                <a:r>
                  <a:rPr lang="ka-GE" sz="1400" b="1" dirty="0">
                    <a:solidFill>
                      <a:srgbClr val="F2FDF7"/>
                    </a:solidFill>
                    <a:latin typeface="Sylfaen" pitchFamily="18" charset="0"/>
                  </a:rPr>
                  <a:t>მინიმალური კომპეტენციის </a:t>
                </a:r>
              </a:p>
              <a:p>
                <a:pPr>
                  <a:defRPr/>
                </a:pPr>
                <a:r>
                  <a:rPr lang="ka-GE" sz="1400" b="1" dirty="0">
                    <a:solidFill>
                      <a:srgbClr val="F2FDF7"/>
                    </a:solidFill>
                    <a:latin typeface="Sylfaen" pitchFamily="18" charset="0"/>
                  </a:rPr>
                  <a:t>ზღვარი გადალახა</a:t>
                </a:r>
                <a:r>
                  <a:rPr lang="en-US" sz="1400" b="1" dirty="0">
                    <a:solidFill>
                      <a:srgbClr val="F2FDF7"/>
                    </a:solidFill>
                    <a:latin typeface="Avaza" pitchFamily="34" charset="0"/>
                  </a:rPr>
                  <a:t> **</a:t>
                </a:r>
                <a:endParaRPr lang="ru-RU" sz="1400" b="1" dirty="0">
                  <a:solidFill>
                    <a:srgbClr val="F2FDF7"/>
                  </a:solidFill>
                  <a:latin typeface="Sylfaen" pitchFamily="18" charset="0"/>
                </a:endParaRPr>
              </a:p>
            </p:txBody>
          </p:sp>
          <p:sp>
            <p:nvSpPr>
              <p:cNvPr id="18" name="Rectangle 40"/>
              <p:cNvSpPr>
                <a:spLocks noChangeArrowheads="1"/>
              </p:cNvSpPr>
              <p:nvPr/>
            </p:nvSpPr>
            <p:spPr bwMode="auto">
              <a:xfrm>
                <a:off x="3538350" y="3657790"/>
                <a:ext cx="1188940" cy="74934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ka-GE" sz="1600" b="1" dirty="0" smtClean="0">
                    <a:solidFill>
                      <a:srgbClr val="0070C0"/>
                    </a:solidFill>
                    <a:latin typeface="Sylfaen" pitchFamily="18" charset="0"/>
                  </a:rPr>
                  <a:t>94</a:t>
                </a:r>
                <a:r>
                  <a:rPr lang="en-US" sz="1600" b="1" dirty="0" smtClean="0">
                    <a:solidFill>
                      <a:srgbClr val="0070C0"/>
                    </a:solidFill>
                    <a:latin typeface="Sylfaen" pitchFamily="18" charset="0"/>
                  </a:rPr>
                  <a:t>,</a:t>
                </a:r>
                <a:r>
                  <a:rPr lang="ka-GE" sz="1600" b="1" dirty="0" smtClean="0">
                    <a:solidFill>
                      <a:srgbClr val="0070C0"/>
                    </a:solidFill>
                    <a:latin typeface="Sylfaen" pitchFamily="18" charset="0"/>
                  </a:rPr>
                  <a:t>0</a:t>
                </a:r>
                <a:r>
                  <a:rPr lang="en-US" sz="1600" b="1" dirty="0" smtClean="0">
                    <a:solidFill>
                      <a:srgbClr val="0070C0"/>
                    </a:solidFill>
                    <a:latin typeface="Sylfaen" pitchFamily="18" charset="0"/>
                  </a:rPr>
                  <a:t>%</a:t>
                </a: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6441395" y="2058424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9282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6441395" y="2806136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8981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6444570" y="1337699"/>
              <a:ext cx="1189038" cy="71913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2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6430283" y="3564961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80 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>
                  <a:solidFill>
                    <a:srgbClr val="0070C0"/>
                  </a:solidFill>
                  <a:latin typeface="Sylfaen" pitchFamily="18" charset="0"/>
                </a:rPr>
                <a:t>(1)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6427108" y="4309499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95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8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7635194" y="2058424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9355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7635194" y="2806136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9070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7638369" y="1337699"/>
              <a:ext cx="1189038" cy="71913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</a:t>
              </a:r>
              <a:r>
                <a:rPr lang="ka-GE" sz="1200" b="1" dirty="0">
                  <a:solidFill>
                    <a:srgbClr val="F2FDF7"/>
                  </a:solidFill>
                  <a:latin typeface="Sylfaen" pitchFamily="18" charset="0"/>
                </a:rPr>
                <a:t>3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7624082" y="3564961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80 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(3)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7620907" y="4309499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97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0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8830491" y="2058424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9182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8830491" y="2806136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8908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833666" y="1337699"/>
              <a:ext cx="1189038" cy="71913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4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8819379" y="3564961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79 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(5)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8816204" y="4309499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96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3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6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5123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4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5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4" y="549275"/>
            <a:ext cx="6719887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მინიმალური კომპეტენციის ზღვარი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034" y="2001140"/>
            <a:ext cx="3634468" cy="1330973"/>
          </a:xfrm>
          <a:prstGeom prst="roundRect">
            <a:avLst/>
          </a:prstGeom>
          <a:solidFill>
            <a:srgbClr val="265599">
              <a:alpha val="68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>
            <a:bevelT/>
          </a:sp3d>
        </p:spPr>
        <p:txBody>
          <a:bodyPr wrap="square" tIns="108000" rIns="0" bIns="108000">
            <a:spAutoFit/>
          </a:bodyPr>
          <a:lstStyle/>
          <a:p>
            <a:pPr>
              <a:defRPr/>
            </a:pPr>
            <a:r>
              <a:rPr lang="ka-GE" sz="1600" dirty="0" smtClean="0">
                <a:solidFill>
                  <a:schemeClr val="bg1"/>
                </a:solidFill>
                <a:latin typeface="Arial" charset="0"/>
              </a:rPr>
              <a:t>ქართული ენისა და ლიტერატურის გამოცდაში მინიმალური კომპეტენციის </a:t>
            </a:r>
            <a:r>
              <a:rPr lang="ka-GE" sz="1600" dirty="0">
                <a:solidFill>
                  <a:schemeClr val="bg1"/>
                </a:solidFill>
                <a:latin typeface="Arial" charset="0"/>
              </a:rPr>
              <a:t>ზღვარი გადალახა აბიტურიენტთა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9</a:t>
            </a:r>
            <a:r>
              <a:rPr lang="ka-GE" sz="1600" dirty="0" smtClean="0">
                <a:solidFill>
                  <a:schemeClr val="bg1"/>
                </a:solidFill>
                <a:latin typeface="Arial" charset="0"/>
              </a:rPr>
              <a:t>5,8%-</a:t>
            </a:r>
            <a:r>
              <a:rPr lang="ka-GE" sz="1600" dirty="0">
                <a:solidFill>
                  <a:schemeClr val="bg1"/>
                </a:solidFill>
                <a:latin typeface="Arial" charset="0"/>
              </a:rPr>
              <a:t>მა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678905"/>
              </p:ext>
            </p:extLst>
          </p:nvPr>
        </p:nvGraphicFramePr>
        <p:xfrm>
          <a:off x="2017714" y="1477946"/>
          <a:ext cx="4495799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4552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2435">
            <a:off x="5633037" y="30767"/>
            <a:ext cx="4730823" cy="6626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5558">
            <a:off x="4721892" y="176808"/>
            <a:ext cx="4126026" cy="5840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675" y="84886"/>
            <a:ext cx="4524196" cy="6396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996844" y="4449063"/>
            <a:ext cx="3901970" cy="101178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ქართული ენა და ლიტერატურა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98989">
            <a:off x="1886513" y="426494"/>
            <a:ext cx="4122021" cy="5834887"/>
          </a:xfrm>
          <a:prstGeom prst="rect">
            <a:avLst/>
          </a:prstGeom>
        </p:spPr>
      </p:pic>
      <p:sp>
        <p:nvSpPr>
          <p:cNvPr id="6147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489" y="5616498"/>
            <a:ext cx="6979325" cy="107137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r"/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საერთო საშუალო ქულა - </a:t>
            </a:r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48,04</a:t>
            </a:r>
            <a:endParaRPr lang="ka-GE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საშუალო სირთულე </a:t>
            </a:r>
            <a:r>
              <a:rPr lang="ka-GE" sz="36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ka-GE" sz="3600" b="1" dirty="0" smtClean="0">
                <a:solidFill>
                  <a:schemeClr val="accent1">
                    <a:lumMod val="50000"/>
                  </a:schemeClr>
                </a:solidFill>
              </a:rPr>
              <a:t>60,05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" y="-38100"/>
            <a:ext cx="9144000" cy="6858000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1335781"/>
            <a:ext cx="11972925" cy="4808271"/>
            <a:chOff x="0" y="0"/>
            <a:chExt cx="11972925" cy="480827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671"/>
              <a:ext cx="5991225" cy="48006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1700" y="0"/>
              <a:ext cx="5991225" cy="4800600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8047625" y="2031993"/>
            <a:ext cx="3564446" cy="3528428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57025" y="2039101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4,2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56" name="Right Brace 55"/>
          <p:cNvSpPr/>
          <p:nvPr/>
        </p:nvSpPr>
        <p:spPr>
          <a:xfrm rot="16200000">
            <a:off x="7263515" y="1929803"/>
            <a:ext cx="228600" cy="107373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54828" y="2039101"/>
            <a:ext cx="3516047" cy="3531669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4228" y="2031993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6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1237678" y="1963369"/>
            <a:ext cx="228600" cy="107373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82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build="allAtOnce"/>
      <p:bldP spid="56" grpId="0" animBg="1"/>
      <p:bldP spid="23" grpId="0" animBg="1"/>
      <p:bldP spid="25" grpId="0" build="allAtOnce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" y="-38100"/>
            <a:ext cx="9144000" cy="6858000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1355888"/>
            <a:ext cx="11858625" cy="4811137"/>
            <a:chOff x="0" y="0"/>
            <a:chExt cx="11858625" cy="48111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400" y="0"/>
              <a:ext cx="5991225" cy="48006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0537"/>
              <a:ext cx="5991225" cy="4800600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7914682" y="2042342"/>
            <a:ext cx="3543640" cy="3528428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69512" y="2031805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3,7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56" name="Right Brace 55"/>
          <p:cNvSpPr/>
          <p:nvPr/>
        </p:nvSpPr>
        <p:spPr>
          <a:xfrm rot="16200000">
            <a:off x="7133030" y="1956135"/>
            <a:ext cx="228600" cy="107373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54828" y="2039101"/>
            <a:ext cx="3588528" cy="3531669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7113" y="2043387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3,0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1202648" y="1964604"/>
            <a:ext cx="228600" cy="107373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89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build="allAtOnce"/>
      <p:bldP spid="56" grpId="0" animBg="1"/>
      <p:bldP spid="23" grpId="0" animBg="1"/>
      <p:bldP spid="25" grpId="0" build="allAtOnce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82807" y="1689730"/>
            <a:ext cx="7483054" cy="3729691"/>
            <a:chOff x="3008787" y="1689730"/>
            <a:chExt cx="7483054" cy="372969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5715475" y="2431229"/>
              <a:ext cx="1189039" cy="2249488"/>
              <a:chOff x="4363756" y="2512068"/>
              <a:chExt cx="1121007" cy="2790088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106" name="Rectangle 39"/>
              <p:cNvSpPr>
                <a:spLocks noChangeArrowheads="1"/>
              </p:cNvSpPr>
              <p:nvPr/>
            </p:nvSpPr>
            <p:spPr bwMode="auto">
              <a:xfrm>
                <a:off x="4363756" y="2512068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107" name="Rectangle 40"/>
              <p:cNvSpPr>
                <a:spLocks noChangeArrowheads="1"/>
              </p:cNvSpPr>
              <p:nvPr/>
            </p:nvSpPr>
            <p:spPr bwMode="auto">
              <a:xfrm>
                <a:off x="4363756" y="3441440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108" name="Rectangle 42"/>
              <p:cNvSpPr>
                <a:spLocks noChangeArrowheads="1"/>
              </p:cNvSpPr>
              <p:nvPr/>
            </p:nvSpPr>
            <p:spPr bwMode="auto">
              <a:xfrm>
                <a:off x="4363756" y="4372783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3019241" y="2417736"/>
              <a:ext cx="2706687" cy="7493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 indent="168275"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0-20 ქულა</a:t>
              </a:r>
              <a:endParaRPr lang="ru-RU" sz="1400" b="1" dirty="0">
                <a:solidFill>
                  <a:srgbClr val="F2FDF7"/>
                </a:solidFill>
                <a:latin typeface="Avaza" pitchFamily="34" charset="0"/>
              </a:endParaRP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3019241" y="3170211"/>
              <a:ext cx="2706687" cy="7493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 indent="168275">
                <a:defRPr/>
              </a:pP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21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-</a:t>
              </a: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4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0 ქულა</a:t>
              </a:r>
              <a:endParaRPr lang="ru-RU" sz="1400" b="1" dirty="0">
                <a:solidFill>
                  <a:srgbClr val="F2FDF7"/>
                </a:solidFill>
                <a:latin typeface="Avaza" pitchFamily="34" charset="0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3017652" y="3916336"/>
              <a:ext cx="2706688" cy="7493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 indent="168275">
                <a:defRPr/>
              </a:pP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41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-</a:t>
              </a: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6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0 ქულა</a:t>
              </a:r>
              <a:endParaRPr lang="ru-RU" sz="1400" b="1" dirty="0">
                <a:solidFill>
                  <a:srgbClr val="F2FDF7"/>
                </a:solidFill>
                <a:latin typeface="Avaza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5725927" y="1701773"/>
              <a:ext cx="1189038" cy="71913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1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grpSp>
          <p:nvGrpSpPr>
            <p:cNvPr id="23" name="Group 3"/>
            <p:cNvGrpSpPr>
              <a:grpSpLocks/>
            </p:cNvGrpSpPr>
            <p:nvPr/>
          </p:nvGrpSpPr>
          <p:grpSpPr bwMode="auto">
            <a:xfrm>
              <a:off x="6914795" y="2424605"/>
              <a:ext cx="1189039" cy="2249488"/>
              <a:chOff x="4363756" y="2512068"/>
              <a:chExt cx="1121007" cy="2790088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25" name="Rectangle 39"/>
              <p:cNvSpPr>
                <a:spLocks noChangeArrowheads="1"/>
              </p:cNvSpPr>
              <p:nvPr/>
            </p:nvSpPr>
            <p:spPr bwMode="auto">
              <a:xfrm>
                <a:off x="4363756" y="2512068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26" name="Rectangle 40"/>
              <p:cNvSpPr>
                <a:spLocks noChangeArrowheads="1"/>
              </p:cNvSpPr>
              <p:nvPr/>
            </p:nvSpPr>
            <p:spPr bwMode="auto">
              <a:xfrm>
                <a:off x="4363756" y="3441440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27" name="Rectangle 42"/>
              <p:cNvSpPr>
                <a:spLocks noChangeArrowheads="1"/>
              </p:cNvSpPr>
              <p:nvPr/>
            </p:nvSpPr>
            <p:spPr bwMode="auto">
              <a:xfrm>
                <a:off x="4363756" y="4372783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28" name="Rectangle 41"/>
            <p:cNvSpPr>
              <a:spLocks noChangeArrowheads="1"/>
            </p:cNvSpPr>
            <p:nvPr/>
          </p:nvSpPr>
          <p:spPr bwMode="auto">
            <a:xfrm>
              <a:off x="6925247" y="1695149"/>
              <a:ext cx="1189038" cy="71913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2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008787" y="4670121"/>
              <a:ext cx="2706688" cy="7493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 indent="168275">
                <a:defRPr/>
              </a:pPr>
              <a:r>
                <a:rPr lang="ka-GE" sz="1400" b="1" dirty="0" smtClean="0">
                  <a:solidFill>
                    <a:srgbClr val="F2FDF7"/>
                  </a:solidFill>
                  <a:latin typeface="Avaza" pitchFamily="34" charset="0"/>
                </a:rPr>
                <a:t>6</a:t>
              </a:r>
              <a:r>
                <a:rPr lang="en-US" sz="1400" b="1" dirty="0" smtClean="0">
                  <a:solidFill>
                    <a:srgbClr val="F2FDF7"/>
                  </a:solidFill>
                  <a:latin typeface="Avaza" pitchFamily="34" charset="0"/>
                </a:rPr>
                <a:t>1</a:t>
              </a:r>
              <a:r>
                <a:rPr lang="ka-GE" sz="1400" b="1" dirty="0" smtClean="0">
                  <a:solidFill>
                    <a:srgbClr val="F2FDF7"/>
                  </a:solidFill>
                  <a:latin typeface="Avaza" pitchFamily="34" charset="0"/>
                </a:rPr>
                <a:t>-70 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ქულა</a:t>
              </a:r>
              <a:endParaRPr lang="ru-RU" sz="1400" b="1" dirty="0">
                <a:solidFill>
                  <a:srgbClr val="F2FDF7"/>
                </a:solidFill>
                <a:latin typeface="Avaza" pitchFamily="34" charset="0"/>
              </a:endParaRPr>
            </a:p>
          </p:txBody>
        </p:sp>
        <p:sp>
          <p:nvSpPr>
            <p:cNvPr id="29" name="Rectangle 42"/>
            <p:cNvSpPr>
              <a:spLocks noChangeArrowheads="1"/>
            </p:cNvSpPr>
            <p:nvPr/>
          </p:nvSpPr>
          <p:spPr bwMode="auto">
            <a:xfrm>
              <a:off x="5742459" y="4664700"/>
              <a:ext cx="1189039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30" name="Rectangle 42"/>
            <p:cNvSpPr>
              <a:spLocks noChangeArrowheads="1"/>
            </p:cNvSpPr>
            <p:nvPr/>
          </p:nvSpPr>
          <p:spPr bwMode="auto">
            <a:xfrm>
              <a:off x="6904514" y="4659451"/>
              <a:ext cx="1189039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grpSp>
          <p:nvGrpSpPr>
            <p:cNvPr id="32" name="Group 3"/>
            <p:cNvGrpSpPr>
              <a:grpSpLocks/>
            </p:cNvGrpSpPr>
            <p:nvPr/>
          </p:nvGrpSpPr>
          <p:grpSpPr bwMode="auto">
            <a:xfrm>
              <a:off x="8103664" y="2421619"/>
              <a:ext cx="1189039" cy="2249488"/>
              <a:chOff x="4363756" y="2512068"/>
              <a:chExt cx="1121007" cy="2790088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33" name="Rectangle 39"/>
              <p:cNvSpPr>
                <a:spLocks noChangeArrowheads="1"/>
              </p:cNvSpPr>
              <p:nvPr/>
            </p:nvSpPr>
            <p:spPr bwMode="auto">
              <a:xfrm>
                <a:off x="4363756" y="2512068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34" name="Rectangle 40"/>
              <p:cNvSpPr>
                <a:spLocks noChangeArrowheads="1"/>
              </p:cNvSpPr>
              <p:nvPr/>
            </p:nvSpPr>
            <p:spPr bwMode="auto">
              <a:xfrm>
                <a:off x="4363756" y="3441440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35" name="Rectangle 42"/>
              <p:cNvSpPr>
                <a:spLocks noChangeArrowheads="1"/>
              </p:cNvSpPr>
              <p:nvPr/>
            </p:nvSpPr>
            <p:spPr bwMode="auto">
              <a:xfrm>
                <a:off x="4363756" y="4372783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8114116" y="1692163"/>
              <a:ext cx="1189038" cy="71913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3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8093383" y="4656465"/>
              <a:ext cx="1189039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grpSp>
          <p:nvGrpSpPr>
            <p:cNvPr id="41" name="Group 3"/>
            <p:cNvGrpSpPr>
              <a:grpSpLocks/>
            </p:cNvGrpSpPr>
            <p:nvPr/>
          </p:nvGrpSpPr>
          <p:grpSpPr bwMode="auto">
            <a:xfrm>
              <a:off x="9292351" y="2419186"/>
              <a:ext cx="1189039" cy="2249488"/>
              <a:chOff x="4363756" y="2512068"/>
              <a:chExt cx="1121007" cy="2790088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42" name="Rectangle 39"/>
              <p:cNvSpPr>
                <a:spLocks noChangeArrowheads="1"/>
              </p:cNvSpPr>
              <p:nvPr/>
            </p:nvSpPr>
            <p:spPr bwMode="auto">
              <a:xfrm>
                <a:off x="4363756" y="2512068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4363756" y="3441440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4363756" y="4372783"/>
                <a:ext cx="1121007" cy="929373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9302803" y="1689730"/>
              <a:ext cx="1189038" cy="71913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4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9282070" y="4654032"/>
              <a:ext cx="1189039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625579"/>
              </p:ext>
            </p:extLst>
          </p:nvPr>
        </p:nvGraphicFramePr>
        <p:xfrm>
          <a:off x="5254369" y="2479595"/>
          <a:ext cx="4679332" cy="2928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833"/>
                <a:gridCol w="1169833"/>
                <a:gridCol w="1169833"/>
                <a:gridCol w="1169833"/>
              </a:tblGrid>
              <a:tr h="5256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4,2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3,0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3,7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800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27,2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25,2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24,7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23,1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800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46,5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48,1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50,7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51,6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800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20,3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22,5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21,6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21,6</a:t>
                      </a:r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653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43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4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44" y="-28494"/>
            <a:ext cx="63246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92366" y="2019505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1</a:t>
            </a:r>
            <a:endParaRPr lang="en-US" sz="2400" b="1" dirty="0">
              <a:solidFill>
                <a:srgbClr val="265599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98994" y="4504289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2</a:t>
            </a:r>
            <a:endParaRPr lang="en-US" sz="2400" b="1" dirty="0">
              <a:solidFill>
                <a:srgbClr val="265599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076052"/>
              </p:ext>
            </p:extLst>
          </p:nvPr>
        </p:nvGraphicFramePr>
        <p:xfrm>
          <a:off x="2938461" y="700087"/>
          <a:ext cx="63150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252186"/>
              </p:ext>
            </p:extLst>
          </p:nvPr>
        </p:nvGraphicFramePr>
        <p:xfrm>
          <a:off x="2938462" y="3376612"/>
          <a:ext cx="6315076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75624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43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4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44" y="-28494"/>
            <a:ext cx="63246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92366" y="2019505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3</a:t>
            </a:r>
            <a:endParaRPr lang="en-US" sz="2400" b="1" dirty="0">
              <a:solidFill>
                <a:srgbClr val="265599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98994" y="4504289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4</a:t>
            </a:r>
            <a:endParaRPr lang="en-US" sz="2400" b="1" dirty="0">
              <a:solidFill>
                <a:srgbClr val="265599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872785"/>
              </p:ext>
            </p:extLst>
          </p:nvPr>
        </p:nvGraphicFramePr>
        <p:xfrm>
          <a:off x="2924174" y="471487"/>
          <a:ext cx="6315076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021282"/>
              </p:ext>
            </p:extLst>
          </p:nvPr>
        </p:nvGraphicFramePr>
        <p:xfrm>
          <a:off x="2952749" y="3643312"/>
          <a:ext cx="63150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02712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230</Words>
  <Application>Microsoft Office PowerPoint</Application>
  <PresentationFormat>Widescreen</PresentationFormat>
  <Paragraphs>87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Avaza</vt:lpstr>
      <vt:lpstr>Avaza Mtavruli</vt:lpstr>
      <vt:lpstr>Calibri</vt:lpstr>
      <vt:lpstr>Calibri Light</vt:lpstr>
      <vt:lpstr>Microsoft New Tai Lue</vt:lpstr>
      <vt:lpstr>Sylfaen</vt:lpstr>
      <vt:lpstr>Times</vt:lpstr>
      <vt:lpstr>Office Theme</vt:lpstr>
      <vt:lpstr>PowerPoint Presentation</vt:lpstr>
      <vt:lpstr>ქართული ენა და ლიტერატურა</vt:lpstr>
      <vt:lpstr>მინიმალური კომპეტენციის ზღვარი</vt:lpstr>
      <vt:lpstr>ქართული ენა და ლიტერატურა</vt:lpstr>
      <vt:lpstr>სიხშირეთა განაწილება ქულების მიხედვით</vt:lpstr>
      <vt:lpstr>სიხშირეთა განაწილება ქულების მიხედვით</vt:lpstr>
      <vt:lpstr>სიხშირეთა განაწილება ქულების მიხედვით</vt:lpstr>
      <vt:lpstr>სიხშირეთა განაწილება</vt:lpstr>
      <vt:lpstr>სიხშირეთა განაწილება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 ratiani</dc:creator>
  <cp:lastModifiedBy>giorgi ratiani</cp:lastModifiedBy>
  <cp:revision>99</cp:revision>
  <dcterms:created xsi:type="dcterms:W3CDTF">2015-07-21T06:47:38Z</dcterms:created>
  <dcterms:modified xsi:type="dcterms:W3CDTF">2015-11-09T12:46:06Z</dcterms:modified>
</cp:coreProperties>
</file>