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64" r:id="rId4"/>
    <p:sldId id="263" r:id="rId5"/>
    <p:sldId id="260" r:id="rId6"/>
  </p:sldIdLst>
  <p:sldSz cx="9144000" cy="6858000" type="screen4x3"/>
  <p:notesSz cx="6858000" cy="9144000"/>
  <p:embeddedFontLst>
    <p:embeddedFont>
      <p:font typeface="Sylfaen" pitchFamily="18" charset="0"/>
      <p:regular r:id="rId9"/>
    </p:embeddedFont>
    <p:embeddedFont>
      <p:font typeface="Avaza Mtavruli" pitchFamily="34" charset="0"/>
      <p:regular r:id="rId10"/>
    </p:embeddedFont>
    <p:embeddedFont>
      <p:font typeface="Avaza" pitchFamily="34" charset="0"/>
      <p:regular r:id="rId11"/>
    </p:embeddedFont>
    <p:embeddedFont>
      <p:font typeface="Arial Black" pitchFamily="34" charset="0"/>
      <p:bold r:id="rId12"/>
    </p:embeddedFont>
    <p:embeddedFont>
      <p:font typeface="Lucida Sans Unicode" pitchFamily="34" charset="0"/>
      <p:regular r:id="rId13"/>
    </p:embeddedFont>
    <p:embeddedFont>
      <p:font typeface="Calibri" pitchFamily="34" charset="0"/>
      <p:regular r:id="rId14"/>
      <p:bold r:id="rId15"/>
      <p:italic r:id="rId16"/>
      <p:boldItalic r:id="rId17"/>
    </p:embeddedFont>
  </p:embeddedFontLst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8958"/>
    <a:srgbClr val="CF9473"/>
    <a:srgbClr val="CA8864"/>
    <a:srgbClr val="DDB39B"/>
    <a:srgbClr val="000000"/>
    <a:srgbClr val="D0E2C0"/>
    <a:srgbClr val="CC0000"/>
    <a:srgbClr val="FF5B5B"/>
    <a:srgbClr val="000099"/>
    <a:srgbClr val="1C1C1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223" autoAdjust="0"/>
    <p:restoredTop sz="94710" autoAdjust="0"/>
  </p:normalViewPr>
  <p:slideViewPr>
    <p:cSldViewPr>
      <p:cViewPr varScale="1">
        <p:scale>
          <a:sx n="106" d="100"/>
          <a:sy n="106" d="100"/>
        </p:scale>
        <p:origin x="-190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font" Target="fonts/font5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4.fntdata"/><Relationship Id="rId17" Type="http://schemas.openxmlformats.org/officeDocument/2006/relationships/font" Target="fonts/font9.fntdata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408958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c:spPr>
          <c:cat>
            <c:strRef>
              <c:f>Sheet1!$A$2:$A$12</c:f>
              <c:strCache>
                <c:ptCount val="11"/>
                <c:pt idx="0">
                  <c:v>0-1.8</c:v>
                </c:pt>
                <c:pt idx="1">
                  <c:v>2-5.8</c:v>
                </c:pt>
                <c:pt idx="2">
                  <c:v>6-9.8</c:v>
                </c:pt>
                <c:pt idx="3">
                  <c:v>10-13.8</c:v>
                </c:pt>
                <c:pt idx="4">
                  <c:v>14-17.8</c:v>
                </c:pt>
                <c:pt idx="5">
                  <c:v>18-21.8</c:v>
                </c:pt>
                <c:pt idx="6">
                  <c:v>22-25.8</c:v>
                </c:pt>
                <c:pt idx="7">
                  <c:v>26-29.8</c:v>
                </c:pt>
                <c:pt idx="8">
                  <c:v>30-33.8</c:v>
                </c:pt>
                <c:pt idx="9">
                  <c:v>34-37.8</c:v>
                </c:pt>
                <c:pt idx="10">
                  <c:v>38-42</c:v>
                </c:pt>
              </c:strCache>
            </c:strRef>
          </c:cat>
          <c:val>
            <c:numRef>
              <c:f>Sheet1!$B$2:$B$12</c:f>
              <c:numCache>
                <c:formatCode>###0.00</c:formatCode>
                <c:ptCount val="11"/>
                <c:pt idx="0">
                  <c:v>4.0444091990483759</c:v>
                </c:pt>
                <c:pt idx="1">
                  <c:v>10.044937879989426</c:v>
                </c:pt>
                <c:pt idx="2">
                  <c:v>19.812318265926514</c:v>
                </c:pt>
                <c:pt idx="3">
                  <c:v>19.323288395453343</c:v>
                </c:pt>
                <c:pt idx="4">
                  <c:v>17.525773195876287</c:v>
                </c:pt>
                <c:pt idx="5">
                  <c:v>16.177636796193497</c:v>
                </c:pt>
                <c:pt idx="6">
                  <c:v>8.0756013745704465</c:v>
                </c:pt>
                <c:pt idx="7">
                  <c:v>3.4760771874173941</c:v>
                </c:pt>
                <c:pt idx="8">
                  <c:v>1.3349193761564895</c:v>
                </c:pt>
                <c:pt idx="9">
                  <c:v>0.13217023526301869</c:v>
                </c:pt>
                <c:pt idx="10">
                  <c:v>5.2868094105207541E-2</c:v>
                </c:pt>
              </c:numCache>
            </c:numRef>
          </c:val>
        </c:ser>
        <c:gapWidth val="38"/>
        <c:overlap val="75"/>
        <c:axId val="100483456"/>
        <c:axId val="100484992"/>
      </c:barChart>
      <c:catAx>
        <c:axId val="100483456"/>
        <c:scaling>
          <c:orientation val="minMax"/>
        </c:scaling>
        <c:axPos val="b"/>
        <c:tickLblPos val="nextTo"/>
        <c:spPr>
          <a:ln>
            <a:solidFill>
              <a:srgbClr val="5AB277"/>
            </a:solidFill>
          </a:ln>
        </c:spPr>
        <c:txPr>
          <a:bodyPr/>
          <a:lstStyle/>
          <a:p>
            <a:pPr>
              <a:defRPr sz="1000" baseline="0">
                <a:solidFill>
                  <a:srgbClr val="408958"/>
                </a:solidFill>
              </a:defRPr>
            </a:pPr>
            <a:endParaRPr lang="en-US"/>
          </a:p>
        </c:txPr>
        <c:crossAx val="100484992"/>
        <c:crosses val="autoZero"/>
        <c:auto val="1"/>
        <c:lblAlgn val="ctr"/>
        <c:lblOffset val="100"/>
      </c:catAx>
      <c:valAx>
        <c:axId val="100484992"/>
        <c:scaling>
          <c:orientation val="minMax"/>
          <c:max val="25"/>
        </c:scaling>
        <c:axPos val="l"/>
        <c:majorGridlines>
          <c:spPr>
            <a:ln>
              <a:solidFill>
                <a:schemeClr val="accent1"/>
              </a:solidFill>
            </a:ln>
          </c:spPr>
        </c:majorGridlines>
        <c:numFmt formatCode="###0.00" sourceLinked="1"/>
        <c:tickLblPos val="nextTo"/>
        <c:spPr>
          <a:noFill/>
          <a:ln>
            <a:solidFill>
              <a:srgbClr val="5AB277"/>
            </a:solidFill>
          </a:ln>
        </c:spPr>
        <c:txPr>
          <a:bodyPr/>
          <a:lstStyle/>
          <a:p>
            <a:pPr>
              <a:defRPr sz="1000" baseline="0">
                <a:solidFill>
                  <a:srgbClr val="408958"/>
                </a:solidFill>
              </a:defRPr>
            </a:pPr>
            <a:endParaRPr lang="en-US"/>
          </a:p>
        </c:txPr>
        <c:crossAx val="100483456"/>
        <c:crosses val="autoZero"/>
        <c:crossBetween val="between"/>
      </c:valAx>
      <c:spPr>
        <a:solidFill>
          <a:schemeClr val="bg2"/>
        </a:solidFill>
      </c:spPr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ka-GE" smtClean="0"/>
              <a:t>გეოგრაფია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FB18E8-752E-4368-B1B2-153673473250}" type="datetimeFigureOut">
              <a:rPr lang="en-US" smtClean="0"/>
              <a:pPr/>
              <a:t>8/16/2013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2E2ACD-7D92-48B4-9FE1-A1EE1A8009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ka-GE" smtClean="0"/>
              <a:t>გეოგრაფია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042D48-83D5-4E0A-9821-DE75B8523479}" type="datetimeFigureOut">
              <a:rPr lang="en-US" smtClean="0"/>
              <a:pPr/>
              <a:t>8/16/2013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E1D47B-2EB8-4568-8180-0E4CA81AC3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5738" y="457200"/>
            <a:ext cx="8763000" cy="533400"/>
          </a:xfrm>
        </p:spPr>
        <p:txBody>
          <a:bodyPr anchor="t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5738" y="1295400"/>
            <a:ext cx="8763000" cy="381000"/>
          </a:xfrm>
        </p:spPr>
        <p:txBody>
          <a:bodyPr anchor="ctr"/>
          <a:lstStyle>
            <a:lvl1pPr marL="0" indent="0" algn="ctr">
              <a:buFontTx/>
              <a:buNone/>
              <a:defRPr sz="24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118" name="Rectangle 46"/>
          <p:cNvSpPr>
            <a:spLocks noGrp="1" noChangeArrowheads="1"/>
          </p:cNvSpPr>
          <p:nvPr>
            <p:ph type="dt" sz="half" idx="2"/>
          </p:nvPr>
        </p:nvSpPr>
        <p:spPr>
          <a:xfrm>
            <a:off x="152400" y="6629400"/>
            <a:ext cx="1981200" cy="2476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119" name="Rectangle 47"/>
          <p:cNvSpPr>
            <a:spLocks noGrp="1" noChangeArrowheads="1"/>
          </p:cNvSpPr>
          <p:nvPr>
            <p:ph type="ftr" sz="quarter" idx="3"/>
          </p:nvPr>
        </p:nvSpPr>
        <p:spPr>
          <a:xfrm>
            <a:off x="3044825" y="6629400"/>
            <a:ext cx="2673350" cy="2476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120" name="Rectangle 4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629400"/>
            <a:ext cx="2382838" cy="247650"/>
          </a:xfrm>
        </p:spPr>
        <p:txBody>
          <a:bodyPr/>
          <a:lstStyle>
            <a:lvl1pPr>
              <a:defRPr/>
            </a:lvl1pPr>
          </a:lstStyle>
          <a:p>
            <a:fld id="{375CB081-FF34-41F4-B8B0-F7B7976AB9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5A6481-9AD1-4412-8010-4F87FF2AB2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533400"/>
            <a:ext cx="21717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533400"/>
            <a:ext cx="63627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1E71A7-B061-45F7-9930-E3618A5E51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12745A-1854-42DF-B716-0A0455CFA0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DFD647-7D9D-44F8-9E43-FCB9653855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42672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2672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88CAC3-11CE-48D6-A741-1381A4E76B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07243E-8C76-4F28-9591-BD31E41F95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1BA6DD-F0AF-4702-9EB4-137BE06D7A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6BD79-DA5D-462F-B703-83F9B92BF5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3A185E-6570-4F95-8676-9FDFD40931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B6A87A-F9B2-44E9-B9EF-E14F89C1AF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/>
          </a:blip>
          <a:srcRect/>
          <a:stretch>
            <a:fillRect l="-28000" r="-2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533400"/>
            <a:ext cx="6324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600200"/>
            <a:ext cx="86868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610350"/>
            <a:ext cx="19812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buClr>
                <a:srgbClr val="1C1C1C"/>
              </a:buClr>
              <a:defRPr sz="1000"/>
            </a:lvl1pPr>
          </a:lstStyle>
          <a:p>
            <a:endParaRPr lang="en-US"/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25775" y="6610350"/>
            <a:ext cx="26733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buClr>
                <a:srgbClr val="1C1C1C"/>
              </a:buClr>
              <a:defRPr sz="1000"/>
            </a:lvl1pPr>
          </a:lstStyle>
          <a:p>
            <a:endParaRPr lang="en-US"/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15100" y="6610350"/>
            <a:ext cx="24003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buClr>
                <a:srgbClr val="1C1C1C"/>
              </a:buClr>
              <a:defRPr sz="1000"/>
            </a:lvl1pPr>
          </a:lstStyle>
          <a:p>
            <a:fld id="{D9379F8C-7A86-418D-9089-25FD30707E0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738" y="159296"/>
            <a:ext cx="8763000" cy="533400"/>
          </a:xfrm>
        </p:spPr>
        <p:txBody>
          <a:bodyPr/>
          <a:lstStyle/>
          <a:p>
            <a:r>
              <a:rPr lang="en-US" sz="2000" b="1" dirty="0" smtClean="0">
                <a:solidFill>
                  <a:srgbClr val="4D4D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ე</a:t>
            </a:r>
            <a:r>
              <a:rPr lang="ka-GE" sz="2000" b="1" dirty="0" smtClean="0">
                <a:solidFill>
                  <a:srgbClr val="4D4D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რთიანი ეროვნული </a:t>
            </a:r>
            <a:r>
              <a:rPr lang="ka-GE" sz="2000" b="1" smtClean="0">
                <a:solidFill>
                  <a:srgbClr val="4D4D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გამოცდები 201</a:t>
            </a:r>
            <a:r>
              <a:rPr lang="en-US" sz="2000" b="1" smtClean="0">
                <a:solidFill>
                  <a:srgbClr val="4D4D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3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836712"/>
            <a:ext cx="8207896" cy="1152128"/>
          </a:xfrm>
        </p:spPr>
        <p:txBody>
          <a:bodyPr/>
          <a:lstStyle/>
          <a:p>
            <a:r>
              <a:rPr lang="ka-GE" sz="3200" b="1" dirty="0" smtClean="0">
                <a:solidFill>
                  <a:srgbClr val="007E39"/>
                </a:solidFill>
                <a:latin typeface="Avaza Mtavruli" pitchFamily="34" charset="0"/>
              </a:rPr>
              <a:t>სტუდენტთა საგრანტო კონკურსი</a:t>
            </a:r>
            <a:endParaRPr lang="en-US" sz="3200" b="1" kern="1200" dirty="0">
              <a:solidFill>
                <a:schemeClr val="accent1">
                  <a:lumMod val="75000"/>
                </a:schemeClr>
              </a:solidFill>
              <a:latin typeface="Avaza Mtavruli" pitchFamily="34" charset="0"/>
              <a:ea typeface="+mj-ea"/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87824" y="3284984"/>
            <a:ext cx="42033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4D4D4D"/>
                </a:solidFill>
                <a:latin typeface="Avaza Mtavruli" pitchFamily="34" charset="0"/>
              </a:rPr>
              <a:t>პ</a:t>
            </a:r>
            <a:r>
              <a:rPr lang="ka-GE" b="1" dirty="0" smtClean="0">
                <a:solidFill>
                  <a:srgbClr val="4D4D4D"/>
                </a:solidFill>
                <a:latin typeface="Avaza Mtavruli" pitchFamily="34" charset="0"/>
              </a:rPr>
              <a:t>ირველადი სტატისტიკური ანალიზი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34"/>
          <p:cNvSpPr txBox="1">
            <a:spLocks noChangeArrowheads="1"/>
          </p:cNvSpPr>
          <p:nvPr/>
        </p:nvSpPr>
        <p:spPr bwMode="auto">
          <a:xfrm>
            <a:off x="1259632" y="5777001"/>
            <a:ext cx="7740352" cy="964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44463" indent="-144463" algn="l">
              <a:lnSpc>
                <a:spcPts val="1400"/>
              </a:lnSpc>
              <a:spcBef>
                <a:spcPts val="1200"/>
              </a:spcBef>
            </a:pPr>
            <a:r>
              <a:rPr lang="en-US" sz="1200" b="1" dirty="0" smtClean="0">
                <a:solidFill>
                  <a:schemeClr val="accent5">
                    <a:lumMod val="50000"/>
                  </a:schemeClr>
                </a:solidFill>
              </a:rPr>
              <a:t>*</a:t>
            </a:r>
            <a:r>
              <a:rPr lang="ka-GE" sz="1200" b="1" dirty="0" smtClean="0">
                <a:solidFill>
                  <a:schemeClr val="accent5">
                    <a:lumMod val="50000"/>
                  </a:schemeClr>
                </a:solidFill>
              </a:rPr>
              <a:t>  </a:t>
            </a:r>
            <a:r>
              <a:rPr lang="ka-GE" sz="1200" b="1" dirty="0" smtClean="0">
                <a:solidFill>
                  <a:schemeClr val="accent5">
                    <a:lumMod val="50000"/>
                  </a:schemeClr>
                </a:solidFill>
              </a:rPr>
              <a:t>ტესტის </a:t>
            </a:r>
            <a:r>
              <a:rPr lang="ka-GE" sz="1200" b="1" dirty="0">
                <a:solidFill>
                  <a:schemeClr val="accent5">
                    <a:lumMod val="50000"/>
                  </a:schemeClr>
                </a:solidFill>
              </a:rPr>
              <a:t>საშუალო სირთულე </a:t>
            </a:r>
            <a:r>
              <a:rPr lang="ka-GE" sz="1200" b="1" dirty="0" smtClean="0">
                <a:solidFill>
                  <a:schemeClr val="accent5">
                    <a:lumMod val="50000"/>
                  </a:schemeClr>
                </a:solidFill>
              </a:rPr>
              <a:t>– </a:t>
            </a:r>
            <a:r>
              <a:rPr lang="ka-GE" sz="1200" b="1" dirty="0">
                <a:solidFill>
                  <a:schemeClr val="accent5">
                    <a:lumMod val="50000"/>
                  </a:schemeClr>
                </a:solidFill>
              </a:rPr>
              <a:t>ტესტის საშუალო ქულა გაყოფილი ტესტის მაქსიმალურ ქულაზე </a:t>
            </a:r>
            <a:r>
              <a:rPr lang="ka-GE" sz="1200" b="1" dirty="0" smtClean="0">
                <a:solidFill>
                  <a:schemeClr val="accent5">
                    <a:lumMod val="50000"/>
                  </a:schemeClr>
                </a:solidFill>
              </a:rPr>
              <a:t>და გამრავლებული </a:t>
            </a:r>
            <a:r>
              <a:rPr lang="ka-GE" sz="1200" b="1" dirty="0" smtClean="0">
                <a:solidFill>
                  <a:schemeClr val="accent5">
                    <a:lumMod val="50000"/>
                  </a:schemeClr>
                </a:solidFill>
              </a:rPr>
              <a:t>100-ზე. </a:t>
            </a:r>
            <a:endParaRPr lang="en-US" sz="12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169863" indent="-169863" algn="just">
              <a:lnSpc>
                <a:spcPts val="1400"/>
              </a:lnSpc>
              <a:spcBef>
                <a:spcPts val="1200"/>
              </a:spcBef>
            </a:pPr>
            <a:r>
              <a:rPr lang="en-US" sz="1200" b="1" dirty="0" smtClean="0">
                <a:solidFill>
                  <a:schemeClr val="accent5">
                    <a:lumMod val="50000"/>
                  </a:schemeClr>
                </a:solidFill>
              </a:rPr>
              <a:t>** </a:t>
            </a:r>
            <a:r>
              <a:rPr lang="ka-GE" sz="1200" b="1" dirty="0" smtClean="0">
                <a:solidFill>
                  <a:schemeClr val="accent5">
                    <a:lumMod val="50000"/>
                  </a:schemeClr>
                </a:solidFill>
              </a:rPr>
              <a:t>არასწორი პასუხის შემოხაზვისთვის კონკურსანტს აკლდება 0,2 ქულა. საშუალო სირთულე გამოკლების გარეშე იანგარიშება აღნიშნული გამოკლების გაუთვალისწინებლად.</a:t>
            </a:r>
            <a:endParaRPr lang="en-US" sz="1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0" name="Title 1"/>
          <p:cNvSpPr txBox="1">
            <a:spLocks/>
          </p:cNvSpPr>
          <p:nvPr/>
        </p:nvSpPr>
        <p:spPr bwMode="auto">
          <a:xfrm>
            <a:off x="2771800" y="11088"/>
            <a:ext cx="6324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ka-GE" b="1" dirty="0" smtClean="0">
                <a:solidFill>
                  <a:srgbClr val="007E39"/>
                </a:solidFill>
                <a:latin typeface="Avaza Mtavruli" pitchFamily="34" charset="0"/>
              </a:rPr>
              <a:t>სტუდენტთა საგრანტო კონკურსი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Avaza Mtavruli" pitchFamily="34" charset="0"/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2195736" y="1052736"/>
            <a:ext cx="3903762" cy="4496887"/>
            <a:chOff x="2195736" y="1196752"/>
            <a:chExt cx="3903762" cy="4496887"/>
          </a:xfrm>
        </p:grpSpPr>
        <p:grpSp>
          <p:nvGrpSpPr>
            <p:cNvPr id="31" name="Group 30"/>
            <p:cNvGrpSpPr/>
            <p:nvPr/>
          </p:nvGrpSpPr>
          <p:grpSpPr>
            <a:xfrm>
              <a:off x="2195736" y="1196752"/>
              <a:ext cx="3903762" cy="2995461"/>
              <a:chOff x="1547664" y="1988840"/>
              <a:chExt cx="3680690" cy="3715541"/>
            </a:xfrm>
          </p:grpSpPr>
          <p:grpSp>
            <p:nvGrpSpPr>
              <p:cNvPr id="4" name="Group 3"/>
              <p:cNvGrpSpPr/>
              <p:nvPr/>
            </p:nvGrpSpPr>
            <p:grpSpPr>
              <a:xfrm>
                <a:off x="1547664" y="1988840"/>
                <a:ext cx="3680690" cy="2789159"/>
                <a:chOff x="1804450" y="2512049"/>
                <a:chExt cx="3680690" cy="2789159"/>
              </a:xfrm>
            </p:grpSpPr>
            <p:sp>
              <p:nvSpPr>
                <p:cNvPr id="5" name="Rectangle 22"/>
                <p:cNvSpPr>
                  <a:spLocks noChangeArrowheads="1"/>
                </p:cNvSpPr>
                <p:nvPr/>
              </p:nvSpPr>
              <p:spPr bwMode="auto">
                <a:xfrm>
                  <a:off x="1804450" y="3440129"/>
                  <a:ext cx="2551526" cy="929720"/>
                </a:xfrm>
                <a:prstGeom prst="rect">
                  <a:avLst/>
                </a:prstGeom>
                <a:ln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lIns="54000" anchor="ctr"/>
                <a:lstStyle/>
                <a:p>
                  <a:pPr algn="l"/>
                  <a:r>
                    <a:rPr lang="ka-GE" sz="14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Avaza" pitchFamily="34" charset="0"/>
                    </a:rPr>
                    <a:t>საშუალო ქულა</a:t>
                  </a:r>
                  <a:endParaRPr lang="ru-RU" sz="1400" dirty="0">
                    <a:solidFill>
                      <a:schemeClr val="accent1">
                        <a:lumMod val="75000"/>
                      </a:schemeClr>
                    </a:solidFill>
                    <a:latin typeface="Arial Black" pitchFamily="34" charset="0"/>
                  </a:endParaRPr>
                </a:p>
              </p:txBody>
            </p:sp>
            <p:sp>
              <p:nvSpPr>
                <p:cNvPr id="6" name="Rectangle 23"/>
                <p:cNvSpPr>
                  <a:spLocks noChangeArrowheads="1"/>
                </p:cNvSpPr>
                <p:nvPr/>
              </p:nvSpPr>
              <p:spPr bwMode="auto">
                <a:xfrm>
                  <a:off x="1804450" y="4371488"/>
                  <a:ext cx="2551526" cy="929720"/>
                </a:xfrm>
                <a:prstGeom prst="rect">
                  <a:avLst/>
                </a:prstGeom>
                <a:ln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lIns="54000" anchor="ctr"/>
                <a:lstStyle/>
                <a:p>
                  <a:pPr algn="l">
                    <a:spcBef>
                      <a:spcPct val="20000"/>
                    </a:spcBef>
                  </a:pPr>
                  <a:r>
                    <a:rPr lang="ka-GE" sz="14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Avaza" pitchFamily="34" charset="0"/>
                    </a:rPr>
                    <a:t>საშუალო სირთულე</a:t>
                  </a:r>
                  <a:r>
                    <a:rPr lang="en-US" sz="14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Avaza" pitchFamily="34" charset="0"/>
                    </a:rPr>
                    <a:t>*</a:t>
                  </a:r>
                  <a:endParaRPr lang="ru-RU" sz="1400" b="1" dirty="0">
                    <a:solidFill>
                      <a:schemeClr val="accent1">
                        <a:lumMod val="75000"/>
                      </a:schemeClr>
                    </a:solidFill>
                    <a:latin typeface="Arial Black" pitchFamily="34" charset="0"/>
                  </a:endParaRPr>
                </a:p>
              </p:txBody>
            </p:sp>
            <p:sp>
              <p:nvSpPr>
                <p:cNvPr id="7" name="Rectangle 24"/>
                <p:cNvSpPr>
                  <a:spLocks noChangeArrowheads="1"/>
                </p:cNvSpPr>
                <p:nvPr/>
              </p:nvSpPr>
              <p:spPr bwMode="auto">
                <a:xfrm>
                  <a:off x="1804450" y="2512049"/>
                  <a:ext cx="2551526" cy="929720"/>
                </a:xfrm>
                <a:prstGeom prst="rect">
                  <a:avLst/>
                </a:prstGeom>
                <a:ln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lIns="54000" anchor="ctr"/>
                <a:lstStyle/>
                <a:p>
                  <a:pPr algn="l">
                    <a:spcBef>
                      <a:spcPct val="20000"/>
                    </a:spcBef>
                  </a:pPr>
                  <a:r>
                    <a:rPr lang="ka-GE" sz="14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Avaza" pitchFamily="34" charset="0"/>
                    </a:rPr>
                    <a:t>კონკურსანტთა რაოდენობა</a:t>
                  </a:r>
                  <a:endParaRPr lang="ru-RU" sz="1400" b="1" dirty="0">
                    <a:solidFill>
                      <a:schemeClr val="accent1">
                        <a:lumMod val="75000"/>
                      </a:schemeClr>
                    </a:solidFill>
                    <a:latin typeface="Avaza" pitchFamily="34" charset="0"/>
                  </a:endParaRPr>
                </a:p>
              </p:txBody>
            </p:sp>
            <p:sp>
              <p:nvSpPr>
                <p:cNvPr id="19" name="Rectangle 39"/>
                <p:cNvSpPr>
                  <a:spLocks noChangeArrowheads="1"/>
                </p:cNvSpPr>
                <p:nvPr/>
              </p:nvSpPr>
              <p:spPr bwMode="auto">
                <a:xfrm>
                  <a:off x="4364347" y="2512049"/>
                  <a:ext cx="1120793" cy="929720"/>
                </a:xfrm>
                <a:prstGeom prst="rect">
                  <a:avLst/>
                </a:prstGeom>
                <a:noFill/>
                <a:ln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r>
                    <a:rPr lang="en-US" sz="16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Sylfaen" pitchFamily="18" charset="0"/>
                    </a:rPr>
                    <a:t>7 566</a:t>
                  </a:r>
                  <a:endParaRPr lang="ru-RU" sz="1600" b="1" dirty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endParaRPr>
                </a:p>
              </p:txBody>
            </p:sp>
            <p:sp>
              <p:nvSpPr>
                <p:cNvPr id="20" name="Rectangle 40"/>
                <p:cNvSpPr>
                  <a:spLocks noChangeArrowheads="1"/>
                </p:cNvSpPr>
                <p:nvPr/>
              </p:nvSpPr>
              <p:spPr bwMode="auto">
                <a:xfrm>
                  <a:off x="4364347" y="3440129"/>
                  <a:ext cx="1120793" cy="929720"/>
                </a:xfrm>
                <a:prstGeom prst="rect">
                  <a:avLst/>
                </a:prstGeom>
                <a:noFill/>
                <a:ln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r>
                    <a:rPr lang="en-US" sz="16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Sylfaen" pitchFamily="18" charset="0"/>
                    </a:rPr>
                    <a:t>13</a:t>
                  </a:r>
                  <a:r>
                    <a:rPr lang="ka-GE" sz="16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Sylfaen" pitchFamily="18" charset="0"/>
                    </a:rPr>
                    <a:t>,</a:t>
                  </a:r>
                  <a:r>
                    <a:rPr lang="en-US" sz="16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Sylfaen" pitchFamily="18" charset="0"/>
                    </a:rPr>
                    <a:t>61</a:t>
                  </a:r>
                  <a:endParaRPr lang="ru-RU" sz="1600" b="1" dirty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endParaRPr>
                </a:p>
              </p:txBody>
            </p:sp>
            <p:sp>
              <p:nvSpPr>
                <p:cNvPr id="22" name="Rectangle 42"/>
                <p:cNvSpPr>
                  <a:spLocks noChangeArrowheads="1"/>
                </p:cNvSpPr>
                <p:nvPr/>
              </p:nvSpPr>
              <p:spPr bwMode="auto">
                <a:xfrm>
                  <a:off x="4364347" y="4371488"/>
                  <a:ext cx="1120793" cy="929720"/>
                </a:xfrm>
                <a:prstGeom prst="rect">
                  <a:avLst/>
                </a:prstGeom>
                <a:noFill/>
                <a:ln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r>
                    <a:rPr lang="en-US" sz="16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Sylfaen" pitchFamily="18" charset="0"/>
                    </a:rPr>
                    <a:t>32</a:t>
                  </a:r>
                  <a:r>
                    <a:rPr lang="ka-GE" sz="16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Sylfaen" pitchFamily="18" charset="0"/>
                    </a:rPr>
                    <a:t>,</a:t>
                  </a:r>
                  <a:r>
                    <a:rPr lang="en-US" sz="16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Sylfaen" pitchFamily="18" charset="0"/>
                    </a:rPr>
                    <a:t>43</a:t>
                  </a:r>
                  <a:endParaRPr lang="ru-RU" sz="1600" b="1" dirty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endParaRPr>
                </a:p>
              </p:txBody>
            </p:sp>
          </p:grpSp>
          <p:sp>
            <p:nvSpPr>
              <p:cNvPr id="28" name="Rectangle 23"/>
              <p:cNvSpPr>
                <a:spLocks noChangeArrowheads="1"/>
              </p:cNvSpPr>
              <p:nvPr/>
            </p:nvSpPr>
            <p:spPr bwMode="auto">
              <a:xfrm>
                <a:off x="1547664" y="4774661"/>
                <a:ext cx="2551526" cy="929720"/>
              </a:xfrm>
              <a:prstGeom prst="rect">
                <a:avLst/>
              </a:prstGeom>
              <a:ln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lIns="54000" anchor="ctr"/>
              <a:lstStyle/>
              <a:p>
                <a:pPr algn="l">
                  <a:spcBef>
                    <a:spcPct val="20000"/>
                  </a:spcBef>
                </a:pPr>
                <a:r>
                  <a:rPr lang="ka-GE" sz="1400" b="1" dirty="0" smtClean="0">
                    <a:solidFill>
                      <a:schemeClr val="accent1">
                        <a:lumMod val="75000"/>
                      </a:schemeClr>
                    </a:solidFill>
                    <a:latin typeface="Avaza" pitchFamily="34" charset="0"/>
                  </a:rPr>
                  <a:t>საშუალო </a:t>
                </a:r>
                <a:r>
                  <a:rPr lang="ka-GE" sz="1400" b="1" dirty="0" smtClean="0">
                    <a:solidFill>
                      <a:schemeClr val="accent1">
                        <a:lumMod val="75000"/>
                      </a:schemeClr>
                    </a:solidFill>
                    <a:latin typeface="Avaza" pitchFamily="34" charset="0"/>
                  </a:rPr>
                  <a:t>სირთულე </a:t>
                </a:r>
              </a:p>
              <a:p>
                <a:pPr algn="l">
                  <a:spcBef>
                    <a:spcPct val="20000"/>
                  </a:spcBef>
                </a:pPr>
                <a:r>
                  <a:rPr lang="ka-GE" sz="1400" b="1" dirty="0" smtClean="0">
                    <a:solidFill>
                      <a:schemeClr val="accent1">
                        <a:lumMod val="75000"/>
                      </a:schemeClr>
                    </a:solidFill>
                    <a:latin typeface="Avaza" pitchFamily="34" charset="0"/>
                  </a:rPr>
                  <a:t>გამოკლების გარეშე</a:t>
                </a:r>
                <a:r>
                  <a:rPr lang="en-US" sz="1400" b="1" dirty="0" smtClean="0">
                    <a:solidFill>
                      <a:schemeClr val="accent1">
                        <a:lumMod val="75000"/>
                      </a:schemeClr>
                    </a:solidFill>
                    <a:latin typeface="Avaza" pitchFamily="34" charset="0"/>
                  </a:rPr>
                  <a:t>*</a:t>
                </a:r>
                <a:r>
                  <a:rPr lang="ka-GE" sz="1400" b="1" dirty="0" smtClean="0">
                    <a:solidFill>
                      <a:schemeClr val="accent1">
                        <a:lumMod val="75000"/>
                      </a:schemeClr>
                    </a:solidFill>
                    <a:latin typeface="Avaza" pitchFamily="34" charset="0"/>
                  </a:rPr>
                  <a:t>*</a:t>
                </a:r>
                <a:endParaRPr lang="ru-RU" sz="1400" b="1" dirty="0" smtClean="0">
                  <a:solidFill>
                    <a:schemeClr val="accent1">
                      <a:lumMod val="75000"/>
                    </a:schemeClr>
                  </a:solidFill>
                  <a:latin typeface="Arial Black" pitchFamily="34" charset="0"/>
                </a:endParaRPr>
              </a:p>
            </p:txBody>
          </p:sp>
          <p:sp>
            <p:nvSpPr>
              <p:cNvPr id="29" name="Rectangle 42"/>
              <p:cNvSpPr>
                <a:spLocks noChangeArrowheads="1"/>
              </p:cNvSpPr>
              <p:nvPr/>
            </p:nvSpPr>
            <p:spPr bwMode="auto">
              <a:xfrm>
                <a:off x="4107561" y="4774661"/>
                <a:ext cx="1120793" cy="929720"/>
              </a:xfrm>
              <a:prstGeom prst="rect">
                <a:avLst/>
              </a:prstGeom>
              <a:noFill/>
              <a:ln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ka-GE" sz="1600" b="1" dirty="0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42,96</a:t>
                </a:r>
                <a:endParaRPr lang="ru-RU" sz="1600" b="1" dirty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endParaRPr>
              </a:p>
            </p:txBody>
          </p:sp>
        </p:grpSp>
        <p:grpSp>
          <p:nvGrpSpPr>
            <p:cNvPr id="42" name="Group 41"/>
            <p:cNvGrpSpPr/>
            <p:nvPr/>
          </p:nvGrpSpPr>
          <p:grpSpPr>
            <a:xfrm>
              <a:off x="2195736" y="4195885"/>
              <a:ext cx="3903762" cy="1497754"/>
              <a:chOff x="2195736" y="4195885"/>
              <a:chExt cx="3903762" cy="1497754"/>
            </a:xfrm>
          </p:grpSpPr>
          <p:sp>
            <p:nvSpPr>
              <p:cNvPr id="18" name="Rectangle 22"/>
              <p:cNvSpPr>
                <a:spLocks noChangeArrowheads="1"/>
              </p:cNvSpPr>
              <p:nvPr/>
            </p:nvSpPr>
            <p:spPr bwMode="auto">
              <a:xfrm>
                <a:off x="2195736" y="4944101"/>
                <a:ext cx="2706164" cy="749538"/>
              </a:xfrm>
              <a:prstGeom prst="rect">
                <a:avLst/>
              </a:prstGeom>
              <a:ln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lIns="54000" anchor="ctr"/>
              <a:lstStyle/>
              <a:p>
                <a:pPr algn="l">
                  <a:spcBef>
                    <a:spcPct val="20000"/>
                  </a:spcBef>
                </a:pPr>
                <a:r>
                  <a:rPr lang="ka-GE" sz="1400" b="1" dirty="0" smtClean="0">
                    <a:solidFill>
                      <a:schemeClr val="accent1">
                        <a:lumMod val="75000"/>
                      </a:schemeClr>
                    </a:solidFill>
                    <a:latin typeface="Avaza" pitchFamily="34" charset="0"/>
                  </a:rPr>
                  <a:t>გამოცდაზე დაფიქსირებული</a:t>
                </a:r>
              </a:p>
              <a:p>
                <a:pPr algn="l">
                  <a:spcBef>
                    <a:spcPct val="20000"/>
                  </a:spcBef>
                </a:pPr>
                <a:r>
                  <a:rPr lang="ka-GE" sz="1400" b="1" dirty="0" smtClean="0">
                    <a:solidFill>
                      <a:schemeClr val="accent1">
                        <a:lumMod val="75000"/>
                      </a:schemeClr>
                    </a:solidFill>
                    <a:latin typeface="Avaza" pitchFamily="34" charset="0"/>
                  </a:rPr>
                  <a:t>მაქსიმალური ქულა</a:t>
                </a:r>
                <a:r>
                  <a:rPr lang="en-US" sz="1400" b="1" dirty="0" smtClean="0">
                    <a:solidFill>
                      <a:schemeClr val="accent1">
                        <a:lumMod val="75000"/>
                      </a:schemeClr>
                    </a:solidFill>
                    <a:latin typeface="Avaza" pitchFamily="34" charset="0"/>
                  </a:rPr>
                  <a:t>**</a:t>
                </a:r>
                <a:endParaRPr lang="ru-RU" sz="1400" b="1" dirty="0">
                  <a:solidFill>
                    <a:schemeClr val="accent1">
                      <a:lumMod val="75000"/>
                    </a:schemeClr>
                  </a:solidFill>
                  <a:latin typeface="Arial Black" pitchFamily="34" charset="0"/>
                </a:endParaRPr>
              </a:p>
            </p:txBody>
          </p:sp>
          <p:sp>
            <p:nvSpPr>
              <p:cNvPr id="23" name="Rectangle 24"/>
              <p:cNvSpPr>
                <a:spLocks noChangeArrowheads="1"/>
              </p:cNvSpPr>
              <p:nvPr/>
            </p:nvSpPr>
            <p:spPr bwMode="auto">
              <a:xfrm>
                <a:off x="2195736" y="4195885"/>
                <a:ext cx="2706164" cy="749538"/>
              </a:xfrm>
              <a:prstGeom prst="rect">
                <a:avLst/>
              </a:prstGeom>
              <a:ln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lIns="54000" anchor="ctr"/>
              <a:lstStyle/>
              <a:p>
                <a:pPr algn="l">
                  <a:spcBef>
                    <a:spcPct val="20000"/>
                  </a:spcBef>
                </a:pPr>
                <a:r>
                  <a:rPr lang="ka-GE" sz="1400" b="1" dirty="0" smtClean="0">
                    <a:solidFill>
                      <a:schemeClr val="accent1">
                        <a:lumMod val="75000"/>
                      </a:schemeClr>
                    </a:solidFill>
                    <a:latin typeface="Avaza" pitchFamily="34" charset="0"/>
                  </a:rPr>
                  <a:t>ტესტის მაქსიმალური </a:t>
                </a:r>
                <a:r>
                  <a:rPr lang="ka-GE" sz="1400" b="1" dirty="0" smtClean="0">
                    <a:solidFill>
                      <a:schemeClr val="accent1">
                        <a:lumMod val="75000"/>
                      </a:schemeClr>
                    </a:solidFill>
                    <a:latin typeface="Avaza" pitchFamily="34" charset="0"/>
                  </a:rPr>
                  <a:t>ქულა</a:t>
                </a:r>
                <a:endParaRPr lang="ru-RU" sz="1400" b="1" dirty="0" smtClean="0">
                  <a:solidFill>
                    <a:schemeClr val="accent1">
                      <a:lumMod val="75000"/>
                    </a:schemeClr>
                  </a:solidFill>
                  <a:latin typeface="Arial Black" pitchFamily="34" charset="0"/>
                </a:endParaRPr>
              </a:p>
            </p:txBody>
          </p:sp>
          <p:sp>
            <p:nvSpPr>
              <p:cNvPr id="24" name="Rectangle 39"/>
              <p:cNvSpPr>
                <a:spLocks noChangeArrowheads="1"/>
              </p:cNvSpPr>
              <p:nvPr/>
            </p:nvSpPr>
            <p:spPr bwMode="auto">
              <a:xfrm>
                <a:off x="4910778" y="4195885"/>
                <a:ext cx="1188720" cy="749538"/>
              </a:xfrm>
              <a:prstGeom prst="rect">
                <a:avLst/>
              </a:prstGeom>
              <a:noFill/>
              <a:ln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ka-GE" sz="1600" b="1" dirty="0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42</a:t>
                </a:r>
                <a:endParaRPr lang="ru-RU" sz="1600" b="1" dirty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endParaRPr>
              </a:p>
            </p:txBody>
          </p:sp>
          <p:sp>
            <p:nvSpPr>
              <p:cNvPr id="25" name="Rectangle 40"/>
              <p:cNvSpPr>
                <a:spLocks noChangeArrowheads="1"/>
              </p:cNvSpPr>
              <p:nvPr/>
            </p:nvSpPr>
            <p:spPr bwMode="auto">
              <a:xfrm>
                <a:off x="4910778" y="4944101"/>
                <a:ext cx="1188720" cy="749538"/>
              </a:xfrm>
              <a:prstGeom prst="rect">
                <a:avLst/>
              </a:prstGeom>
              <a:noFill/>
              <a:ln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en-US" sz="1600" b="1" dirty="0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39,6</a:t>
                </a:r>
              </a:p>
              <a:p>
                <a:r>
                  <a:rPr lang="en-US" sz="1600" b="1" dirty="0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(1)</a:t>
                </a:r>
                <a:endParaRPr lang="ru-RU" sz="1600" b="1" dirty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endParaRPr>
              </a:p>
            </p:txBody>
          </p:sp>
        </p:grpSp>
      </p:grp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973908" y="1268761"/>
            <a:ext cx="2334396" cy="4464495"/>
            <a:chOff x="4109812" y="1772817"/>
            <a:chExt cx="2334396" cy="4634337"/>
          </a:xfrm>
        </p:grpSpPr>
        <p:grpSp>
          <p:nvGrpSpPr>
            <p:cNvPr id="5" name="Group 3"/>
            <p:cNvGrpSpPr/>
            <p:nvPr/>
          </p:nvGrpSpPr>
          <p:grpSpPr>
            <a:xfrm>
              <a:off x="4109812" y="1772817"/>
              <a:ext cx="2334396" cy="3096343"/>
              <a:chOff x="4099190" y="1988840"/>
              <a:chExt cx="2201002" cy="3715541"/>
            </a:xfrm>
          </p:grpSpPr>
          <p:grpSp>
            <p:nvGrpSpPr>
              <p:cNvPr id="10" name="Group 3"/>
              <p:cNvGrpSpPr/>
              <p:nvPr/>
            </p:nvGrpSpPr>
            <p:grpSpPr>
              <a:xfrm>
                <a:off x="4099190" y="1988840"/>
                <a:ext cx="2201002" cy="2789159"/>
                <a:chOff x="4355976" y="2512049"/>
                <a:chExt cx="2201002" cy="2789159"/>
              </a:xfrm>
            </p:grpSpPr>
            <p:sp>
              <p:nvSpPr>
                <p:cNvPr id="16" name="Rectangle 39"/>
                <p:cNvSpPr>
                  <a:spLocks noChangeArrowheads="1"/>
                </p:cNvSpPr>
                <p:nvPr/>
              </p:nvSpPr>
              <p:spPr bwMode="auto">
                <a:xfrm>
                  <a:off x="4355976" y="2512049"/>
                  <a:ext cx="2201002" cy="929720"/>
                </a:xfrm>
                <a:prstGeom prst="rect">
                  <a:avLst/>
                </a:prstGeom>
                <a:solidFill>
                  <a:srgbClr val="DDB39B"/>
                </a:solidFill>
                <a:ln w="9525" algn="ctr">
                  <a:noFill/>
                  <a:miter lim="800000"/>
                  <a:headEnd/>
                  <a:tailEnd/>
                </a:ln>
                <a:effectLst/>
                <a:scene3d>
                  <a:camera prst="orthographicFront">
                    <a:rot lat="0" lon="0" rev="0"/>
                  </a:camera>
                  <a:lightRig rig="chilly" dir="t">
                    <a:rot lat="0" lon="0" rev="18480000"/>
                  </a:lightRig>
                </a:scene3d>
                <a:sp3d prstMaterial="clear">
                  <a:bevelT h="63500"/>
                </a:sp3d>
              </p:spPr>
              <p:txBody>
                <a:bodyPr wrap="none" anchor="ctr"/>
                <a:lstStyle/>
                <a:p>
                  <a:r>
                    <a:rPr lang="en-US" sz="14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Avaza" pitchFamily="34" charset="0"/>
                    </a:rPr>
                    <a:t>86</a:t>
                  </a:r>
                  <a:r>
                    <a:rPr lang="ka-GE" sz="14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Avaza" pitchFamily="34" charset="0"/>
                    </a:rPr>
                    <a:t>,</a:t>
                  </a:r>
                  <a:r>
                    <a:rPr lang="en-US" sz="14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Avaza" pitchFamily="34" charset="0"/>
                    </a:rPr>
                    <a:t>93</a:t>
                  </a:r>
                  <a:r>
                    <a:rPr lang="ka-GE" sz="14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Avaza" pitchFamily="34" charset="0"/>
                    </a:rPr>
                    <a:t> %</a:t>
                  </a:r>
                  <a:endParaRPr lang="ru-RU" sz="1400" b="1" dirty="0">
                    <a:solidFill>
                      <a:schemeClr val="accent1">
                        <a:lumMod val="75000"/>
                      </a:schemeClr>
                    </a:solidFill>
                    <a:latin typeface="Avaza" pitchFamily="34" charset="0"/>
                  </a:endParaRPr>
                </a:p>
              </p:txBody>
            </p:sp>
            <p:sp>
              <p:nvSpPr>
                <p:cNvPr id="17" name="Rectangle 40"/>
                <p:cNvSpPr>
                  <a:spLocks noChangeArrowheads="1"/>
                </p:cNvSpPr>
                <p:nvPr/>
              </p:nvSpPr>
              <p:spPr bwMode="auto">
                <a:xfrm>
                  <a:off x="4355976" y="3440129"/>
                  <a:ext cx="2201002" cy="929720"/>
                </a:xfrm>
                <a:prstGeom prst="rect">
                  <a:avLst/>
                </a:prstGeom>
                <a:solidFill>
                  <a:srgbClr val="DDB39B"/>
                </a:solidFill>
                <a:ln w="9525" algn="ctr">
                  <a:noFill/>
                  <a:miter lim="800000"/>
                  <a:headEnd/>
                  <a:tailEnd/>
                </a:ln>
                <a:effectLst/>
                <a:scene3d>
                  <a:camera prst="orthographicFront">
                    <a:rot lat="0" lon="0" rev="0"/>
                  </a:camera>
                  <a:lightRig rig="chilly" dir="t">
                    <a:rot lat="0" lon="0" rev="18480000"/>
                  </a:lightRig>
                </a:scene3d>
                <a:sp3d prstMaterial="clear">
                  <a:bevelT h="63500"/>
                </a:sp3d>
              </p:spPr>
              <p:txBody>
                <a:bodyPr wrap="none" anchor="ctr"/>
                <a:lstStyle/>
                <a:p>
                  <a:r>
                    <a:rPr lang="en-US" sz="14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Avaza" pitchFamily="34" charset="0"/>
                    </a:rPr>
                    <a:t>8</a:t>
                  </a:r>
                  <a:r>
                    <a:rPr lang="ka-GE" sz="14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Avaza" pitchFamily="34" charset="0"/>
                    </a:rPr>
                    <a:t>,</a:t>
                  </a:r>
                  <a:r>
                    <a:rPr lang="en-US" sz="14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Avaza" pitchFamily="34" charset="0"/>
                    </a:rPr>
                    <a:t>08</a:t>
                  </a:r>
                  <a:r>
                    <a:rPr lang="ka-GE" sz="14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Avaza" pitchFamily="34" charset="0"/>
                    </a:rPr>
                    <a:t> %</a:t>
                  </a:r>
                  <a:endParaRPr lang="ru-RU" sz="1400" b="1" dirty="0">
                    <a:solidFill>
                      <a:schemeClr val="accent1">
                        <a:lumMod val="75000"/>
                      </a:schemeClr>
                    </a:solidFill>
                    <a:latin typeface="Avaza" pitchFamily="34" charset="0"/>
                  </a:endParaRPr>
                </a:p>
              </p:txBody>
            </p:sp>
            <p:sp>
              <p:nvSpPr>
                <p:cNvPr id="18" name="Rectangle 42"/>
                <p:cNvSpPr>
                  <a:spLocks noChangeArrowheads="1"/>
                </p:cNvSpPr>
                <p:nvPr/>
              </p:nvSpPr>
              <p:spPr bwMode="auto">
                <a:xfrm>
                  <a:off x="4355976" y="4371488"/>
                  <a:ext cx="2201002" cy="929720"/>
                </a:xfrm>
                <a:prstGeom prst="rect">
                  <a:avLst/>
                </a:prstGeom>
                <a:solidFill>
                  <a:srgbClr val="DDB39B"/>
                </a:solidFill>
                <a:ln w="9525" algn="ctr">
                  <a:noFill/>
                  <a:miter lim="800000"/>
                  <a:headEnd/>
                  <a:tailEnd/>
                </a:ln>
                <a:effectLst/>
                <a:scene3d>
                  <a:camera prst="orthographicFront">
                    <a:rot lat="0" lon="0" rev="0"/>
                  </a:camera>
                  <a:lightRig rig="chilly" dir="t">
                    <a:rot lat="0" lon="0" rev="18480000"/>
                  </a:lightRig>
                </a:scene3d>
                <a:sp3d prstMaterial="clear">
                  <a:bevelT h="63500"/>
                </a:sp3d>
              </p:spPr>
              <p:txBody>
                <a:bodyPr wrap="none" anchor="ctr"/>
                <a:lstStyle/>
                <a:p>
                  <a:r>
                    <a:rPr lang="en-US" sz="14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Avaza" pitchFamily="34" charset="0"/>
                    </a:rPr>
                    <a:t>3</a:t>
                  </a:r>
                  <a:r>
                    <a:rPr lang="ka-GE" sz="14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Avaza" pitchFamily="34" charset="0"/>
                    </a:rPr>
                    <a:t>,4</a:t>
                  </a:r>
                  <a:r>
                    <a:rPr lang="en-US" sz="14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Avaza" pitchFamily="34" charset="0"/>
                    </a:rPr>
                    <a:t>8</a:t>
                  </a:r>
                  <a:r>
                    <a:rPr lang="ka-GE" sz="14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Avaza" pitchFamily="34" charset="0"/>
                    </a:rPr>
                    <a:t> %</a:t>
                  </a:r>
                  <a:endParaRPr lang="ru-RU" sz="1400" b="1" dirty="0">
                    <a:solidFill>
                      <a:schemeClr val="accent1">
                        <a:lumMod val="75000"/>
                      </a:schemeClr>
                    </a:solidFill>
                    <a:latin typeface="Avaza" pitchFamily="34" charset="0"/>
                  </a:endParaRPr>
                </a:p>
              </p:txBody>
            </p:sp>
          </p:grpSp>
          <p:sp>
            <p:nvSpPr>
              <p:cNvPr id="12" name="Rectangle 42"/>
              <p:cNvSpPr>
                <a:spLocks noChangeArrowheads="1"/>
              </p:cNvSpPr>
              <p:nvPr/>
            </p:nvSpPr>
            <p:spPr bwMode="auto">
              <a:xfrm>
                <a:off x="4099190" y="4774661"/>
                <a:ext cx="2201002" cy="929720"/>
              </a:xfrm>
              <a:prstGeom prst="rect">
                <a:avLst/>
              </a:prstGeom>
              <a:solidFill>
                <a:srgbClr val="DDB39B"/>
              </a:solidFill>
              <a:ln w="9525" algn="ctr">
                <a:noFill/>
                <a:miter lim="800000"/>
                <a:headEnd/>
                <a:tailEnd/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/>
              </a:sp3d>
            </p:spPr>
            <p:txBody>
              <a:bodyPr wrap="none" anchor="ctr"/>
              <a:lstStyle/>
              <a:p>
                <a:r>
                  <a:rPr lang="en-US" sz="1400" b="1" dirty="0" smtClean="0">
                    <a:solidFill>
                      <a:schemeClr val="accent1">
                        <a:lumMod val="75000"/>
                      </a:schemeClr>
                    </a:solidFill>
                    <a:latin typeface="Avaza" pitchFamily="34" charset="0"/>
                  </a:rPr>
                  <a:t>1</a:t>
                </a:r>
                <a:r>
                  <a:rPr lang="ka-GE" sz="1400" b="1" dirty="0" smtClean="0">
                    <a:solidFill>
                      <a:schemeClr val="accent1">
                        <a:lumMod val="75000"/>
                      </a:schemeClr>
                    </a:solidFill>
                    <a:latin typeface="Avaza" pitchFamily="34" charset="0"/>
                  </a:rPr>
                  <a:t>,</a:t>
                </a:r>
                <a:r>
                  <a:rPr lang="en-US" sz="1400" b="1" dirty="0" smtClean="0">
                    <a:solidFill>
                      <a:schemeClr val="accent1">
                        <a:lumMod val="75000"/>
                      </a:schemeClr>
                    </a:solidFill>
                    <a:latin typeface="Avaza" pitchFamily="34" charset="0"/>
                  </a:rPr>
                  <a:t>33</a:t>
                </a:r>
                <a:r>
                  <a:rPr lang="ka-GE" sz="1400" b="1" dirty="0" smtClean="0">
                    <a:solidFill>
                      <a:schemeClr val="accent1">
                        <a:lumMod val="75000"/>
                      </a:schemeClr>
                    </a:solidFill>
                    <a:latin typeface="Avaza" pitchFamily="34" charset="0"/>
                  </a:rPr>
                  <a:t> %</a:t>
                </a:r>
                <a:endParaRPr lang="ru-RU" sz="1400" b="1" dirty="0">
                  <a:solidFill>
                    <a:schemeClr val="accent1">
                      <a:lumMod val="75000"/>
                    </a:schemeClr>
                  </a:solidFill>
                  <a:latin typeface="Avaza" pitchFamily="34" charset="0"/>
                </a:endParaRPr>
              </a:p>
            </p:txBody>
          </p:sp>
        </p:grp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4109812" y="4867217"/>
              <a:ext cx="2334396" cy="774781"/>
            </a:xfrm>
            <a:prstGeom prst="rect">
              <a:avLst/>
            </a:prstGeom>
            <a:solidFill>
              <a:srgbClr val="DDB39B"/>
            </a:solidFill>
            <a:ln w="9525" algn="ctr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txBody>
            <a:bodyPr wrap="none" anchor="ctr"/>
            <a:lstStyle/>
            <a:p>
              <a:r>
                <a:rPr lang="en-US" sz="1400" b="1" dirty="0" smtClean="0">
                  <a:solidFill>
                    <a:schemeClr val="accent1">
                      <a:lumMod val="75000"/>
                    </a:schemeClr>
                  </a:solidFill>
                  <a:latin typeface="Avaza" pitchFamily="34" charset="0"/>
                </a:rPr>
                <a:t>0</a:t>
              </a:r>
              <a:r>
                <a:rPr lang="ka-GE" sz="1400" b="1" dirty="0" smtClean="0">
                  <a:solidFill>
                    <a:schemeClr val="accent1">
                      <a:lumMod val="75000"/>
                    </a:schemeClr>
                  </a:solidFill>
                  <a:latin typeface="Avaza" pitchFamily="34" charset="0"/>
                </a:rPr>
                <a:t>,</a:t>
              </a:r>
              <a:r>
                <a:rPr lang="en-US" sz="1400" b="1" dirty="0" smtClean="0">
                  <a:solidFill>
                    <a:schemeClr val="accent1">
                      <a:lumMod val="75000"/>
                    </a:schemeClr>
                  </a:solidFill>
                  <a:latin typeface="Avaza" pitchFamily="34" charset="0"/>
                </a:rPr>
                <a:t>13</a:t>
              </a:r>
              <a:r>
                <a:rPr lang="ka-GE" sz="1400" b="1" dirty="0" smtClean="0">
                  <a:solidFill>
                    <a:schemeClr val="accent1">
                      <a:lumMod val="75000"/>
                    </a:schemeClr>
                  </a:solidFill>
                  <a:latin typeface="Avaza" pitchFamily="34" charset="0"/>
                </a:rPr>
                <a:t> %</a:t>
              </a:r>
              <a:endParaRPr lang="ru-RU" sz="1400" b="1" dirty="0">
                <a:solidFill>
                  <a:schemeClr val="accent1">
                    <a:lumMod val="75000"/>
                  </a:schemeClr>
                </a:solidFill>
                <a:latin typeface="Avaza" pitchFamily="34" charset="0"/>
              </a:endParaRPr>
            </a:p>
          </p:txBody>
        </p:sp>
        <p:sp>
          <p:nvSpPr>
            <p:cNvPr id="9" name="Rectangle 42"/>
            <p:cNvSpPr>
              <a:spLocks noChangeArrowheads="1"/>
            </p:cNvSpPr>
            <p:nvPr/>
          </p:nvSpPr>
          <p:spPr bwMode="auto">
            <a:xfrm>
              <a:off x="4109812" y="5632373"/>
              <a:ext cx="2334396" cy="774781"/>
            </a:xfrm>
            <a:prstGeom prst="rect">
              <a:avLst/>
            </a:prstGeom>
            <a:solidFill>
              <a:srgbClr val="DDB39B"/>
            </a:solidFill>
            <a:ln w="9525" algn="ctr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txBody>
            <a:bodyPr wrap="none" anchor="ctr"/>
            <a:lstStyle/>
            <a:p>
              <a:r>
                <a:rPr lang="ka-GE" sz="1400" b="1" dirty="0" smtClean="0">
                  <a:solidFill>
                    <a:schemeClr val="accent1">
                      <a:lumMod val="75000"/>
                    </a:schemeClr>
                  </a:solidFill>
                  <a:latin typeface="Avaza" pitchFamily="34" charset="0"/>
                </a:rPr>
                <a:t>0,</a:t>
              </a:r>
              <a:r>
                <a:rPr lang="en-US" sz="1400" b="1" dirty="0" smtClean="0">
                  <a:solidFill>
                    <a:schemeClr val="accent1">
                      <a:lumMod val="75000"/>
                    </a:schemeClr>
                  </a:solidFill>
                  <a:latin typeface="Avaza" pitchFamily="34" charset="0"/>
                </a:rPr>
                <a:t>05</a:t>
              </a:r>
              <a:r>
                <a:rPr lang="ka-GE" sz="1400" b="1" dirty="0" smtClean="0">
                  <a:solidFill>
                    <a:schemeClr val="accent1">
                      <a:lumMod val="75000"/>
                    </a:schemeClr>
                  </a:solidFill>
                  <a:latin typeface="Avaza" pitchFamily="34" charset="0"/>
                </a:rPr>
                <a:t> %</a:t>
              </a:r>
              <a:endParaRPr lang="ru-RU" sz="1400" b="1" dirty="0">
                <a:solidFill>
                  <a:schemeClr val="accent1">
                    <a:lumMod val="75000"/>
                  </a:schemeClr>
                </a:solidFill>
                <a:latin typeface="Avaza" pitchFamily="34" charset="0"/>
              </a:endParaRPr>
            </a:p>
          </p:txBody>
        </p:sp>
      </p:grpSp>
      <p:sp>
        <p:nvSpPr>
          <p:cNvPr id="19" name="Rectangle 24"/>
          <p:cNvSpPr>
            <a:spLocks noChangeArrowheads="1"/>
          </p:cNvSpPr>
          <p:nvPr/>
        </p:nvSpPr>
        <p:spPr bwMode="auto">
          <a:xfrm>
            <a:off x="2267744" y="1259882"/>
            <a:ext cx="2706164" cy="749538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54000" anchor="ctr"/>
          <a:lstStyle/>
          <a:p>
            <a:pPr algn="l">
              <a:spcBef>
                <a:spcPct val="20000"/>
              </a:spcBef>
            </a:pPr>
            <a:r>
              <a:rPr lang="ka-GE" sz="1400" b="1" dirty="0" smtClean="0">
                <a:solidFill>
                  <a:schemeClr val="accent1">
                    <a:lumMod val="75000"/>
                  </a:schemeClr>
                </a:solidFill>
                <a:latin typeface="Avaza" pitchFamily="34" charset="0"/>
              </a:rPr>
              <a:t>0 – 21,8 ქულა</a:t>
            </a:r>
            <a:endParaRPr lang="ru-RU" sz="1400" b="1" dirty="0" smtClean="0">
              <a:solidFill>
                <a:schemeClr val="accent1">
                  <a:lumMod val="75000"/>
                </a:schemeClr>
              </a:solidFill>
              <a:latin typeface="Avaza" pitchFamily="34" charset="0"/>
            </a:endParaRPr>
          </a:p>
        </p:txBody>
      </p:sp>
      <p:sp>
        <p:nvSpPr>
          <p:cNvPr id="20" name="Rectangle 24"/>
          <p:cNvSpPr>
            <a:spLocks noChangeArrowheads="1"/>
          </p:cNvSpPr>
          <p:nvPr/>
        </p:nvSpPr>
        <p:spPr bwMode="auto">
          <a:xfrm>
            <a:off x="2267744" y="2006596"/>
            <a:ext cx="2706164" cy="749538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54000" anchor="ctr"/>
          <a:lstStyle/>
          <a:p>
            <a:pPr algn="l"/>
            <a:r>
              <a:rPr lang="ka-GE" sz="1400" b="1" dirty="0" smtClean="0">
                <a:solidFill>
                  <a:schemeClr val="accent1">
                    <a:lumMod val="75000"/>
                  </a:schemeClr>
                </a:solidFill>
                <a:latin typeface="Avaza" pitchFamily="34" charset="0"/>
              </a:rPr>
              <a:t>22 – 25,8 ქულა</a:t>
            </a:r>
            <a:endParaRPr lang="ru-RU" sz="1400" b="1" dirty="0">
              <a:solidFill>
                <a:schemeClr val="accent1">
                  <a:lumMod val="75000"/>
                </a:schemeClr>
              </a:solidFill>
              <a:latin typeface="Avaza" pitchFamily="34" charset="0"/>
            </a:endParaRPr>
          </a:p>
        </p:txBody>
      </p:sp>
      <p:sp>
        <p:nvSpPr>
          <p:cNvPr id="21" name="Rectangle 24"/>
          <p:cNvSpPr>
            <a:spLocks noChangeArrowheads="1"/>
          </p:cNvSpPr>
          <p:nvPr/>
        </p:nvSpPr>
        <p:spPr bwMode="auto">
          <a:xfrm>
            <a:off x="2267744" y="2760348"/>
            <a:ext cx="2706164" cy="749538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54000" anchor="ctr"/>
          <a:lstStyle/>
          <a:p>
            <a:pPr algn="l">
              <a:spcBef>
                <a:spcPct val="20000"/>
              </a:spcBef>
            </a:pPr>
            <a:r>
              <a:rPr lang="ka-GE" sz="1400" b="1" dirty="0" smtClean="0">
                <a:solidFill>
                  <a:schemeClr val="accent1">
                    <a:lumMod val="75000"/>
                  </a:schemeClr>
                </a:solidFill>
                <a:latin typeface="Avaza" pitchFamily="34" charset="0"/>
              </a:rPr>
              <a:t>26 – 29,8 ქულა</a:t>
            </a:r>
            <a:endParaRPr lang="ru-RU" sz="1400" b="1" dirty="0">
              <a:solidFill>
                <a:schemeClr val="accent1">
                  <a:lumMod val="75000"/>
                </a:schemeClr>
              </a:solidFill>
              <a:latin typeface="Avaza" pitchFamily="34" charset="0"/>
            </a:endParaRPr>
          </a:p>
        </p:txBody>
      </p:sp>
      <p:sp>
        <p:nvSpPr>
          <p:cNvPr id="22" name="Rectangle 24"/>
          <p:cNvSpPr>
            <a:spLocks noChangeArrowheads="1"/>
          </p:cNvSpPr>
          <p:nvPr/>
        </p:nvSpPr>
        <p:spPr bwMode="auto">
          <a:xfrm>
            <a:off x="2267744" y="3492130"/>
            <a:ext cx="2706164" cy="749538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54000" anchor="ctr"/>
          <a:lstStyle/>
          <a:p>
            <a:pPr algn="l">
              <a:spcBef>
                <a:spcPct val="20000"/>
              </a:spcBef>
            </a:pPr>
            <a:r>
              <a:rPr lang="ka-GE" sz="1400" b="1" dirty="0" smtClean="0">
                <a:solidFill>
                  <a:schemeClr val="accent1">
                    <a:lumMod val="75000"/>
                  </a:schemeClr>
                </a:solidFill>
                <a:latin typeface="Avaza" pitchFamily="34" charset="0"/>
              </a:rPr>
              <a:t>30 – 33,8 ქულა</a:t>
            </a:r>
            <a:endParaRPr lang="ru-RU" sz="1400" b="1" dirty="0">
              <a:solidFill>
                <a:schemeClr val="accent1">
                  <a:lumMod val="75000"/>
                </a:schemeClr>
              </a:solidFill>
              <a:latin typeface="Avaza" pitchFamily="34" charset="0"/>
            </a:endParaRPr>
          </a:p>
        </p:txBody>
      </p:sp>
      <p:sp>
        <p:nvSpPr>
          <p:cNvPr id="23" name="Rectangle 24"/>
          <p:cNvSpPr>
            <a:spLocks noChangeArrowheads="1"/>
          </p:cNvSpPr>
          <p:nvPr/>
        </p:nvSpPr>
        <p:spPr bwMode="auto">
          <a:xfrm>
            <a:off x="2267744" y="4238844"/>
            <a:ext cx="2706164" cy="749538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54000" anchor="ctr"/>
          <a:lstStyle/>
          <a:p>
            <a:pPr algn="l">
              <a:spcBef>
                <a:spcPct val="20000"/>
              </a:spcBef>
            </a:pPr>
            <a:r>
              <a:rPr lang="ka-GE" sz="1400" b="1" dirty="0" smtClean="0">
                <a:solidFill>
                  <a:schemeClr val="accent1">
                    <a:lumMod val="75000"/>
                  </a:schemeClr>
                </a:solidFill>
                <a:latin typeface="Avaza" pitchFamily="34" charset="0"/>
              </a:rPr>
              <a:t>34 – 37,8 ქულა</a:t>
            </a:r>
            <a:endParaRPr lang="ru-RU" sz="1400" b="1" dirty="0">
              <a:solidFill>
                <a:schemeClr val="accent1">
                  <a:lumMod val="75000"/>
                </a:schemeClr>
              </a:solidFill>
              <a:latin typeface="Avaza" pitchFamily="34" charset="0"/>
            </a:endParaRPr>
          </a:p>
        </p:txBody>
      </p:sp>
      <p:sp>
        <p:nvSpPr>
          <p:cNvPr id="24" name="Rectangle 24"/>
          <p:cNvSpPr>
            <a:spLocks noChangeArrowheads="1"/>
          </p:cNvSpPr>
          <p:nvPr/>
        </p:nvSpPr>
        <p:spPr bwMode="auto">
          <a:xfrm>
            <a:off x="2267744" y="4983718"/>
            <a:ext cx="2706164" cy="749538"/>
          </a:xfrm>
          <a:prstGeom prst="rect">
            <a:avLst/>
          </a:prstGeom>
          <a:ln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54000" anchor="ctr"/>
          <a:lstStyle/>
          <a:p>
            <a:pPr algn="l">
              <a:spcBef>
                <a:spcPct val="20000"/>
              </a:spcBef>
            </a:pPr>
            <a:r>
              <a:rPr lang="ka-GE" sz="1400" b="1" dirty="0" smtClean="0">
                <a:solidFill>
                  <a:schemeClr val="accent1">
                    <a:lumMod val="75000"/>
                  </a:schemeClr>
                </a:solidFill>
                <a:latin typeface="Avaza" pitchFamily="34" charset="0"/>
              </a:rPr>
              <a:t>38 – 42 ქულა</a:t>
            </a:r>
            <a:endParaRPr lang="ru-RU" sz="1400" b="1" dirty="0">
              <a:solidFill>
                <a:schemeClr val="accent1">
                  <a:lumMod val="75000"/>
                </a:schemeClr>
              </a:solidFill>
              <a:latin typeface="Avaza" pitchFamily="34" charset="0"/>
            </a:endParaRPr>
          </a:p>
        </p:txBody>
      </p:sp>
      <p:sp>
        <p:nvSpPr>
          <p:cNvPr id="26" name="Title 1"/>
          <p:cNvSpPr txBox="1">
            <a:spLocks/>
          </p:cNvSpPr>
          <p:nvPr/>
        </p:nvSpPr>
        <p:spPr bwMode="auto">
          <a:xfrm>
            <a:off x="2771800" y="11088"/>
            <a:ext cx="6324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ka-GE" b="1" dirty="0" smtClean="0">
                <a:solidFill>
                  <a:srgbClr val="007E39"/>
                </a:solidFill>
                <a:latin typeface="Avaza Mtavruli" pitchFamily="34" charset="0"/>
              </a:rPr>
              <a:t>სტუდენტთა საგრანტო კონკურსი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Avaza Mtavruli" pitchFamily="34" charset="0"/>
            </a:endParaRPr>
          </a:p>
        </p:txBody>
      </p:sp>
      <p:sp>
        <p:nvSpPr>
          <p:cNvPr id="27" name="Title 1"/>
          <p:cNvSpPr>
            <a:spLocks noGrp="1"/>
          </p:cNvSpPr>
          <p:nvPr>
            <p:ph type="title"/>
          </p:nvPr>
        </p:nvSpPr>
        <p:spPr>
          <a:xfrm>
            <a:off x="2267744" y="548680"/>
            <a:ext cx="6719664" cy="609600"/>
          </a:xfrm>
        </p:spPr>
        <p:txBody>
          <a:bodyPr/>
          <a:lstStyle/>
          <a:p>
            <a:pPr lvl="0">
              <a:defRPr/>
            </a:pPr>
            <a:r>
              <a:rPr lang="ka-GE" sz="2400" b="1" kern="1200" dirty="0" smtClean="0">
                <a:solidFill>
                  <a:schemeClr val="accent1">
                    <a:lumMod val="75000"/>
                  </a:schemeClr>
                </a:solidFill>
                <a:latin typeface="Avaza Mtavruli" pitchFamily="34" charset="0"/>
              </a:rPr>
              <a:t>სიხშირეთა განაწილება ქულების მიხედვით</a:t>
            </a:r>
            <a:endParaRPr lang="ru-RU" sz="2400" b="1" kern="1200" dirty="0">
              <a:solidFill>
                <a:schemeClr val="accent1">
                  <a:lumMod val="75000"/>
                </a:schemeClr>
              </a:solidFill>
              <a:latin typeface="Avaza Mtavruli" pitchFamily="34" charset="0"/>
            </a:endParaRPr>
          </a:p>
        </p:txBody>
      </p:sp>
    </p:spTree>
  </p:cSld>
  <p:clrMapOvr>
    <a:masterClrMapping/>
  </p:clrMapOvr>
  <p:transition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548680"/>
            <a:ext cx="6719664" cy="609600"/>
          </a:xfrm>
        </p:spPr>
        <p:txBody>
          <a:bodyPr/>
          <a:lstStyle/>
          <a:p>
            <a:pPr lvl="0" algn="r">
              <a:defRPr/>
            </a:pPr>
            <a:r>
              <a:rPr lang="ka-GE" sz="2400" b="1" kern="1200" dirty="0" smtClean="0">
                <a:solidFill>
                  <a:schemeClr val="accent1">
                    <a:lumMod val="75000"/>
                  </a:schemeClr>
                </a:solidFill>
                <a:latin typeface="Avaza Mtavruli" pitchFamily="34" charset="0"/>
              </a:rPr>
              <a:t>სიხშირეთა განაწილება</a:t>
            </a:r>
            <a:endParaRPr lang="ru-RU" sz="2400" b="1" kern="1200" dirty="0">
              <a:solidFill>
                <a:schemeClr val="accent1">
                  <a:lumMod val="75000"/>
                </a:schemeClr>
              </a:solidFill>
              <a:latin typeface="Avaza Mtavruli" pitchFamily="34" charset="0"/>
            </a:endParaRPr>
          </a:p>
        </p:txBody>
      </p:sp>
      <p:graphicFrame>
        <p:nvGraphicFramePr>
          <p:cNvPr id="82" name="Chart 81"/>
          <p:cNvGraphicFramePr/>
          <p:nvPr/>
        </p:nvGraphicFramePr>
        <p:xfrm>
          <a:off x="2267744" y="1628800"/>
          <a:ext cx="6336704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 bwMode="auto">
          <a:xfrm>
            <a:off x="2771800" y="11088"/>
            <a:ext cx="6324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ka-GE" b="1" dirty="0" smtClean="0">
                <a:solidFill>
                  <a:srgbClr val="007E39"/>
                </a:solidFill>
                <a:latin typeface="Avaza Mtavruli" pitchFamily="34" charset="0"/>
              </a:rPr>
              <a:t>სტუდენტთა საგრანტო კონკურსი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Avaza Mtavruli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2416820"/>
            <a:ext cx="8640960" cy="2308324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Lucida Sans Unicode" pitchFamily="34" charset="0"/>
              </a:rPr>
              <a:t> </a:t>
            </a:r>
            <a:r>
              <a:rPr lang="ka-GE" sz="4500" i="1" dirty="0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Sylfaen" pitchFamily="18" charset="0"/>
              </a:rPr>
              <a:t>გამოცდების ეროვნული ცენტრი გისურვებთ წარმატებას!</a:t>
            </a:r>
            <a:endParaRPr lang="ru-RU" sz="4500" i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1">
                  <a:lumMod val="75000"/>
                </a:schemeClr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latin typeface="Sylfae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PPP_SEDUC_TXT_Apple_Books">
  <a:themeElements>
    <a:clrScheme name="Custom 11">
      <a:dk1>
        <a:srgbClr val="CC0000"/>
      </a:dk1>
      <a:lt1>
        <a:srgbClr val="FF5050"/>
      </a:lt1>
      <a:dk2>
        <a:srgbClr val="A93027"/>
      </a:dk2>
      <a:lt2>
        <a:srgbClr val="FBF6E9"/>
      </a:lt2>
      <a:accent1>
        <a:srgbClr val="5AB277"/>
      </a:accent1>
      <a:accent2>
        <a:srgbClr val="3F6B33"/>
      </a:accent2>
      <a:accent3>
        <a:srgbClr val="7F7F7F"/>
      </a:accent3>
      <a:accent4>
        <a:srgbClr val="E1A68B"/>
      </a:accent4>
      <a:accent5>
        <a:srgbClr val="E98029"/>
      </a:accent5>
      <a:accent6>
        <a:srgbClr val="31859B"/>
      </a:accent6>
      <a:hlink>
        <a:srgbClr val="40AFFF"/>
      </a:hlink>
      <a:folHlink>
        <a:srgbClr val="0070C0"/>
      </a:folHlink>
    </a:clrScheme>
    <a:fontScheme name="PPP_SMEDI_TXT_Doctor_At_Compu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PP_SMEDI_TXT_Doctor_At_Compu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MEDI_TXT_Doctor_At_Compu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MEDI_TXT_Doctor_At_Compu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MEDI_TXT_Doctor_At_Compu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MEDI_TXT_Doctor_At_Compu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MEDI_TXT_Doctor_At_Compu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MEDI_TXT_Doctor_At_Compu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MEDI_TXT_Doctor_At_Compu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MEDI_TXT_Doctor_At_Compu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MEDI_TXT_Doctor_At_Compu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MEDI_TXT_Doctor_At_Compu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MEDI_TXT_Doctor_At_Compu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MEDI_TXT_Doctor_At_Computer 13">
        <a:dk1>
          <a:srgbClr val="000000"/>
        </a:dk1>
        <a:lt1>
          <a:srgbClr val="FFFFFF"/>
        </a:lt1>
        <a:dk2>
          <a:srgbClr val="0033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MEDI_TXT_Doctor_At_Computer 14">
        <a:dk1>
          <a:srgbClr val="333333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2A2A2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MEDI_TXT_Doctor_At_Computer 15">
        <a:dk1>
          <a:srgbClr val="333333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2A2A2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MEDI_TXT_Doctor_At_Computer 16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PPP_SEDUC_TXT_Apple_Books</Template>
  <TotalTime>781</TotalTime>
  <Words>151</Words>
  <Application>Microsoft Office PowerPoint</Application>
  <PresentationFormat>On-screen Show (4:3)</PresentationFormat>
  <Paragraphs>38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Sylfaen</vt:lpstr>
      <vt:lpstr>Avaza Mtavruli</vt:lpstr>
      <vt:lpstr>Avaza</vt:lpstr>
      <vt:lpstr>Arial Black</vt:lpstr>
      <vt:lpstr>Lucida Sans Unicode</vt:lpstr>
      <vt:lpstr>Calibri</vt:lpstr>
      <vt:lpstr>PPP_SEDUC_TXT_Apple_Books</vt:lpstr>
      <vt:lpstr>ერთიანი ეროვნული გამოცდები 2013 </vt:lpstr>
      <vt:lpstr>Slide 2</vt:lpstr>
      <vt:lpstr>სიხშირეთა განაწილება ქულების მიხედვით</vt:lpstr>
      <vt:lpstr>სიხშირეთა განაწილება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ერთიანი ეროვნული გამოცდები 2011</dc:title>
  <dc:creator>sofio baxutashvili</dc:creator>
  <cp:lastModifiedBy>teona.miminoshvili</cp:lastModifiedBy>
  <cp:revision>85</cp:revision>
  <dcterms:created xsi:type="dcterms:W3CDTF">2011-07-27T10:30:27Z</dcterms:created>
  <dcterms:modified xsi:type="dcterms:W3CDTF">2013-08-16T06:57:01Z</dcterms:modified>
</cp:coreProperties>
</file>