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iorgi\NAEC\2015\Gamocdebi_2015\xelovneba_2015\abiturientebi\stat_xelov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xelovneba_2015\abiturientebi\stat_xelov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18208843411372E-3"/>
          <c:y val="9.8880253604663029E-2"/>
          <c:w val="0.94880744618964563"/>
          <c:h val="0.82187769164513702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16,3%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83,7%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Sheet1!$C$21:$C$22</c:f>
              <c:numCache>
                <c:formatCode>General</c:formatCode>
                <c:ptCount val="2"/>
                <c:pt idx="0">
                  <c:v>16.3</c:v>
                </c:pt>
                <c:pt idx="1">
                  <c:v>83.7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Sheet1!$D$21:$D$22</c:f>
              <c:numCache>
                <c:formatCode>General</c:formatCode>
                <c:ptCount val="2"/>
                <c:pt idx="0">
                  <c:v>0.16300000000000001</c:v>
                </c:pt>
                <c:pt idx="1">
                  <c:v>0.83700000000000008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Sheet1!$F$58:$F$63</c:f>
              <c:strCache>
                <c:ptCount val="6"/>
                <c:pt idx="0">
                  <c:v>0-10 ქულა</c:v>
                </c:pt>
                <c:pt idx="1">
                  <c:v>11-20 ქულა</c:v>
                </c:pt>
                <c:pt idx="2">
                  <c:v>21-30  ქულა</c:v>
                </c:pt>
                <c:pt idx="3">
                  <c:v>31-40  ქულა</c:v>
                </c:pt>
                <c:pt idx="4">
                  <c:v>41-50  ქულა</c:v>
                </c:pt>
                <c:pt idx="5">
                  <c:v>51-60  ქულა</c:v>
                </c:pt>
              </c:strCache>
            </c:strRef>
          </c:cat>
          <c:val>
            <c:numRef>
              <c:f>Sheet1!$I$58:$I$63</c:f>
              <c:numCache>
                <c:formatCode>###0.0%</c:formatCode>
                <c:ptCount val="6"/>
                <c:pt idx="0">
                  <c:v>4.2253521126760563E-2</c:v>
                </c:pt>
                <c:pt idx="1">
                  <c:v>0.27364185110663986</c:v>
                </c:pt>
                <c:pt idx="2">
                  <c:v>0.35613682092555332</c:v>
                </c:pt>
                <c:pt idx="3">
                  <c:v>0.23742454728370219</c:v>
                </c:pt>
                <c:pt idx="4">
                  <c:v>7.6458752515090544E-2</c:v>
                </c:pt>
                <c:pt idx="5">
                  <c:v>1.408450704225352E-2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-27"/>
        <c:axId val="41740000"/>
        <c:axId val="41740384"/>
      </c:barChart>
      <c:catAx>
        <c:axId val="4174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40384"/>
        <c:crosses val="autoZero"/>
        <c:auto val="1"/>
        <c:lblAlgn val="ctr"/>
        <c:lblOffset val="100"/>
        <c:noMultiLvlLbl val="0"/>
      </c:catAx>
      <c:valAx>
        <c:axId val="4174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4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323088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1354191" y="2067242"/>
            <a:ext cx="918316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60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სამოქალაქო განათლება</a:t>
            </a:r>
            <a:endParaRPr lang="en-US" sz="60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02956" y="424284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 dirty="0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89113" y="905477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350258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919740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2182368" y="623889"/>
            <a:ext cx="7055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a-GE" sz="2800" b="1" dirty="0" smtClean="0">
                <a:solidFill>
                  <a:srgbClr val="265599"/>
                </a:solidFill>
                <a:latin typeface="Avaza Mtavruli" panose="020B0500000000000000" pitchFamily="34" charset="0"/>
              </a:rPr>
              <a:t>სამოქალაქო განათლება</a:t>
            </a:r>
            <a:endParaRPr lang="en-US" dirty="0">
              <a:solidFill>
                <a:srgbClr val="2655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9"/>
              <a:chOff x="539584" y="1772226"/>
              <a:chExt cx="3906520" cy="2217879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7"/>
                <a:ext cx="3903345" cy="1497108"/>
                <a:chOff x="1804480" y="2512175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5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535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497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</a:rPr>
                  <a:t>სამოქალაქო</a:t>
                </a:r>
              </a:p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</a:rPr>
                  <a:t> განათლება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5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5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83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.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32064" y="5235575"/>
            <a:ext cx="7329487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6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0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 </a:t>
            </a:r>
            <a:endParaRPr lang="ka-GE" sz="1200" b="1" dirty="0">
              <a:solidFill>
                <a:srgbClr val="265599"/>
              </a:solidFill>
              <a:latin typeface="Arial" charset="0"/>
            </a:endParaRP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მინიმალური კომპეტენციის ზღვარი - გამსვლელი ქულა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- 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16</a:t>
            </a: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231556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670283"/>
              </p:ext>
            </p:extLst>
          </p:nvPr>
        </p:nvGraphicFramePr>
        <p:xfrm>
          <a:off x="2155940" y="1853486"/>
          <a:ext cx="4838699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32401" y="1971429"/>
            <a:ext cx="3634468" cy="1330973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სამოქალაქო განათლების გამოცდაში მინიმალური კომპეტენციის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ზღვარი გადალახა აბიტურიენტთა 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83,7%-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92836">
            <a:off x="2357219" y="-383228"/>
            <a:ext cx="5390123" cy="60242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88826" y="1828800"/>
            <a:ext cx="4649454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სამოქალაქო განათლება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153974" y="4991973"/>
            <a:ext cx="6294062" cy="149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- 26,16</a:t>
            </a:r>
            <a:r>
              <a:rPr lang="ka-GE" sz="3600" b="1" dirty="0" smtClean="0">
                <a:solidFill>
                  <a:srgbClr val="FF0000"/>
                </a:solidFill>
              </a:rPr>
              <a:t> 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სირთულე* -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43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60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21787" y="6280057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338" y="1221399"/>
            <a:ext cx="6354762" cy="48910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02268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4767942" y="1497931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en-US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 1</a:t>
            </a:r>
            <a:r>
              <a:rPr lang="ka-GE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6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767942" y="1974262"/>
            <a:ext cx="3732246" cy="3548235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40765" y="1615522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16,3</a:t>
            </a:r>
            <a:r>
              <a:rPr lang="en-US" sz="1050" b="1" dirty="0" smtClean="0">
                <a:latin typeface="Arial" charset="0"/>
              </a:rPr>
              <a:t>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3796288" y="1417260"/>
            <a:ext cx="246675" cy="1261099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715475" y="2431229"/>
            <a:ext cx="1189039" cy="2249488"/>
            <a:chOff x="4363756" y="2512068"/>
            <a:chExt cx="1121007" cy="2790088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06" name="Rectangle 39"/>
            <p:cNvSpPr>
              <a:spLocks noChangeArrowheads="1"/>
            </p:cNvSpPr>
            <p:nvPr/>
          </p:nvSpPr>
          <p:spPr bwMode="auto">
            <a:xfrm>
              <a:off x="4363756" y="251206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31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59%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4363756" y="3441440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59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36%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08" name="Rectangle 42"/>
            <p:cNvSpPr>
              <a:spLocks noChangeArrowheads="1"/>
            </p:cNvSpPr>
            <p:nvPr/>
          </p:nvSpPr>
          <p:spPr bwMode="auto">
            <a:xfrm>
              <a:off x="4363756" y="4372783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9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05%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7858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</a:rPr>
              <a:t>სამოქალაქო </a:t>
            </a:r>
          </a:p>
          <a:p>
            <a:pPr algn="ctr">
              <a:spcBef>
                <a:spcPct val="20000"/>
              </a:spcBef>
              <a:defRPr/>
            </a:pPr>
            <a:r>
              <a:rPr lang="ka-GE" sz="1200" b="1" dirty="0" smtClean="0">
                <a:solidFill>
                  <a:srgbClr val="F2FDF7"/>
                </a:solidFill>
              </a:rPr>
              <a:t>განათლება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870" y="1068247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110318"/>
              </p:ext>
            </p:extLst>
          </p:nvPr>
        </p:nvGraphicFramePr>
        <p:xfrm>
          <a:off x="2938462" y="2286000"/>
          <a:ext cx="6315076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160</Words>
  <Application>Microsoft Office PowerPoint</Application>
  <PresentationFormat>Widescreen</PresentationFormat>
  <Paragraphs>45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Avaza</vt:lpstr>
      <vt:lpstr>Avaza Mtavruli</vt:lpstr>
      <vt:lpstr>Calibri</vt:lpstr>
      <vt:lpstr>Calibri Light</vt:lpstr>
      <vt:lpstr>Comic Sans MS</vt:lpstr>
      <vt:lpstr>Microsoft New Tai Lue</vt:lpstr>
      <vt:lpstr>Sylfaen</vt:lpstr>
      <vt:lpstr>Times</vt:lpstr>
      <vt:lpstr>Office Theme</vt:lpstr>
      <vt:lpstr>PowerPoint Presentation</vt:lpstr>
      <vt:lpstr>PowerPoint Presentation</vt:lpstr>
      <vt:lpstr>მინიმალური კომპეტენციის ზღვარი</vt:lpstr>
      <vt:lpstr>სამოქალაქო განათლება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giorgi ratiani</cp:lastModifiedBy>
  <cp:revision>66</cp:revision>
  <dcterms:created xsi:type="dcterms:W3CDTF">2015-07-21T06:47:38Z</dcterms:created>
  <dcterms:modified xsi:type="dcterms:W3CDTF">2015-07-31T11:57:11Z</dcterms:modified>
</cp:coreProperties>
</file>