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4" r:id="rId8"/>
    <p:sldId id="260" r:id="rId9"/>
  </p:sldIdLst>
  <p:sldSz cx="9144000" cy="6858000" type="screen4x3"/>
  <p:notesSz cx="6858000" cy="9144000"/>
  <p:embeddedFontLst>
    <p:embeddedFont>
      <p:font typeface="Sylfaen" pitchFamily="18" charset="0"/>
      <p:regular r:id="rId10"/>
    </p:embeddedFont>
    <p:embeddedFont>
      <p:font typeface="Avaza Mtavruli" pitchFamily="34" charset="0"/>
      <p:regular r:id="rId11"/>
    </p:embeddedFont>
    <p:embeddedFont>
      <p:font typeface="Avaza" pitchFamily="34" charset="0"/>
      <p:regular r:id="rId12"/>
    </p:embeddedFont>
    <p:embeddedFont>
      <p:font typeface="Arial Black" pitchFamily="34" charset="0"/>
      <p:bold r:id="rId13"/>
    </p:embeddedFont>
    <p:embeddedFont>
      <p:font typeface="Lucida Sans Unicode" pitchFamily="34" charset="0"/>
      <p:regular r:id="rId14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9473"/>
    <a:srgbClr val="CA8864"/>
    <a:srgbClr val="DDB39B"/>
    <a:srgbClr val="000000"/>
    <a:srgbClr val="D0E2C0"/>
    <a:srgbClr val="CC0000"/>
    <a:srgbClr val="FF5B5B"/>
    <a:srgbClr val="000099"/>
    <a:srgbClr val="1C1C1C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3" autoAdjust="0"/>
    <p:restoredTop sz="94710" autoAdjust="0"/>
  </p:normalViewPr>
  <p:slideViewPr>
    <p:cSldViewPr>
      <p:cViewPr varScale="1">
        <p:scale>
          <a:sx n="79" d="100"/>
          <a:sy n="79" d="100"/>
        </p:scale>
        <p:origin x="-8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ona.miminoshvili\Desktop\Book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34"/>
  <c:chart>
    <c:autoTitleDeleted val="1"/>
    <c:view3D>
      <c:rotX val="30"/>
      <c:rotY val="210"/>
      <c:perspective val="10"/>
    </c:view3D>
    <c:plotArea>
      <c:layout>
        <c:manualLayout>
          <c:layoutTarget val="inner"/>
          <c:xMode val="edge"/>
          <c:yMode val="edge"/>
          <c:x val="0"/>
          <c:y val="9.8880275624461708E-2"/>
          <c:w val="0.94880744618964563"/>
          <c:h val="0.82187769164513558"/>
        </c:manualLayout>
      </c:layout>
      <c:pie3DChart>
        <c:varyColors val="1"/>
        <c:ser>
          <c:idx val="0"/>
          <c:order val="0"/>
          <c:tx>
            <c:strRef>
              <c:f>Sheet1!$K$17:$K$18</c:f>
              <c:strCache>
                <c:ptCount val="1"/>
              </c:strCache>
            </c:strRef>
          </c:tx>
          <c:spPr>
            <a:ln w="19050"/>
            <a:effectLst>
              <a:outerShdw blurRad="114300" dist="368300" dir="6900000" sx="101000" sy="101000" rotWithShape="0">
                <a:prstClr val="black">
                  <a:alpha val="2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502400" h="6502400"/>
              <a:bevelB w="6502400" h="6502400"/>
              <a:contourClr>
                <a:srgbClr val="000000"/>
              </a:contourClr>
            </a:sp3d>
          </c:spPr>
          <c:explosion val="10"/>
          <c:dPt>
            <c:idx val="0"/>
            <c:explosion val="18"/>
            <c:spPr>
              <a:solidFill>
                <a:srgbClr val="D0E2C0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408958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</c:dPt>
          <c:dLbls>
            <c:dLbl>
              <c:idx val="1"/>
              <c:layout>
                <c:manualLayout>
                  <c:x val="-0.13217461058343108"/>
                  <c:y val="9.7971745779839581E-2"/>
                </c:manualLayout>
              </c:layout>
              <c:showVal val="1"/>
            </c:dLbl>
            <c:txPr>
              <a:bodyPr/>
              <a:lstStyle/>
              <a:p>
                <a:pPr>
                  <a:defRPr sz="1300" b="1" baseline="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numRef>
              <c:f>Sheet1!$L$16</c:f>
              <c:numCache>
                <c:formatCode>General</c:formatCode>
                <c:ptCount val="1"/>
              </c:numCache>
            </c:numRef>
          </c:cat>
          <c:val>
            <c:numRef>
              <c:f>Sheet1!$L$17:$L$18</c:f>
              <c:numCache>
                <c:formatCode>0.00%</c:formatCode>
                <c:ptCount val="2"/>
                <c:pt idx="0">
                  <c:v>8.6800000000000016E-2</c:v>
                </c:pt>
                <c:pt idx="1">
                  <c:v>0.91320000000000001</c:v>
                </c:pt>
              </c:numCache>
            </c:numRef>
          </c:val>
        </c:ser>
        <c:ser>
          <c:idx val="1"/>
          <c:order val="1"/>
          <c:tx>
            <c:strRef>
              <c:f>Sheet1!$K$18</c:f>
              <c:strCache>
                <c:ptCount val="1"/>
              </c:strCache>
            </c:strRef>
          </c:tx>
          <c:cat>
            <c:numRef>
              <c:f>Sheet1!$L$16</c:f>
              <c:numCache>
                <c:formatCode>General</c:formatCode>
                <c:ptCount val="1"/>
              </c:numCache>
            </c:numRef>
          </c:cat>
          <c:val>
            <c:numRef>
              <c:f>Sheet1!$L$18</c:f>
              <c:numCache>
                <c:formatCode>0.00%</c:formatCode>
                <c:ptCount val="1"/>
                <c:pt idx="0">
                  <c:v>0.91320000000000001</c:v>
                </c:pt>
              </c:numCache>
            </c:numRef>
          </c:val>
        </c:ser>
      </c:pie3DChart>
    </c:plotArea>
    <c:plotVisOnly val="1"/>
  </c:chart>
  <c:spPr>
    <a:noFill/>
    <a:ln w="12700">
      <a:noFill/>
    </a:ln>
    <a:effectLst>
      <a:outerShdw blurRad="50800" dist="50800" dir="2700000" algn="ctr" rotWithShape="0">
        <a:sysClr val="windowText" lastClr="000000"/>
      </a:outerShdw>
    </a:effectLst>
    <a:scene3d>
      <a:camera prst="orthographicFront"/>
      <a:lightRig rig="threePt" dir="t"/>
    </a:scene3d>
    <a:sp3d prstMaterial="powder"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2.4299999999999999E-2</c:v>
                </c:pt>
                <c:pt idx="1">
                  <c:v>7.9900000000000013E-2</c:v>
                </c:pt>
                <c:pt idx="2">
                  <c:v>0.13919999999999999</c:v>
                </c:pt>
                <c:pt idx="3">
                  <c:v>0.18680000000000002</c:v>
                </c:pt>
                <c:pt idx="4">
                  <c:v>0.222</c:v>
                </c:pt>
                <c:pt idx="5">
                  <c:v>0.1978</c:v>
                </c:pt>
                <c:pt idx="6">
                  <c:v>0.12100000000000001</c:v>
                </c:pt>
                <c:pt idx="7">
                  <c:v>2.9000000000000099E-2</c:v>
                </c:pt>
              </c:numCache>
            </c:numRef>
          </c:val>
        </c:ser>
        <c:gapWidth val="38"/>
        <c:overlap val="75"/>
        <c:axId val="97526144"/>
        <c:axId val="97527680"/>
      </c:barChart>
      <c:catAx>
        <c:axId val="97526144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97527680"/>
        <c:crosses val="autoZero"/>
        <c:auto val="1"/>
        <c:lblAlgn val="ctr"/>
        <c:lblOffset val="100"/>
      </c:catAx>
      <c:valAx>
        <c:axId val="97527680"/>
        <c:scaling>
          <c:orientation val="minMax"/>
          <c:max val="0.25"/>
          <c:min val="0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97526144"/>
        <c:crosses val="autoZero"/>
        <c:crossBetween val="between"/>
        <c:majorUnit val="0.05"/>
        <c:minorUnit val="1.0000000000000005E-2"/>
      </c:valAx>
      <c:spPr>
        <a:solidFill>
          <a:schemeClr val="bg2"/>
        </a:solidFill>
      </c:spPr>
    </c:plotArea>
    <c:plotVisOnly val="1"/>
  </c:chart>
  <c:spPr>
    <a:solidFill>
      <a:schemeClr val="bg2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1.3899999999999999E-2</c:v>
                </c:pt>
                <c:pt idx="1">
                  <c:v>5.2600000000000001E-2</c:v>
                </c:pt>
                <c:pt idx="2">
                  <c:v>0.10150000000000002</c:v>
                </c:pt>
                <c:pt idx="3">
                  <c:v>0.16089999999999999</c:v>
                </c:pt>
                <c:pt idx="4">
                  <c:v>0.24580000000000002</c:v>
                </c:pt>
                <c:pt idx="5">
                  <c:v>0.24110000000000001</c:v>
                </c:pt>
                <c:pt idx="6" formatCode="0%">
                  <c:v>0.15000000000000002</c:v>
                </c:pt>
                <c:pt idx="7">
                  <c:v>3.4200000000000001E-2</c:v>
                </c:pt>
              </c:numCache>
            </c:numRef>
          </c:val>
        </c:ser>
        <c:gapWidth val="38"/>
        <c:overlap val="75"/>
        <c:axId val="86417792"/>
        <c:axId val="86419328"/>
      </c:barChart>
      <c:catAx>
        <c:axId val="86417792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6419328"/>
        <c:crosses val="autoZero"/>
        <c:auto val="1"/>
        <c:lblAlgn val="ctr"/>
        <c:lblOffset val="100"/>
      </c:catAx>
      <c:valAx>
        <c:axId val="86419328"/>
        <c:scaling>
          <c:orientation val="minMax"/>
          <c:max val="0.25"/>
          <c:min val="0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6417792"/>
        <c:crosses val="autoZero"/>
        <c:crossBetween val="between"/>
        <c:majorUnit val="0.05"/>
        <c:minorUnit val="1.0000000000000005E-2"/>
      </c:valAx>
      <c:spPr>
        <a:solidFill>
          <a:schemeClr val="bg2"/>
        </a:solidFill>
      </c:spPr>
    </c:plotArea>
    <c:plotVisOnly val="1"/>
  </c:chart>
  <c:spPr>
    <a:solidFill>
      <a:schemeClr val="bg2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2.3599999999999996E-2</c:v>
                </c:pt>
                <c:pt idx="1">
                  <c:v>7.2700000000000015E-2</c:v>
                </c:pt>
                <c:pt idx="2">
                  <c:v>0.12690000000000001</c:v>
                </c:pt>
                <c:pt idx="3">
                  <c:v>0.18380000000000002</c:v>
                </c:pt>
                <c:pt idx="4">
                  <c:v>0.22589999999999999</c:v>
                </c:pt>
                <c:pt idx="5">
                  <c:v>0.20540000000000003</c:v>
                </c:pt>
                <c:pt idx="6">
                  <c:v>0.13089999999999999</c:v>
                </c:pt>
                <c:pt idx="7">
                  <c:v>3.0800000000000004E-2</c:v>
                </c:pt>
              </c:numCache>
            </c:numRef>
          </c:val>
        </c:ser>
        <c:gapWidth val="38"/>
        <c:overlap val="75"/>
        <c:axId val="86460288"/>
        <c:axId val="86461824"/>
      </c:barChart>
      <c:catAx>
        <c:axId val="86460288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6461824"/>
        <c:crosses val="autoZero"/>
        <c:auto val="1"/>
        <c:lblAlgn val="ctr"/>
        <c:lblOffset val="100"/>
      </c:catAx>
      <c:valAx>
        <c:axId val="86461824"/>
        <c:scaling>
          <c:orientation val="minMax"/>
          <c:max val="0.25"/>
          <c:min val="0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6460288"/>
        <c:crosses val="autoZero"/>
        <c:crossBetween val="between"/>
        <c:majorUnit val="0.05"/>
        <c:minorUnit val="1.0000000000000005E-2"/>
      </c:valAx>
      <c:spPr>
        <a:solidFill>
          <a:schemeClr val="bg2"/>
        </a:solidFill>
      </c:spPr>
    </c:plotArea>
    <c:plotVisOnly val="1"/>
  </c:chart>
  <c:spPr>
    <a:solidFill>
      <a:schemeClr val="bg2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1.5500000000000002E-2</c:v>
                </c:pt>
                <c:pt idx="1">
                  <c:v>6.480000000000001E-2</c:v>
                </c:pt>
                <c:pt idx="2">
                  <c:v>0.13120000000000001</c:v>
                </c:pt>
                <c:pt idx="3">
                  <c:v>0.1971</c:v>
                </c:pt>
                <c:pt idx="4">
                  <c:v>0.2296</c:v>
                </c:pt>
                <c:pt idx="5">
                  <c:v>0.20130000000000001</c:v>
                </c:pt>
                <c:pt idx="6">
                  <c:v>0.1273</c:v>
                </c:pt>
                <c:pt idx="7">
                  <c:v>3.3199999999999903E-2</c:v>
                </c:pt>
              </c:numCache>
            </c:numRef>
          </c:val>
        </c:ser>
        <c:gapWidth val="38"/>
        <c:overlap val="75"/>
        <c:axId val="98855168"/>
        <c:axId val="98861056"/>
      </c:barChart>
      <c:catAx>
        <c:axId val="98855168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98861056"/>
        <c:crosses val="autoZero"/>
        <c:auto val="1"/>
        <c:lblAlgn val="ctr"/>
        <c:lblOffset val="100"/>
      </c:catAx>
      <c:valAx>
        <c:axId val="98861056"/>
        <c:scaling>
          <c:orientation val="minMax"/>
          <c:max val="0.25"/>
          <c:min val="0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98855168"/>
        <c:crosses val="autoZero"/>
        <c:crossBetween val="between"/>
        <c:majorUnit val="0.05"/>
        <c:minorUnit val="1.0000000000000005E-2"/>
      </c:valAx>
      <c:spPr>
        <a:solidFill>
          <a:schemeClr val="bg2"/>
        </a:solidFill>
      </c:spPr>
    </c:plotArea>
    <c:plotVisOnly val="1"/>
  </c:chart>
  <c:spPr>
    <a:solidFill>
      <a:schemeClr val="bg2"/>
    </a:solidFill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855968" cy="1152128"/>
          </a:xfrm>
        </p:spPr>
        <p:txBody>
          <a:bodyPr/>
          <a:lstStyle/>
          <a:p>
            <a:r>
              <a:rPr lang="ka-GE" sz="40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ქართული ენა და ლიტერატურა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0"/>
            <a:ext cx="6324600" cy="609600"/>
          </a:xfrm>
        </p:spPr>
        <p:txBody>
          <a:bodyPr/>
          <a:lstStyle/>
          <a:p>
            <a:pPr algn="r"/>
            <a:r>
              <a:rPr lang="ka-GE" sz="18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ქართული ენა და ლიტერატურა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1403648" y="5877272"/>
            <a:ext cx="77403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*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და გამრავლებული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100-ზე.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7313" indent="-8731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მაქსიმალური ქულა </a:t>
            </a:r>
            <a:r>
              <a:rPr lang="ka-GE" sz="1200" b="1" smtClean="0">
                <a:solidFill>
                  <a:schemeClr val="accent5">
                    <a:lumMod val="50000"/>
                  </a:schemeClr>
                </a:solidFill>
              </a:rPr>
              <a:t>არის 80.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331640" y="1772816"/>
            <a:ext cx="7498771" cy="3716131"/>
            <a:chOff x="539552" y="1772226"/>
            <a:chExt cx="7498771" cy="3716131"/>
          </a:xfrm>
        </p:grpSpPr>
        <p:grpSp>
          <p:nvGrpSpPr>
            <p:cNvPr id="31" name="Group 30"/>
            <p:cNvGrpSpPr/>
            <p:nvPr/>
          </p:nvGrpSpPr>
          <p:grpSpPr>
            <a:xfrm>
              <a:off x="539552" y="2492896"/>
              <a:ext cx="3903762" cy="2995461"/>
              <a:chOff x="1547664" y="1988840"/>
              <a:chExt cx="3680690" cy="3715541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547664" y="1988840"/>
                <a:ext cx="3680690" cy="2789159"/>
                <a:chOff x="1804450" y="2512049"/>
                <a:chExt cx="3680690" cy="2789159"/>
              </a:xfrm>
            </p:grpSpPr>
            <p:sp>
              <p:nvSpPr>
                <p:cNvPr id="5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50" y="3440129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/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ქულა</a:t>
                  </a:r>
                  <a:endParaRPr lang="ru-RU" sz="1400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6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4450" y="4371488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50" y="2512049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19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4347" y="2512049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9 689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0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4347" y="3440129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42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78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2" name="Rectangle 42"/>
                <p:cNvSpPr>
                  <a:spLocks noChangeArrowheads="1"/>
                </p:cNvSpPr>
                <p:nvPr/>
              </p:nvSpPr>
              <p:spPr bwMode="auto">
                <a:xfrm>
                  <a:off x="4364347" y="4371488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53,48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547664" y="4774661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გამოცდაზე დაფიქსირებული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მაქსიმალური ქულა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**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29" name="Rectangle 42"/>
              <p:cNvSpPr>
                <a:spLocks noChangeArrowheads="1"/>
              </p:cNvSpPr>
              <p:nvPr/>
            </p:nvSpPr>
            <p:spPr bwMode="auto">
              <a:xfrm>
                <a:off x="4107561" y="4774661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79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(3)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57116" y="1772226"/>
              <a:ext cx="4781207" cy="3716131"/>
              <a:chOff x="3257116" y="1772226"/>
              <a:chExt cx="4781207" cy="3716131"/>
            </a:xfrm>
          </p:grpSpPr>
          <p:sp>
            <p:nvSpPr>
              <p:cNvPr id="14" name="Rectangle 31"/>
              <p:cNvSpPr>
                <a:spLocks noChangeArrowheads="1"/>
              </p:cNvSpPr>
              <p:nvPr/>
            </p:nvSpPr>
            <p:spPr bwMode="auto">
              <a:xfrm>
                <a:off x="4456326" y="177281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II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5" name="Rectangle 38"/>
              <p:cNvSpPr>
                <a:spLocks noChangeArrowheads="1"/>
              </p:cNvSpPr>
              <p:nvPr/>
            </p:nvSpPr>
            <p:spPr bwMode="auto">
              <a:xfrm>
                <a:off x="6849603" y="177281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IV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6" name="Rectangle 41"/>
              <p:cNvSpPr>
                <a:spLocks noChangeArrowheads="1"/>
              </p:cNvSpPr>
              <p:nvPr/>
            </p:nvSpPr>
            <p:spPr bwMode="auto">
              <a:xfrm>
                <a:off x="3257116" y="177222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 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7" name="Rectangle 31"/>
              <p:cNvSpPr>
                <a:spLocks noChangeArrowheads="1"/>
              </p:cNvSpPr>
              <p:nvPr/>
            </p:nvSpPr>
            <p:spPr bwMode="auto">
              <a:xfrm>
                <a:off x="5649850" y="177281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III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8" name="Rectangle 39"/>
              <p:cNvSpPr>
                <a:spLocks noChangeArrowheads="1"/>
              </p:cNvSpPr>
              <p:nvPr/>
            </p:nvSpPr>
            <p:spPr bwMode="auto">
              <a:xfrm>
                <a:off x="4452367" y="2492896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9 711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1" name="Rectangle 40"/>
              <p:cNvSpPr>
                <a:spLocks noChangeArrowheads="1"/>
              </p:cNvSpPr>
              <p:nvPr/>
            </p:nvSpPr>
            <p:spPr bwMode="auto">
              <a:xfrm>
                <a:off x="4452367" y="324111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46,18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3" name="Rectangle 42"/>
              <p:cNvSpPr>
                <a:spLocks noChangeArrowheads="1"/>
              </p:cNvSpPr>
              <p:nvPr/>
            </p:nvSpPr>
            <p:spPr bwMode="auto">
              <a:xfrm>
                <a:off x="4452367" y="399197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57,73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4" name="Rectangle 42"/>
              <p:cNvSpPr>
                <a:spLocks noChangeArrowheads="1"/>
              </p:cNvSpPr>
              <p:nvPr/>
            </p:nvSpPr>
            <p:spPr bwMode="auto">
              <a:xfrm>
                <a:off x="4452367" y="4738819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80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(2)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5" name="Rectangle 39"/>
              <p:cNvSpPr>
                <a:spLocks noChangeArrowheads="1"/>
              </p:cNvSpPr>
              <p:nvPr/>
            </p:nvSpPr>
            <p:spPr bwMode="auto">
              <a:xfrm>
                <a:off x="5651696" y="2492896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9 639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6" name="Rectangle 40"/>
              <p:cNvSpPr>
                <a:spLocks noChangeArrowheads="1"/>
              </p:cNvSpPr>
              <p:nvPr/>
            </p:nvSpPr>
            <p:spPr bwMode="auto">
              <a:xfrm>
                <a:off x="5651696" y="324111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43,60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7" name="Rectangle 42"/>
              <p:cNvSpPr>
                <a:spLocks noChangeArrowheads="1"/>
              </p:cNvSpPr>
              <p:nvPr/>
            </p:nvSpPr>
            <p:spPr bwMode="auto">
              <a:xfrm>
                <a:off x="5651696" y="399197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54,51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32" name="Rectangle 42"/>
              <p:cNvSpPr>
                <a:spLocks noChangeArrowheads="1"/>
              </p:cNvSpPr>
              <p:nvPr/>
            </p:nvSpPr>
            <p:spPr bwMode="auto">
              <a:xfrm>
                <a:off x="5651696" y="4738819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79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</a:t>
                </a:r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6847681" y="2492896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9 638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6847681" y="324111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43,87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35" name="Rectangle 42"/>
              <p:cNvSpPr>
                <a:spLocks noChangeArrowheads="1"/>
              </p:cNvSpPr>
              <p:nvPr/>
            </p:nvSpPr>
            <p:spPr bwMode="auto">
              <a:xfrm>
                <a:off x="6847681" y="399197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54,84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6847681" y="4738819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80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</a:t>
                </a:r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124744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9" name="Group 40"/>
          <p:cNvGrpSpPr/>
          <p:nvPr/>
        </p:nvGrpSpPr>
        <p:grpSpPr>
          <a:xfrm>
            <a:off x="971600" y="2492896"/>
            <a:ext cx="6696744" cy="2587508"/>
            <a:chOff x="1403648" y="1782341"/>
            <a:chExt cx="6696744" cy="2587508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403648" y="344012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კონკურსში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მონაწილეობას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აგრძელებს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403648" y="251204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მინიმალური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კომპეტენციის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ზღვარი ვერ 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გადალახა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5292080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,65%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5292080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93,35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6228184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,63%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6228184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0,37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5297750" y="178457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II</a:t>
              </a:r>
            </a:p>
            <a:p>
              <a:r>
                <a:rPr lang="ka-GE" sz="12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7164288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,03%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7164288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,97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7164392" y="178457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IV </a:t>
              </a:r>
            </a:p>
            <a:p>
              <a:r>
                <a:rPr lang="ka-GE" sz="12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4355976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10,42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4355976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89,58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2" name="Rectangle 41"/>
            <p:cNvSpPr>
              <a:spLocks noChangeArrowheads="1"/>
            </p:cNvSpPr>
            <p:nvPr/>
          </p:nvSpPr>
          <p:spPr bwMode="auto">
            <a:xfrm>
              <a:off x="4355976" y="178398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 </a:t>
              </a:r>
            </a:p>
            <a:p>
              <a:r>
                <a:rPr lang="ka-GE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6228288" y="178234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III</a:t>
              </a:r>
            </a:p>
            <a:p>
              <a:r>
                <a:rPr lang="ka-GE" sz="12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 bwMode="auto">
          <a:xfrm>
            <a:off x="2699792" y="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ქართული ენა და ლიტერატურა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40" y="2348880"/>
            <a:ext cx="3960440" cy="1330973"/>
          </a:xfrm>
          <a:prstGeom prst="roundRect">
            <a:avLst/>
          </a:prstGeom>
          <a:solidFill>
            <a:srgbClr val="D0E2C0">
              <a:alpha val="36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 rtlCol="0">
            <a:spAutoFit/>
          </a:bodyPr>
          <a:lstStyle/>
          <a:p>
            <a:pPr algn="l"/>
            <a:r>
              <a:rPr lang="ka-GE" sz="1600" dirty="0" smtClean="0">
                <a:solidFill>
                  <a:srgbClr val="000000"/>
                </a:solidFill>
              </a:rPr>
              <a:t>ქართული ენისა და ლიტერატურის ოთხივე ვარიანტში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ka-GE" sz="1600" dirty="0" smtClean="0">
                <a:solidFill>
                  <a:srgbClr val="000000"/>
                </a:solidFill>
              </a:rPr>
              <a:t>მინიმალური კომპეტენციის ზღვარი ვერ გადალახა აბიტურიენტთა </a:t>
            </a:r>
            <a:r>
              <a:rPr lang="en-US" sz="1600" dirty="0" smtClean="0">
                <a:solidFill>
                  <a:srgbClr val="000000"/>
                </a:solidFill>
              </a:rPr>
              <a:t>8</a:t>
            </a:r>
            <a:r>
              <a:rPr lang="ka-GE" sz="1600" dirty="0" smtClean="0">
                <a:solidFill>
                  <a:srgbClr val="000000"/>
                </a:solidFill>
              </a:rPr>
              <a:t>,68%-მა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32040" y="4509120"/>
            <a:ext cx="3816424" cy="786143"/>
          </a:xfrm>
          <a:prstGeom prst="roundRect">
            <a:avLst/>
          </a:prstGeom>
          <a:solidFill>
            <a:schemeClr val="accent1">
              <a:lumMod val="75000"/>
              <a:alpha val="74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108000" bIns="108000" rtlCol="0">
            <a:spAutoFit/>
          </a:bodyPr>
          <a:lstStyle/>
          <a:p>
            <a:pPr algn="l"/>
            <a:r>
              <a:rPr lang="ka-GE" sz="1600" dirty="0" smtClean="0">
                <a:solidFill>
                  <a:srgbClr val="000000"/>
                </a:solidFill>
              </a:rPr>
              <a:t>კონკურსში მონაწილეობას აგრძელებს აბიტურიენტთა 91,32%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699792" y="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ქართული ენა და ლიტერატურა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611560" y="2204864"/>
          <a:ext cx="446449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619672" y="1782341"/>
            <a:ext cx="7128792" cy="4445446"/>
            <a:chOff x="1804450" y="1782341"/>
            <a:chExt cx="6298509" cy="4445446"/>
          </a:xfrm>
          <a:solidFill>
            <a:srgbClr val="DDB39B"/>
          </a:solidFill>
        </p:grpSpPr>
        <p:grpSp>
          <p:nvGrpSpPr>
            <p:cNvPr id="38" name="Group 40"/>
            <p:cNvGrpSpPr/>
            <p:nvPr/>
          </p:nvGrpSpPr>
          <p:grpSpPr>
            <a:xfrm>
              <a:off x="1804450" y="1782341"/>
              <a:ext cx="6295942" cy="3518867"/>
              <a:chOff x="1804450" y="1782341"/>
              <a:chExt cx="6295942" cy="3518867"/>
            </a:xfrm>
            <a:grpFill/>
          </p:grpSpPr>
          <p:sp>
            <p:nvSpPr>
              <p:cNvPr id="44" name="Rectangle 22"/>
              <p:cNvSpPr>
                <a:spLocks noChangeArrowheads="1"/>
              </p:cNvSpPr>
              <p:nvPr/>
            </p:nvSpPr>
            <p:spPr bwMode="auto">
              <a:xfrm>
                <a:off x="1804450" y="344012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21-40 ქულა</a:t>
                </a:r>
                <a:endParaRPr lang="ru-RU" sz="1400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45" name="Rectangle 23"/>
              <p:cNvSpPr>
                <a:spLocks noChangeArrowheads="1"/>
              </p:cNvSpPr>
              <p:nvPr/>
            </p:nvSpPr>
            <p:spPr bwMode="auto">
              <a:xfrm>
                <a:off x="1804450" y="4371488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41-60 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46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0-20 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47" name="Rectangle 25"/>
              <p:cNvSpPr>
                <a:spLocks noChangeArrowheads="1"/>
              </p:cNvSpPr>
              <p:nvPr/>
            </p:nvSpPr>
            <p:spPr bwMode="auto">
              <a:xfrm>
                <a:off x="5292080" y="251204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6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,65</a:t>
                </a:r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48" name="Rectangle 26"/>
              <p:cNvSpPr>
                <a:spLocks noChangeArrowheads="1"/>
              </p:cNvSpPr>
              <p:nvPr/>
            </p:nvSpPr>
            <p:spPr bwMode="auto">
              <a:xfrm>
                <a:off x="5292080" y="344012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26,24</a:t>
                </a:r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49" name="Rectangle 27"/>
              <p:cNvSpPr>
                <a:spLocks noChangeArrowheads="1"/>
              </p:cNvSpPr>
              <p:nvPr/>
            </p:nvSpPr>
            <p:spPr bwMode="auto">
              <a:xfrm>
                <a:off x="5292080" y="4371488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8,69</a:t>
                </a:r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6228184" y="251204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9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63%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6228184" y="344012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31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07%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2" name="Rectangle 30"/>
              <p:cNvSpPr>
                <a:spLocks noChangeArrowheads="1"/>
              </p:cNvSpPr>
              <p:nvPr/>
            </p:nvSpPr>
            <p:spPr bwMode="auto">
              <a:xfrm>
                <a:off x="6228184" y="4371488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43,13</a:t>
                </a:r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3" name="Rectangle 31"/>
              <p:cNvSpPr>
                <a:spLocks noChangeArrowheads="1"/>
              </p:cNvSpPr>
              <p:nvPr/>
            </p:nvSpPr>
            <p:spPr bwMode="auto">
              <a:xfrm>
                <a:off x="5278700" y="1784571"/>
                <a:ext cx="93600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/>
              <a:lstStyle/>
              <a:p>
                <a:pPr>
                  <a:spcBef>
                    <a:spcPct val="20000"/>
                  </a:spcBef>
                </a:pPr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II</a:t>
                </a:r>
              </a:p>
              <a:p>
                <a:pPr>
                  <a:spcBef>
                    <a:spcPct val="20000"/>
                  </a:spcBef>
                </a:pPr>
                <a:r>
                  <a:rPr lang="ka-GE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pPr>
                  <a:spcBef>
                    <a:spcPct val="20000"/>
                  </a:spcBef>
                </a:pP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54" name="Rectangle 34"/>
              <p:cNvSpPr>
                <a:spLocks noChangeArrowheads="1"/>
              </p:cNvSpPr>
              <p:nvPr/>
            </p:nvSpPr>
            <p:spPr bwMode="auto">
              <a:xfrm>
                <a:off x="7164288" y="4371488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43,09%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5" name="Rectangle 36"/>
              <p:cNvSpPr>
                <a:spLocks noChangeArrowheads="1"/>
              </p:cNvSpPr>
              <p:nvPr/>
            </p:nvSpPr>
            <p:spPr bwMode="auto">
              <a:xfrm>
                <a:off x="7164288" y="251204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8,03%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6" name="Rectangle 37"/>
              <p:cNvSpPr>
                <a:spLocks noChangeArrowheads="1"/>
              </p:cNvSpPr>
              <p:nvPr/>
            </p:nvSpPr>
            <p:spPr bwMode="auto">
              <a:xfrm>
                <a:off x="7164288" y="344012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32,83%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7" name="Rectangle 38"/>
              <p:cNvSpPr>
                <a:spLocks noChangeArrowheads="1"/>
              </p:cNvSpPr>
              <p:nvPr/>
            </p:nvSpPr>
            <p:spPr bwMode="auto">
              <a:xfrm>
                <a:off x="7164392" y="1784571"/>
                <a:ext cx="93600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/>
              <a:lstStyle/>
              <a:p>
                <a:pPr>
                  <a:spcBef>
                    <a:spcPct val="20000"/>
                  </a:spcBef>
                </a:pPr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IV </a:t>
                </a:r>
              </a:p>
              <a:p>
                <a:pPr>
                  <a:spcBef>
                    <a:spcPct val="20000"/>
                  </a:spcBef>
                </a:pPr>
                <a:r>
                  <a:rPr lang="ka-GE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pPr>
                  <a:spcBef>
                    <a:spcPct val="20000"/>
                  </a:spcBef>
                </a:pP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58" name="Rectangle 39"/>
              <p:cNvSpPr>
                <a:spLocks noChangeArrowheads="1"/>
              </p:cNvSpPr>
              <p:nvPr/>
            </p:nvSpPr>
            <p:spPr bwMode="auto">
              <a:xfrm>
                <a:off x="4355976" y="251204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10,42%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9" name="Rectangle 40"/>
              <p:cNvSpPr>
                <a:spLocks noChangeArrowheads="1"/>
              </p:cNvSpPr>
              <p:nvPr/>
            </p:nvSpPr>
            <p:spPr bwMode="auto">
              <a:xfrm>
                <a:off x="4355976" y="344012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2,60%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60" name="Rectangle 41"/>
              <p:cNvSpPr>
                <a:spLocks noChangeArrowheads="1"/>
              </p:cNvSpPr>
              <p:nvPr/>
            </p:nvSpPr>
            <p:spPr bwMode="auto">
              <a:xfrm>
                <a:off x="4355976" y="1783981"/>
                <a:ext cx="93600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/>
              <a:lstStyle/>
              <a:p>
                <a:pPr>
                  <a:spcBef>
                    <a:spcPct val="20000"/>
                  </a:spcBef>
                </a:pPr>
                <a:r>
                  <a:rPr lang="en-US" sz="12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 </a:t>
                </a:r>
              </a:p>
              <a:p>
                <a:pPr>
                  <a:spcBef>
                    <a:spcPct val="20000"/>
                  </a:spcBef>
                </a:pPr>
                <a:r>
                  <a:rPr lang="ka-GE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ვარიანტი</a:t>
                </a: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61" name="Rectangle 42"/>
              <p:cNvSpPr>
                <a:spLocks noChangeArrowheads="1"/>
              </p:cNvSpPr>
              <p:nvPr/>
            </p:nvSpPr>
            <p:spPr bwMode="auto">
              <a:xfrm>
                <a:off x="4355976" y="4371488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1,98%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62" name="Rectangle 31"/>
              <p:cNvSpPr>
                <a:spLocks noChangeArrowheads="1"/>
              </p:cNvSpPr>
              <p:nvPr/>
            </p:nvSpPr>
            <p:spPr bwMode="auto">
              <a:xfrm>
                <a:off x="6228288" y="1782341"/>
                <a:ext cx="93600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/>
              <a:lstStyle/>
              <a:p>
                <a:pPr>
                  <a:spcBef>
                    <a:spcPct val="20000"/>
                  </a:spcBef>
                </a:pPr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III</a:t>
                </a:r>
              </a:p>
              <a:p>
                <a:pPr>
                  <a:spcBef>
                    <a:spcPct val="20000"/>
                  </a:spcBef>
                </a:pPr>
                <a:r>
                  <a:rPr lang="ka-GE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pPr>
                  <a:spcBef>
                    <a:spcPct val="20000"/>
                  </a:spcBef>
                </a:pP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</p:grp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1807121" y="5298067"/>
              <a:ext cx="2551526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indent="168275" algn="l">
                <a:spcBef>
                  <a:spcPts val="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61-80 ქულა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5294751" y="5298067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8,42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41" name="Rectangle 30"/>
            <p:cNvSpPr>
              <a:spLocks noChangeArrowheads="1"/>
            </p:cNvSpPr>
            <p:nvPr/>
          </p:nvSpPr>
          <p:spPr bwMode="auto">
            <a:xfrm>
              <a:off x="6230855" y="5298067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16,17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7166959" y="5298067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16,05%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358647" y="5298067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5,00%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 bwMode="auto">
          <a:xfrm>
            <a:off x="2699792" y="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ქართული ენა და ლიტერატურა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324600" cy="609600"/>
          </a:xfrm>
        </p:spPr>
        <p:txBody>
          <a:bodyPr/>
          <a:lstStyle/>
          <a:p>
            <a:pPr algn="r"/>
            <a:r>
              <a:rPr lang="ka-GE" sz="2400" b="1" kern="1200" dirty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1403648" y="1844824"/>
            <a:ext cx="172819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 </a:t>
            </a:r>
            <a:r>
              <a:rPr lang="ka-GE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6156176" y="1844904"/>
            <a:ext cx="172819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II </a:t>
            </a:r>
            <a:r>
              <a:rPr lang="ka-GE" b="1" i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699792" y="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ქართული ენა და ლიტერატურა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251520" y="2492896"/>
          <a:ext cx="417646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716016" y="2492896"/>
          <a:ext cx="417646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324600" cy="609600"/>
          </a:xfrm>
        </p:spPr>
        <p:txBody>
          <a:bodyPr/>
          <a:lstStyle/>
          <a:p>
            <a:pPr algn="r"/>
            <a:r>
              <a:rPr lang="ka-GE" sz="2400" b="1" kern="1200" dirty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1403648" y="1844824"/>
            <a:ext cx="172819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III </a:t>
            </a:r>
            <a:r>
              <a:rPr lang="ka-GE" b="1" i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6156176" y="1844904"/>
            <a:ext cx="172819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IV </a:t>
            </a:r>
            <a:r>
              <a:rPr lang="ka-GE" b="1" i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699792" y="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ქართული ენა და ლიტერატურა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251520" y="2492896"/>
          <a:ext cx="417646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716016" y="2492896"/>
          <a:ext cx="417646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658</TotalTime>
  <Words>264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Sylfaen</vt:lpstr>
      <vt:lpstr>Avaza Mtavruli</vt:lpstr>
      <vt:lpstr>Avaza</vt:lpstr>
      <vt:lpstr>Arial Black</vt:lpstr>
      <vt:lpstr>Lucida Sans Unicode</vt:lpstr>
      <vt:lpstr>PPP_SEDUC_TXT_Apple_Books</vt:lpstr>
      <vt:lpstr>ერთიანი ეროვნული გამოცდები 2013 </vt:lpstr>
      <vt:lpstr>ქართული ენა და ლიტერატურა</vt:lpstr>
      <vt:lpstr>მინიმალური კომპეტენციის ზღვარი</vt:lpstr>
      <vt:lpstr>მინიმალური კომპეტენციის ზღვარი</vt:lpstr>
      <vt:lpstr>სიხშირეთა განაწილება ქულების მიხედვით</vt:lpstr>
      <vt:lpstr>სიხშირეთა განაწილება</vt:lpstr>
      <vt:lpstr>სიხშირეთა განაწილება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teona.miminoshvili</cp:lastModifiedBy>
  <cp:revision>61</cp:revision>
  <dcterms:created xsi:type="dcterms:W3CDTF">2011-07-27T10:30:27Z</dcterms:created>
  <dcterms:modified xsi:type="dcterms:W3CDTF">2013-08-05T13:37:11Z</dcterms:modified>
</cp:coreProperties>
</file>