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82" r:id="rId4"/>
    <p:sldId id="281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2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iorgi\NAEC\2015\Gamocdebi_2015\Studentebi_sagranto%20konkursi_2015\stu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6.0464197105466362E-2"/>
          <c:y val="5.1400554097404488E-2"/>
          <c:w val="0.91138095566862531"/>
          <c:h val="0.81912754753294548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Sheet1!$J$8:$J$18</c:f>
              <c:strCache>
                <c:ptCount val="11"/>
                <c:pt idx="0">
                  <c:v>0-1.8 ქ.</c:v>
                </c:pt>
                <c:pt idx="1">
                  <c:v>2-5.8 ქ.</c:v>
                </c:pt>
                <c:pt idx="2">
                  <c:v>6-9.8 ქ.</c:v>
                </c:pt>
                <c:pt idx="3">
                  <c:v>10-13.8 ქ.</c:v>
                </c:pt>
                <c:pt idx="4">
                  <c:v>14-17.8 ქ.</c:v>
                </c:pt>
                <c:pt idx="5">
                  <c:v>18-21.8 ქ.</c:v>
                </c:pt>
                <c:pt idx="6">
                  <c:v>22-25.8 ქ.</c:v>
                </c:pt>
                <c:pt idx="7">
                  <c:v>26-29.8 ქ.</c:v>
                </c:pt>
                <c:pt idx="8">
                  <c:v>30-33.8 ქ.</c:v>
                </c:pt>
                <c:pt idx="9">
                  <c:v>34-37.8 ქ.</c:v>
                </c:pt>
                <c:pt idx="10">
                  <c:v>38-42 ქ.</c:v>
                </c:pt>
              </c:strCache>
            </c:strRef>
          </c:cat>
          <c:val>
            <c:numRef>
              <c:f>Sheet1!$N$8:$N$18</c:f>
              <c:numCache>
                <c:formatCode>0.0%</c:formatCode>
                <c:ptCount val="11"/>
                <c:pt idx="0">
                  <c:v>2.4705221785513768E-2</c:v>
                </c:pt>
                <c:pt idx="1">
                  <c:v>7.6361594609769809E-2</c:v>
                </c:pt>
                <c:pt idx="2">
                  <c:v>0.16928691746210001</c:v>
                </c:pt>
                <c:pt idx="3">
                  <c:v>0.17377877596855695</c:v>
                </c:pt>
                <c:pt idx="4">
                  <c:v>0.14879281302638969</c:v>
                </c:pt>
                <c:pt idx="5">
                  <c:v>0.17349803481190348</c:v>
                </c:pt>
                <c:pt idx="6">
                  <c:v>0.10668163952835487</c:v>
                </c:pt>
                <c:pt idx="7">
                  <c:v>7.1588994946659198E-2</c:v>
                </c:pt>
                <c:pt idx="8">
                  <c:v>4.519932622122403E-2</c:v>
                </c:pt>
                <c:pt idx="9">
                  <c:v>8.9837170129140973E-3</c:v>
                </c:pt>
                <c:pt idx="10">
                  <c:v>1.1229646266142619E-3</c:v>
                </c:pt>
              </c:numCache>
            </c:numRef>
          </c:val>
        </c:ser>
        <c:dLbls/>
        <c:gapWidth val="62"/>
        <c:overlap val="-27"/>
        <c:axId val="78733696"/>
        <c:axId val="78735232"/>
      </c:barChart>
      <c:catAx>
        <c:axId val="78733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35232"/>
        <c:crosses val="autoZero"/>
        <c:auto val="1"/>
        <c:lblAlgn val="ctr"/>
        <c:lblOffset val="100"/>
      </c:catAx>
      <c:valAx>
        <c:axId val="78735232"/>
        <c:scaling>
          <c:orientation val="minMax"/>
          <c:max val="0.2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733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9281E-9579-4D91-BA50-AF481A57B927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ECDDD-2D75-482A-9E0C-36D0E20F8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461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36C628-1C17-485E-8865-C70527666E8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60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93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8515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1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449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1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01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C09F6-EFA4-486B-BAE9-FCC6867DC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08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969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16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50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81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6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73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11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66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6E48-FF6F-4893-B143-6EE511EC00B9}" type="datetimeFigureOut">
              <a:rPr lang="en-US" smtClean="0"/>
              <a:pPr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6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Text Box 89"/>
          <p:cNvSpPr txBox="1">
            <a:spLocks noChangeArrowheads="1"/>
          </p:cNvSpPr>
          <p:nvPr/>
        </p:nvSpPr>
        <p:spPr bwMode="auto">
          <a:xfrm>
            <a:off x="1472751" y="1477946"/>
            <a:ext cx="88507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7200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სტუდენტთა საგრანტო კონკურსი</a:t>
            </a:r>
            <a:endParaRPr lang="en-US" sz="72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3076" name="Text Box 90"/>
          <p:cNvSpPr txBox="1">
            <a:spLocks noChangeArrowheads="1"/>
          </p:cNvSpPr>
          <p:nvPr/>
        </p:nvSpPr>
        <p:spPr bwMode="auto">
          <a:xfrm>
            <a:off x="2017713" y="4011534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DA251C"/>
                </a:solidFill>
                <a:latin typeface="Avaza Mtavruli" panose="020B0500000000000000" pitchFamily="34" charset="0"/>
              </a:rPr>
              <a:t>პ</a:t>
            </a:r>
            <a:r>
              <a:rPr lang="ka-GE" b="1" dirty="0">
                <a:solidFill>
                  <a:srgbClr val="DA251C"/>
                </a:solidFill>
                <a:latin typeface="Avaza Mtavruli" panose="020B0500000000000000" pitchFamily="34" charset="0"/>
              </a:rPr>
              <a:t>ირველადი სტატისტიკური ანალიზი</a:t>
            </a:r>
            <a:endParaRPr lang="en-US" dirty="0">
              <a:solidFill>
                <a:srgbClr val="DA251C"/>
              </a:solidFill>
            </a:endParaRPr>
          </a:p>
        </p:txBody>
      </p:sp>
      <p:sp>
        <p:nvSpPr>
          <p:cNvPr id="3077" name="Rectangle 97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8" name="Rectangle 98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9" name="Rectangle 99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80" name="Rectangle 100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74356" y="719282"/>
            <a:ext cx="8763000" cy="533400"/>
          </a:xfrm>
          <a:prstGeom prst="rect">
            <a:avLst/>
          </a:prstGeom>
          <a:ln>
            <a:noFill/>
          </a:ln>
        </p:spPr>
        <p:txBody>
          <a:bodyPr anchor="b"/>
          <a:lstStyle/>
          <a:p>
            <a:pPr algn="ctr">
              <a:defRPr/>
            </a:pPr>
            <a:r>
              <a:rPr lang="ka-GE" sz="2000" b="1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სტუდენტთა საგრანტო კონკურსი </a:t>
            </a:r>
            <a:r>
              <a:rPr lang="en-US" sz="2000" b="1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2015</a:t>
            </a:r>
            <a:endParaRPr lang="en-US" sz="5400" b="1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0070C0"/>
              </a:solidFill>
              <a:latin typeface="Microsoft New Tai Lue" panose="020B0502040204020203" pitchFamily="34" charset="0"/>
              <a:ea typeface="+mj-ea"/>
              <a:cs typeface="Microsoft New Tai Lue" panose="020B0502040204020203" pitchFamily="34" charset="0"/>
            </a:endParaRPr>
          </a:p>
        </p:txBody>
      </p:sp>
      <p:pic>
        <p:nvPicPr>
          <p:cNvPr id="3082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2625" y="4057650"/>
            <a:ext cx="3206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7449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1827359" y="429536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Rectangle 58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1" name="Rectangle 60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Rectangle 61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937671" y="5062971"/>
            <a:ext cx="6257392" cy="129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ტესტის საშუალო სირთულე - ტესტის საშუალო ქულა გაყოფილი ტესტის მაქსიმალურ ქულაზე და გამრავლებული 100-ზე</a:t>
            </a:r>
          </a:p>
          <a:p>
            <a:pPr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** არასწორი პასუხის შემოხაზვისთვის კონკურსანტს აკლდება 0,2 ქულა, საშუალო სირთულე იანგარიშება აღნიშნული გამოკლების გათვალისწინების გარეშე,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endParaRPr lang="en-US" sz="1200" b="1" dirty="0" smtClean="0"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916647" y="235388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სტუდენტთა საგრანტო კონკურსი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6730" y="817521"/>
            <a:ext cx="5309660" cy="4082608"/>
            <a:chOff x="1917864" y="1337699"/>
            <a:chExt cx="5309660" cy="4082608"/>
          </a:xfrm>
        </p:grpSpPr>
        <p:grpSp>
          <p:nvGrpSpPr>
            <p:cNvPr id="4" name="Group 3"/>
            <p:cNvGrpSpPr/>
            <p:nvPr/>
          </p:nvGrpSpPr>
          <p:grpSpPr>
            <a:xfrm>
              <a:off x="1917864" y="1337699"/>
              <a:ext cx="5309660" cy="3492585"/>
              <a:chOff x="1917864" y="1337699"/>
              <a:chExt cx="4742668" cy="3492585"/>
            </a:xfrm>
          </p:grpSpPr>
          <p:grpSp>
            <p:nvGrpSpPr>
              <p:cNvPr id="4104" name="Group 30"/>
              <p:cNvGrpSpPr>
                <a:grpSpLocks/>
              </p:cNvGrpSpPr>
              <p:nvPr/>
            </p:nvGrpSpPr>
            <p:grpSpPr bwMode="auto">
              <a:xfrm>
                <a:off x="1917864" y="1337699"/>
                <a:ext cx="4742668" cy="2902528"/>
                <a:chOff x="831883" y="685800"/>
                <a:chExt cx="3912869" cy="3721338"/>
              </a:xfrm>
            </p:grpSpPr>
            <p:grpSp>
              <p:nvGrpSpPr>
                <p:cNvPr id="4107" name="Group 37"/>
                <p:cNvGrpSpPr>
                  <a:grpSpLocks/>
                </p:cNvGrpSpPr>
                <p:nvPr/>
              </p:nvGrpSpPr>
              <p:grpSpPr bwMode="auto">
                <a:xfrm>
                  <a:off x="838232" y="685800"/>
                  <a:ext cx="3906520" cy="2217878"/>
                  <a:chOff x="539584" y="1772226"/>
                  <a:chExt cx="3906520" cy="2217878"/>
                </a:xfrm>
              </p:grpSpPr>
              <p:grpSp>
                <p:nvGrpSpPr>
                  <p:cNvPr id="4118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539584" y="2492996"/>
                    <a:ext cx="3903345" cy="1497108"/>
                    <a:chOff x="1804480" y="2512174"/>
                    <a:chExt cx="3680297" cy="1856999"/>
                  </a:xfrm>
                </p:grpSpPr>
                <p:sp>
                  <p:nvSpPr>
                    <p:cNvPr id="3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4480" y="3439690"/>
                      <a:ext cx="2551812" cy="929484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0070C0"/>
                        </a:gs>
                        <a:gs pos="100000">
                          <a:srgbClr val="265599"/>
                        </a:gs>
                      </a:gsLst>
                    </a:gra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>
                        <a:spcBef>
                          <a:spcPct val="20000"/>
                        </a:spcBef>
                        <a:defRPr/>
                      </a:pPr>
                      <a:r>
                        <a:rPr lang="ka-GE" sz="1400" b="1" dirty="0" smtClean="0">
                          <a:solidFill>
                            <a:srgbClr val="F2FDF7"/>
                          </a:solidFill>
                          <a:latin typeface="Avaza" pitchFamily="34" charset="0"/>
                        </a:rPr>
                        <a:t>საშუალო ქულა</a:t>
                      </a:r>
                      <a:endParaRPr lang="ru-RU" sz="1400" b="1" dirty="0">
                        <a:solidFill>
                          <a:srgbClr val="F2FDF7"/>
                        </a:solidFill>
                        <a:latin typeface="Avaza" pitchFamily="34" charset="0"/>
                      </a:endParaRPr>
                    </a:p>
                  </p:txBody>
                </p:sp>
                <p:sp>
                  <p:nvSpPr>
                    <p:cNvPr id="35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4480" y="2512175"/>
                      <a:ext cx="2551812" cy="929484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0070C0"/>
                        </a:gs>
                        <a:gs pos="100000">
                          <a:srgbClr val="265599"/>
                        </a:gs>
                      </a:gsLst>
                    </a:gra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>
                        <a:spcBef>
                          <a:spcPct val="20000"/>
                        </a:spcBef>
                        <a:defRPr/>
                      </a:pPr>
                      <a:r>
                        <a:rPr lang="ka-GE" sz="1400" b="1" dirty="0" smtClean="0">
                          <a:solidFill>
                            <a:srgbClr val="F2FDF7"/>
                          </a:solidFill>
                          <a:latin typeface="Avaza" pitchFamily="34" charset="0"/>
                        </a:rPr>
                        <a:t>კანდიდატთა </a:t>
                      </a:r>
                      <a:r>
                        <a:rPr lang="ka-GE" sz="1400" b="1" dirty="0">
                          <a:solidFill>
                            <a:srgbClr val="F2FDF7"/>
                          </a:solidFill>
                          <a:latin typeface="Avaza" pitchFamily="34" charset="0"/>
                        </a:rPr>
                        <a:t>რაოდენობა</a:t>
                      </a:r>
                      <a:endParaRPr lang="ru-RU" sz="1400" b="1" dirty="0">
                        <a:solidFill>
                          <a:srgbClr val="F2FDF7"/>
                        </a:solidFill>
                        <a:latin typeface="Avaza" pitchFamily="34" charset="0"/>
                      </a:endParaRPr>
                    </a:p>
                  </p:txBody>
                </p:sp>
                <p:sp>
                  <p:nvSpPr>
                    <p:cNvPr id="36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3775" y="2512175"/>
                      <a:ext cx="1121002" cy="929484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Sylfaen" pitchFamily="18" charset="0"/>
                        </a:rPr>
                        <a:t>3</a:t>
                      </a:r>
                      <a:r>
                        <a:rPr lang="ka-GE" sz="1600" b="1" dirty="0" smtClean="0">
                          <a:solidFill>
                            <a:srgbClr val="0070C0"/>
                          </a:solidFill>
                          <a:latin typeface="Sylfaen" pitchFamily="18" charset="0"/>
                        </a:rPr>
                        <a:t>562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37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3775" y="3439690"/>
                      <a:ext cx="1121002" cy="929484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r>
                        <a:rPr lang="ka-GE" sz="1600" b="1" dirty="0" smtClean="0">
                          <a:solidFill>
                            <a:srgbClr val="0070C0"/>
                          </a:solidFill>
                          <a:latin typeface="Sylfaen" pitchFamily="18" charset="0"/>
                        </a:rPr>
                        <a:t>15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Sylfaen" pitchFamily="18" charset="0"/>
                        </a:rPr>
                        <a:t>,</a:t>
                      </a:r>
                      <a:r>
                        <a:rPr lang="ka-GE" sz="1600" b="1" dirty="0" smtClean="0">
                          <a:solidFill>
                            <a:srgbClr val="0070C0"/>
                          </a:solidFill>
                          <a:latin typeface="Sylfaen" pitchFamily="18" charset="0"/>
                        </a:rPr>
                        <a:t>80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  <p:sp>
                <p:nvSpPr>
                  <p:cNvPr id="26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257163" y="1772226"/>
                    <a:ext cx="1188941" cy="719183"/>
                  </a:xfrm>
                  <a:prstGeom prst="rect">
                    <a:avLst/>
                  </a:prstGeom>
                  <a:gradFill>
                    <a:gsLst>
                      <a:gs pos="0">
                        <a:srgbClr val="0070C0"/>
                      </a:gs>
                      <a:gs pos="100000">
                        <a:srgbClr val="265599"/>
                      </a:gs>
                    </a:gsLst>
                  </a:gradFill>
                  <a:ln>
                    <a:solidFill>
                      <a:schemeClr val="bg2">
                        <a:lumMod val="90000"/>
                      </a:schemeClr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tIns="72000" anchor="ctr"/>
                  <a:lstStyle/>
                  <a:p>
                    <a:pPr algn="ctr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საგრანტო</a:t>
                    </a:r>
                  </a:p>
                  <a:p>
                    <a:pPr algn="ctr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კონკურსი</a:t>
                    </a:r>
                    <a:endParaRPr lang="ru-RU" sz="14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835058" y="2913204"/>
                  <a:ext cx="2706467" cy="749348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 smtClean="0">
                      <a:solidFill>
                        <a:srgbClr val="F2FDF7"/>
                      </a:solidFill>
                      <a:latin typeface="Avaza" pitchFamily="34" charset="0"/>
                    </a:rPr>
                    <a:t>საშუალო სირთულე*</a:t>
                  </a:r>
                  <a:endParaRPr lang="ru-RU" sz="1400" b="1" dirty="0">
                    <a:solidFill>
                      <a:srgbClr val="F2FDF7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13" name="Rectangle 40"/>
                <p:cNvSpPr>
                  <a:spLocks noChangeArrowheads="1"/>
                </p:cNvSpPr>
                <p:nvPr/>
              </p:nvSpPr>
              <p:spPr bwMode="auto">
                <a:xfrm>
                  <a:off x="3541525" y="2913204"/>
                  <a:ext cx="1188940" cy="749348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37</a:t>
                  </a:r>
                  <a:r>
                    <a:rPr lang="en-US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,</a:t>
                  </a: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62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17" name="Rectangle 22"/>
                <p:cNvSpPr>
                  <a:spLocks noChangeArrowheads="1"/>
                </p:cNvSpPr>
                <p:nvPr/>
              </p:nvSpPr>
              <p:spPr bwMode="auto">
                <a:xfrm>
                  <a:off x="831883" y="3657790"/>
                  <a:ext cx="2706467" cy="749348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defRPr/>
                  </a:pPr>
                  <a:r>
                    <a:rPr lang="ka-GE" sz="1400" b="1" dirty="0" smtClean="0">
                      <a:solidFill>
                        <a:srgbClr val="F2FDF7"/>
                      </a:solidFill>
                      <a:latin typeface="Sylfaen" pitchFamily="18" charset="0"/>
                    </a:rPr>
                    <a:t>საშუალო სირთულე გამოკლების </a:t>
                  </a:r>
                  <a:r>
                    <a:rPr lang="ka-GE" sz="1400" b="1" dirty="0">
                      <a:solidFill>
                        <a:srgbClr val="F2FDF7"/>
                      </a:solidFill>
                    </a:rPr>
                    <a:t>გარეშე* *</a:t>
                  </a:r>
                  <a:endParaRPr lang="ru-RU" sz="1400" b="1" dirty="0">
                    <a:solidFill>
                      <a:srgbClr val="F2FDF7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1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38350" y="3657790"/>
                  <a:ext cx="1188940" cy="749348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47</a:t>
                  </a:r>
                  <a:r>
                    <a:rPr lang="en-US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,</a:t>
                  </a: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21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53" name="Rectangle 22"/>
              <p:cNvSpPr>
                <a:spLocks noChangeArrowheads="1"/>
              </p:cNvSpPr>
              <p:nvPr/>
            </p:nvSpPr>
            <p:spPr bwMode="auto">
              <a:xfrm>
                <a:off x="1924211" y="4245816"/>
                <a:ext cx="3280426" cy="584468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rgbClr val="265599"/>
                  </a:gs>
                </a:gsLst>
              </a:gradFill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ka-GE" sz="1400" b="1" dirty="0" smtClean="0">
                    <a:solidFill>
                      <a:srgbClr val="F2FDF7"/>
                    </a:solidFill>
                    <a:latin typeface="Avaza" pitchFamily="34" charset="0"/>
                  </a:rPr>
                  <a:t>ტესტის მაქსიმალური ქულა</a:t>
                </a:r>
                <a:endParaRPr lang="ru-RU" sz="1400" b="1" dirty="0">
                  <a:solidFill>
                    <a:srgbClr val="F2FDF7"/>
                  </a:solidFill>
                  <a:latin typeface="Avaza" pitchFamily="34" charset="0"/>
                </a:endParaRPr>
              </a:p>
            </p:txBody>
          </p:sp>
          <p:sp>
            <p:nvSpPr>
              <p:cNvPr id="54" name="Rectangle 40"/>
              <p:cNvSpPr>
                <a:spLocks noChangeArrowheads="1"/>
              </p:cNvSpPr>
              <p:nvPr/>
            </p:nvSpPr>
            <p:spPr bwMode="auto">
              <a:xfrm>
                <a:off x="5214256" y="4245816"/>
                <a:ext cx="1441080" cy="58446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42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1924970" y="4835839"/>
              <a:ext cx="3672605" cy="58446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spcBef>
                  <a:spcPct val="20000"/>
                </a:spcBef>
                <a:defRPr/>
              </a:pPr>
              <a:r>
                <a:rPr lang="ka-GE" sz="1400" b="1" dirty="0" smtClean="0">
                  <a:solidFill>
                    <a:srgbClr val="F2FDF7"/>
                  </a:solidFill>
                  <a:latin typeface="Avaza" pitchFamily="34" charset="0"/>
                </a:rPr>
                <a:t>გამოცდაზე დაფიქსირებული 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ka-GE" sz="1400" b="1" dirty="0" smtClean="0">
                  <a:solidFill>
                    <a:srgbClr val="F2FDF7"/>
                  </a:solidFill>
                  <a:latin typeface="Avaza" pitchFamily="34" charset="0"/>
                </a:rPr>
                <a:t>მაქსიმალური ქულა</a:t>
              </a:r>
              <a:endParaRPr lang="ru-RU" sz="1400" b="1" dirty="0">
                <a:solidFill>
                  <a:srgbClr val="F2FDF7"/>
                </a:solidFill>
                <a:latin typeface="Avaza" pitchFamily="34" charset="0"/>
              </a:endParaRP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5608344" y="4835839"/>
              <a:ext cx="1613363" cy="5844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</a:rPr>
                <a:t>39,6</a:t>
              </a:r>
              <a:endParaRPr lang="ka-GE" sz="1600" b="1" dirty="0">
                <a:solidFill>
                  <a:srgbClr val="0070C0"/>
                </a:solidFill>
              </a:endParaRPr>
            </a:p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</a:rPr>
                <a:t>(1)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sp>
        <p:nvSpPr>
          <p:cNvPr id="4100" name="Rectangle 59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46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1827359" y="429536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Rectangle 58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1" name="Rectangle 60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Rectangle 61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სტუდენტთა საგრანტო კონკურსი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 smtClean="0">
                <a:solidFill>
                  <a:srgbClr val="C00000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en-US" sz="2400" b="1" dirty="0">
              <a:solidFill>
                <a:srgbClr val="C00000"/>
              </a:solidFill>
              <a:latin typeface="Avaza Mtavruli" pitchFamily="34" charset="0"/>
            </a:endParaRPr>
          </a:p>
        </p:txBody>
      </p:sp>
      <p:sp>
        <p:nvSpPr>
          <p:cNvPr id="4100" name="Rectangle 59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3325429" y="1248882"/>
            <a:ext cx="5309660" cy="4082608"/>
            <a:chOff x="1917864" y="1337699"/>
            <a:chExt cx="5309660" cy="4082608"/>
          </a:xfrm>
        </p:grpSpPr>
        <p:grpSp>
          <p:nvGrpSpPr>
            <p:cNvPr id="63" name="Group 62"/>
            <p:cNvGrpSpPr/>
            <p:nvPr/>
          </p:nvGrpSpPr>
          <p:grpSpPr>
            <a:xfrm>
              <a:off x="1917864" y="1337699"/>
              <a:ext cx="5309660" cy="3492585"/>
              <a:chOff x="1917864" y="1337699"/>
              <a:chExt cx="4742668" cy="3492585"/>
            </a:xfrm>
          </p:grpSpPr>
          <p:grpSp>
            <p:nvGrpSpPr>
              <p:cNvPr id="66" name="Group 30"/>
              <p:cNvGrpSpPr>
                <a:grpSpLocks/>
              </p:cNvGrpSpPr>
              <p:nvPr/>
            </p:nvGrpSpPr>
            <p:grpSpPr bwMode="auto">
              <a:xfrm>
                <a:off x="1917864" y="1337699"/>
                <a:ext cx="4742668" cy="2902528"/>
                <a:chOff x="831883" y="685800"/>
                <a:chExt cx="3912869" cy="3721338"/>
              </a:xfrm>
            </p:grpSpPr>
            <p:grpSp>
              <p:nvGrpSpPr>
                <p:cNvPr id="69" name="Group 37"/>
                <p:cNvGrpSpPr>
                  <a:grpSpLocks/>
                </p:cNvGrpSpPr>
                <p:nvPr/>
              </p:nvGrpSpPr>
              <p:grpSpPr bwMode="auto">
                <a:xfrm>
                  <a:off x="838232" y="685800"/>
                  <a:ext cx="3906520" cy="2217878"/>
                  <a:chOff x="539584" y="1772226"/>
                  <a:chExt cx="3906520" cy="2217878"/>
                </a:xfrm>
              </p:grpSpPr>
              <p:grpSp>
                <p:nvGrpSpPr>
                  <p:cNvPr id="74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539584" y="2492996"/>
                    <a:ext cx="3903345" cy="1497108"/>
                    <a:chOff x="1804480" y="2512174"/>
                    <a:chExt cx="3680297" cy="1856999"/>
                  </a:xfrm>
                </p:grpSpPr>
                <p:sp>
                  <p:nvSpPr>
                    <p:cNvPr id="76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4480" y="3439690"/>
                      <a:ext cx="2551812" cy="929484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0070C0"/>
                        </a:gs>
                        <a:gs pos="100000">
                          <a:srgbClr val="265599"/>
                        </a:gs>
                      </a:gsLst>
                    </a:gra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>
                        <a:spcBef>
                          <a:spcPct val="20000"/>
                        </a:spcBef>
                        <a:defRPr/>
                      </a:pPr>
                      <a:r>
                        <a:rPr lang="ka-GE" sz="1400" b="1" dirty="0">
                          <a:solidFill>
                            <a:srgbClr val="F2FDF7"/>
                          </a:solidFill>
                          <a:latin typeface="Avaza" pitchFamily="34" charset="0"/>
                        </a:rPr>
                        <a:t>22-25,8 ქულა</a:t>
                      </a:r>
                      <a:endParaRPr lang="ru-RU" sz="1400" b="1" dirty="0">
                        <a:solidFill>
                          <a:srgbClr val="F2FDF7"/>
                        </a:solidFill>
                        <a:latin typeface="Avaza" pitchFamily="34" charset="0"/>
                      </a:endParaRPr>
                    </a:p>
                  </p:txBody>
                </p:sp>
                <p:sp>
                  <p:nvSpPr>
                    <p:cNvPr id="77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04480" y="2512175"/>
                      <a:ext cx="2551812" cy="929484"/>
                    </a:xfrm>
                    <a:prstGeom prst="rect">
                      <a:avLst/>
                    </a:prstGeom>
                    <a:gradFill>
                      <a:gsLst>
                        <a:gs pos="0">
                          <a:srgbClr val="0070C0"/>
                        </a:gs>
                        <a:gs pos="100000">
                          <a:srgbClr val="265599"/>
                        </a:gs>
                      </a:gsLst>
                    </a:gra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lIns="54000" anchor="ctr"/>
                    <a:lstStyle/>
                    <a:p>
                      <a:pPr>
                        <a:spcBef>
                          <a:spcPct val="20000"/>
                        </a:spcBef>
                        <a:defRPr/>
                      </a:pPr>
                      <a:r>
                        <a:rPr lang="ka-GE" sz="1400" b="1" dirty="0">
                          <a:solidFill>
                            <a:schemeClr val="bg1"/>
                          </a:solidFill>
                        </a:rPr>
                        <a:t>0-21,8 ქულა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vaza" pitchFamily="34" charset="0"/>
                      </a:endParaRPr>
                    </a:p>
                  </p:txBody>
                </p:sp>
                <p:sp>
                  <p:nvSpPr>
                    <p:cNvPr id="78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3775" y="2512175"/>
                      <a:ext cx="1121002" cy="929484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endParaRPr lang="ru-RU" sz="1600" b="1" dirty="0">
                        <a:solidFill>
                          <a:srgbClr val="0070C0"/>
                        </a:solidFill>
                        <a:latin typeface="Sylfaen" pitchFamily="18" charset="0"/>
                      </a:endParaRPr>
                    </a:p>
                  </p:txBody>
                </p:sp>
                <p:sp>
                  <p:nvSpPr>
                    <p:cNvPr id="79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63775" y="3439690"/>
                      <a:ext cx="1121002" cy="929484"/>
                    </a:xfrm>
                    <a:prstGeom prst="rect">
                      <a:avLst/>
                    </a:prstGeom>
                    <a:solidFill>
                      <a:schemeClr val="bg2">
                        <a:lumMod val="20000"/>
                        <a:lumOff val="80000"/>
                      </a:schemeClr>
                    </a:solidFill>
                    <a:ln>
                      <a:solidFill>
                        <a:schemeClr val="bg2"/>
                      </a:solidFill>
                      <a:headEnd/>
                      <a:tailEnd/>
                    </a:ln>
                    <a:effectLst/>
                  </p:spPr>
                  <p:style>
                    <a:lnRef idx="1">
                      <a:schemeClr val="accent2"/>
                    </a:lnRef>
                    <a:fillRef idx="2">
                      <a:schemeClr val="accent2"/>
                    </a:fillRef>
                    <a:effectRef idx="1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wrap="none" anchor="ctr"/>
                    <a:lstStyle/>
                    <a:p>
                      <a:pPr algn="ctr">
                        <a:defRPr/>
                      </a:pPr>
                      <a:endParaRPr lang="ru-RU" sz="1600" b="1" dirty="0">
                        <a:solidFill>
                          <a:srgbClr val="0070C0"/>
                        </a:solidFill>
                        <a:latin typeface="Sylfaen" pitchFamily="18" charset="0"/>
                      </a:endParaRPr>
                    </a:p>
                  </p:txBody>
                </p:sp>
              </p:grpSp>
              <p:sp>
                <p:nvSpPr>
                  <p:cNvPr id="75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257163" y="1772226"/>
                    <a:ext cx="1188941" cy="719183"/>
                  </a:xfrm>
                  <a:prstGeom prst="rect">
                    <a:avLst/>
                  </a:prstGeom>
                  <a:gradFill>
                    <a:gsLst>
                      <a:gs pos="0">
                        <a:srgbClr val="0070C0"/>
                      </a:gs>
                      <a:gs pos="100000">
                        <a:srgbClr val="265599"/>
                      </a:gs>
                    </a:gsLst>
                  </a:gradFill>
                  <a:ln>
                    <a:solidFill>
                      <a:schemeClr val="bg2">
                        <a:lumMod val="90000"/>
                      </a:schemeClr>
                    </a:solidFill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tIns="72000" anchor="ctr"/>
                  <a:lstStyle/>
                  <a:p>
                    <a:pPr algn="ctr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საგრანტო</a:t>
                    </a:r>
                  </a:p>
                  <a:p>
                    <a:pPr algn="ctr">
                      <a:spcBef>
                        <a:spcPct val="20000"/>
                      </a:spcBef>
                    </a:pPr>
                    <a:r>
                      <a:rPr lang="ka-GE" sz="1400" b="1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კონკურსი</a:t>
                    </a:r>
                    <a:endParaRPr lang="ru-RU" sz="14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0" name="Rectangle 22"/>
                <p:cNvSpPr>
                  <a:spLocks noChangeArrowheads="1"/>
                </p:cNvSpPr>
                <p:nvPr/>
              </p:nvSpPr>
              <p:spPr bwMode="auto">
                <a:xfrm>
                  <a:off x="835058" y="2913204"/>
                  <a:ext cx="2706467" cy="749348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26-29,8 ქულა</a:t>
                  </a:r>
                  <a:endParaRPr lang="ru-RU" sz="1400" b="1" dirty="0">
                    <a:solidFill>
                      <a:srgbClr val="F2FDF7"/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1" name="Rectangle 40"/>
                <p:cNvSpPr>
                  <a:spLocks noChangeArrowheads="1"/>
                </p:cNvSpPr>
                <p:nvPr/>
              </p:nvSpPr>
              <p:spPr bwMode="auto">
                <a:xfrm>
                  <a:off x="3541525" y="2913204"/>
                  <a:ext cx="1188940" cy="749348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72" name="Rectangle 22"/>
                <p:cNvSpPr>
                  <a:spLocks noChangeArrowheads="1"/>
                </p:cNvSpPr>
                <p:nvPr/>
              </p:nvSpPr>
              <p:spPr bwMode="auto">
                <a:xfrm>
                  <a:off x="831883" y="3657790"/>
                  <a:ext cx="2706467" cy="749348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30-33,8 ქულა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73" name="Rectangle 40"/>
                <p:cNvSpPr>
                  <a:spLocks noChangeArrowheads="1"/>
                </p:cNvSpPr>
                <p:nvPr/>
              </p:nvSpPr>
              <p:spPr bwMode="auto">
                <a:xfrm>
                  <a:off x="3538350" y="3657790"/>
                  <a:ext cx="1188940" cy="749348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67" name="Rectangle 22"/>
              <p:cNvSpPr>
                <a:spLocks noChangeArrowheads="1"/>
              </p:cNvSpPr>
              <p:nvPr/>
            </p:nvSpPr>
            <p:spPr bwMode="auto">
              <a:xfrm>
                <a:off x="1924211" y="4245816"/>
                <a:ext cx="3280426" cy="584468"/>
              </a:xfrm>
              <a:prstGeom prst="rect">
                <a:avLst/>
              </a:prstGeom>
              <a:gradFill>
                <a:gsLst>
                  <a:gs pos="0">
                    <a:srgbClr val="0070C0"/>
                  </a:gs>
                  <a:gs pos="100000">
                    <a:srgbClr val="265599"/>
                  </a:gs>
                </a:gsLst>
              </a:gradFill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ka-GE" sz="1400" b="1" dirty="0">
                    <a:solidFill>
                      <a:srgbClr val="F2FDF7"/>
                    </a:solidFill>
                    <a:latin typeface="Avaza" pitchFamily="34" charset="0"/>
                  </a:rPr>
                  <a:t>34-37,8 ქულა</a:t>
                </a:r>
                <a:endParaRPr lang="ru-RU" sz="1400" b="1" dirty="0">
                  <a:solidFill>
                    <a:srgbClr val="F2FDF7"/>
                  </a:solidFill>
                  <a:latin typeface="Avaza" pitchFamily="34" charset="0"/>
                </a:endParaRPr>
              </a:p>
            </p:txBody>
          </p:sp>
          <p:sp>
            <p:nvSpPr>
              <p:cNvPr id="68" name="Rectangle 40"/>
              <p:cNvSpPr>
                <a:spLocks noChangeArrowheads="1"/>
              </p:cNvSpPr>
              <p:nvPr/>
            </p:nvSpPr>
            <p:spPr bwMode="auto">
              <a:xfrm>
                <a:off x="5214256" y="4245816"/>
                <a:ext cx="1441080" cy="584468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64" name="Rectangle 22"/>
            <p:cNvSpPr>
              <a:spLocks noChangeArrowheads="1"/>
            </p:cNvSpPr>
            <p:nvPr/>
          </p:nvSpPr>
          <p:spPr bwMode="auto">
            <a:xfrm>
              <a:off x="1924970" y="4835839"/>
              <a:ext cx="3672605" cy="58446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38-42 ქულა</a:t>
              </a:r>
              <a:endParaRPr lang="ru-RU" sz="1400" b="1" dirty="0">
                <a:solidFill>
                  <a:srgbClr val="F2FDF7"/>
                </a:solidFill>
                <a:latin typeface="Avaza" pitchFamily="34" charset="0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5608344" y="4835839"/>
              <a:ext cx="1613363" cy="58446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1947599"/>
              </p:ext>
            </p:extLst>
          </p:nvPr>
        </p:nvGraphicFramePr>
        <p:xfrm>
          <a:off x="7365590" y="1857106"/>
          <a:ext cx="965268" cy="3429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268"/>
              </a:tblGrid>
              <a:tr h="613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76,64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  <a:tr h="585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10,67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  <a:tr h="55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7,16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  <a:tr h="55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4,52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  <a:tr h="55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  <a:tr h="55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  <a:r>
                        <a:rPr lang="en-US" sz="18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034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1827359" y="429536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Rectangle 58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Rectangle 61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856967" y="-73719"/>
            <a:ext cx="6719887" cy="609600"/>
          </a:xfrm>
        </p:spPr>
        <p:txBody>
          <a:bodyPr/>
          <a:lstStyle/>
          <a:p>
            <a:pPr algn="ctr">
              <a:defRPr/>
            </a:pPr>
            <a:r>
              <a:rPr lang="ka-GE" sz="2400" b="1" dirty="0" smtClean="0">
                <a:solidFill>
                  <a:srgbClr val="265599"/>
                </a:solidFill>
                <a:latin typeface="Avaza Mtavruli" pitchFamily="34" charset="0"/>
              </a:rPr>
              <a:t>სტუდენტთა საგრანტო კონკურსი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51" name="Title 1"/>
          <p:cNvSpPr txBox="1">
            <a:spLocks/>
          </p:cNvSpPr>
          <p:nvPr/>
        </p:nvSpPr>
        <p:spPr>
          <a:xfrm>
            <a:off x="2863477" y="386440"/>
            <a:ext cx="67198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ka-GE" sz="2400" b="1" dirty="0" smtClean="0">
                <a:solidFill>
                  <a:srgbClr val="C00000"/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dirty="0">
              <a:solidFill>
                <a:srgbClr val="C00000"/>
              </a:solidFill>
              <a:latin typeface="Avaza Mtavruli" pitchFamily="34" charset="0"/>
            </a:endParaRPr>
          </a:p>
        </p:txBody>
      </p:sp>
      <p:sp>
        <p:nvSpPr>
          <p:cNvPr id="4101" name="Rectangle 60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0" name="Rectangle 59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4578520"/>
              </p:ext>
            </p:extLst>
          </p:nvPr>
        </p:nvGraphicFramePr>
        <p:xfrm>
          <a:off x="1875290" y="1162212"/>
          <a:ext cx="9501955" cy="3733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5913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602" y="0"/>
            <a:ext cx="11045627" cy="7258556"/>
          </a:xfrm>
          <a:prstGeom prst="rect">
            <a:avLst/>
          </a:prstGeom>
        </p:spPr>
      </p:pic>
      <p:sp>
        <p:nvSpPr>
          <p:cNvPr id="12291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3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4" name="Rectangle 92"/>
          <p:cNvSpPr>
            <a:spLocks noChangeArrowheads="1"/>
          </p:cNvSpPr>
          <p:nvPr/>
        </p:nvSpPr>
        <p:spPr bwMode="auto">
          <a:xfrm rot="1768185" flipH="1">
            <a:off x="939628" y="2352888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89"/>
          <p:cNvSpPr txBox="1">
            <a:spLocks noChangeArrowheads="1"/>
          </p:cNvSpPr>
          <p:nvPr/>
        </p:nvSpPr>
        <p:spPr bwMode="auto">
          <a:xfrm>
            <a:off x="2461296" y="2240868"/>
            <a:ext cx="75591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2800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შეფასებისა და გამოცდების ეროვნული ცენტრი გისურვებთ წარმატებას!</a:t>
            </a:r>
            <a:endParaRPr lang="en-US" sz="28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pic>
        <p:nvPicPr>
          <p:cNvPr id="12296" name="Picture 10" descr="D:\Giorgi\nae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7962" y="3806099"/>
            <a:ext cx="3415425" cy="241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922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136</Words>
  <Application>Microsoft Office PowerPoint</Application>
  <PresentationFormat>Custom</PresentationFormat>
  <Paragraphs>45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სტუდენტთა საგრანტო კონკურსი</vt:lpstr>
      <vt:lpstr>სტუდენტთა საგრანტო კონკურსი</vt:lpstr>
      <vt:lpstr>სტუდენტთა საგრანტო კონკურსი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ratiani</dc:creator>
  <cp:lastModifiedBy>geronti.xidesheli</cp:lastModifiedBy>
  <cp:revision>178</cp:revision>
  <dcterms:created xsi:type="dcterms:W3CDTF">2015-07-21T06:47:38Z</dcterms:created>
  <dcterms:modified xsi:type="dcterms:W3CDTF">2015-08-12T11:22:57Z</dcterms:modified>
</cp:coreProperties>
</file>