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0" r:id="rId9"/>
  </p:sldIdLst>
  <p:sldSz cx="9144000" cy="6858000" type="screen4x3"/>
  <p:notesSz cx="6858000" cy="9144000"/>
  <p:embeddedFontLst>
    <p:embeddedFont>
      <p:font typeface="Sylfaen" pitchFamily="18" charset="0"/>
      <p:regular r:id="rId10"/>
    </p:embeddedFont>
    <p:embeddedFont>
      <p:font typeface="Avaza Mtavruli" pitchFamily="34" charset="0"/>
      <p:regular r:id="rId11"/>
    </p:embeddedFont>
    <p:embeddedFont>
      <p:font typeface="Avaza" pitchFamily="34" charset="0"/>
      <p:regular r:id="rId12"/>
    </p:embeddedFont>
    <p:embeddedFont>
      <p:font typeface="Arial Black" pitchFamily="34" charset="0"/>
      <p:bold r:id="rId13"/>
    </p:embeddedFont>
    <p:embeddedFont>
      <p:font typeface="Lucida Sans Unicode" pitchFamily="34" charset="0"/>
      <p:regular r:id="rId14"/>
    </p:embeddedFont>
  </p:embeddedFont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9473"/>
    <a:srgbClr val="CA8864"/>
    <a:srgbClr val="DDB39B"/>
    <a:srgbClr val="000000"/>
    <a:srgbClr val="D0E2C0"/>
    <a:srgbClr val="CC0000"/>
    <a:srgbClr val="FF5B5B"/>
    <a:srgbClr val="000099"/>
    <a:srgbClr val="1C1C1C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3" autoAdjust="0"/>
    <p:restoredTop sz="94710" autoAdjust="0"/>
  </p:normalViewPr>
  <p:slideViewPr>
    <p:cSldViewPr>
      <p:cViewPr varScale="1">
        <p:scale>
          <a:sx n="111" d="100"/>
          <a:sy n="111" d="100"/>
        </p:scale>
        <p:origin x="-18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TS010214151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fio.baxutashvili\Desktop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fio.baxutashvili\Desktop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fio.baxutashvili\Desktop\Book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fio.baxutashvili\Desktop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style val="34"/>
  <c:chart>
    <c:autoTitleDeleted val="1"/>
    <c:view3D>
      <c:rotX val="30"/>
      <c:rotY val="210"/>
      <c:perspective val="10"/>
    </c:view3D>
    <c:plotArea>
      <c:layout>
        <c:manualLayout>
          <c:layoutTarget val="inner"/>
          <c:xMode val="edge"/>
          <c:yMode val="edge"/>
          <c:x val="0"/>
          <c:y val="9.8880275624461708E-2"/>
          <c:w val="0.94880744618964552"/>
          <c:h val="0.82187769164513391"/>
        </c:manualLayout>
      </c:layout>
      <c:pie3DChart>
        <c:varyColors val="1"/>
        <c:ser>
          <c:idx val="0"/>
          <c:order val="0"/>
          <c:tx>
            <c:strRef>
              <c:f>Assets!$B$3</c:f>
              <c:strCache>
                <c:ptCount val="1"/>
                <c:pt idx="0">
                  <c:v>Amount</c:v>
                </c:pt>
              </c:strCache>
            </c:strRef>
          </c:tx>
          <c:spPr>
            <a:ln w="19050"/>
            <a:effectLst>
              <a:outerShdw blurRad="114300" dist="368300" dir="6900000" sx="101000" sy="101000" rotWithShape="0">
                <a:prstClr val="black">
                  <a:alpha val="22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502400" h="6502400"/>
              <a:bevelB w="6502400" h="6502400"/>
              <a:contourClr>
                <a:srgbClr val="000000"/>
              </a:contourClr>
            </a:sp3d>
          </c:spPr>
          <c:explosion val="10"/>
          <c:dPt>
            <c:idx val="0"/>
            <c:spPr>
              <a:solidFill>
                <a:srgbClr val="D0E2C0"/>
              </a:solidFill>
              <a:ln w="19050"/>
              <a:effectLst>
                <a:outerShdw blurRad="114300" dist="368300" dir="6900000" sx="101000" sy="101000" rotWithShape="0">
                  <a:prstClr val="black">
                    <a:alpha val="2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502400" h="6502400"/>
                <a:bevelB w="6502400" h="6502400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chemeClr val="accent1">
                  <a:lumMod val="75000"/>
                </a:schemeClr>
              </a:solidFill>
              <a:ln w="19050"/>
              <a:effectLst>
                <a:outerShdw blurRad="114300" dist="368300" dir="6900000" sx="101000" sy="101000" rotWithShape="0">
                  <a:prstClr val="black">
                    <a:alpha val="2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502400" h="6502400"/>
                <a:bevelB w="6502400" h="65024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.1468396512533568"/>
                  <c:y val="-0.1795945661831032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
</a:t>
                    </a:r>
                    <a:r>
                      <a:rPr lang="en-US" smtClean="0"/>
                      <a:t>8.04%</a:t>
                    </a:r>
                    <a:endParaRPr lang="en-US"/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
</a:t>
                    </a:r>
                    <a:r>
                      <a:rPr lang="en-US" smtClean="0"/>
                      <a:t>91.96%</a:t>
                    </a:r>
                    <a:endParaRPr lang="en-US"/>
                  </a:p>
                </c:rich>
              </c:tx>
              <c:dLblPos val="inEnd"/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300" b="1" baseline="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End"/>
            <c:showCatName val="1"/>
            <c:showPercent val="1"/>
            <c:showLeaderLines val="1"/>
          </c:dLbls>
          <c:cat>
            <c:numRef>
              <c:f>Assets!$A$4:$A$5</c:f>
              <c:numCache>
                <c:formatCode>General</c:formatCode>
                <c:ptCount val="2"/>
              </c:numCache>
            </c:numRef>
          </c:cat>
          <c:val>
            <c:numRef>
              <c:f>Assets!$B$4:$B$5</c:f>
              <c:numCache>
                <c:formatCode>0.00</c:formatCode>
                <c:ptCount val="2"/>
                <c:pt idx="0">
                  <c:v>7.21</c:v>
                </c:pt>
                <c:pt idx="1">
                  <c:v>92.79</c:v>
                </c:pt>
              </c:numCache>
            </c:numRef>
          </c:val>
        </c:ser>
      </c:pie3DChart>
    </c:plotArea>
    <c:plotVisOnly val="1"/>
  </c:chart>
  <c:spPr>
    <a:noFill/>
    <a:ln w="12700">
      <a:noFill/>
    </a:ln>
    <a:effectLst>
      <a:outerShdw blurRad="50800" dist="50800" dir="2700000" algn="ctr" rotWithShape="0">
        <a:sysClr val="windowText" lastClr="000000"/>
      </a:outerShdw>
    </a:effectLst>
    <a:scene3d>
      <a:camera prst="orthographicFront"/>
      <a:lightRig rig="threePt" dir="t"/>
    </a:scene3d>
    <a:sp3d prstMaterial="powder"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9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Sheet1!$E$15:$E$22</c:f>
              <c:strCache>
                <c:ptCount val="8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</c:strCache>
            </c:strRef>
          </c:cat>
          <c:val>
            <c:numRef>
              <c:f>Sheet1!$F$15:$F$22</c:f>
              <c:numCache>
                <c:formatCode>General</c:formatCode>
                <c:ptCount val="8"/>
                <c:pt idx="0">
                  <c:v>0.11</c:v>
                </c:pt>
                <c:pt idx="1">
                  <c:v>7.84</c:v>
                </c:pt>
                <c:pt idx="2">
                  <c:v>26.630000000000006</c:v>
                </c:pt>
                <c:pt idx="3">
                  <c:v>25.79</c:v>
                </c:pt>
                <c:pt idx="4">
                  <c:v>18.97999999999999</c:v>
                </c:pt>
                <c:pt idx="5">
                  <c:v>12.090000000000003</c:v>
                </c:pt>
                <c:pt idx="6">
                  <c:v>6.9300000000000086</c:v>
                </c:pt>
                <c:pt idx="7">
                  <c:v>1.629999999999995</c:v>
                </c:pt>
              </c:numCache>
            </c:numRef>
          </c:val>
        </c:ser>
        <c:gapWidth val="38"/>
        <c:overlap val="75"/>
        <c:axId val="83631488"/>
        <c:axId val="83637376"/>
      </c:barChart>
      <c:catAx>
        <c:axId val="83631488"/>
        <c:scaling>
          <c:orientation val="minMax"/>
        </c:scaling>
        <c:axPos val="b"/>
        <c:tickLblPos val="nextTo"/>
        <c:spPr>
          <a:noFill/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</a:ln>
          <a:effectLst/>
        </c:spPr>
        <c:txPr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637376"/>
        <c:crosses val="autoZero"/>
        <c:auto val="1"/>
        <c:lblAlgn val="ctr"/>
        <c:lblOffset val="100"/>
      </c:catAx>
      <c:valAx>
        <c:axId val="83637376"/>
        <c:scaling>
          <c:orientation val="minMax"/>
          <c:max val="30"/>
          <c:min val="0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General" sourceLinked="1"/>
        <c:tickLblPos val="nextTo"/>
        <c:spPr>
          <a:noFill/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</a:ln>
          <a:effectLst/>
        </c:spPr>
        <c:txPr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631488"/>
        <c:crosses val="autoZero"/>
        <c:crossBetween val="between"/>
      </c:valAx>
      <c:spPr>
        <a:noFill/>
      </c:spPr>
    </c:plotArea>
    <c:plotVisOnly val="1"/>
  </c:chart>
  <c:spPr>
    <a:solidFill>
      <a:schemeClr val="bg2"/>
    </a:solidFill>
    <a:ln>
      <a:noFill/>
    </a:ln>
  </c:spPr>
  <c:txPr>
    <a:bodyPr/>
    <a:lstStyle/>
    <a:p>
      <a:pPr>
        <a:defRPr b="1">
          <a:solidFill>
            <a:schemeClr val="accent1">
              <a:lumMod val="75000"/>
            </a:schemeClr>
          </a:solidFill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9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Sheet1!$E$15:$E$22</c:f>
              <c:strCache>
                <c:ptCount val="8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</c:strCache>
            </c:strRef>
          </c:cat>
          <c:val>
            <c:numRef>
              <c:f>Sheet1!$J$15:$J$22</c:f>
              <c:numCache>
                <c:formatCode>0.00</c:formatCode>
                <c:ptCount val="8"/>
                <c:pt idx="0">
                  <c:v>0.05</c:v>
                </c:pt>
                <c:pt idx="1">
                  <c:v>7.3500000000000005</c:v>
                </c:pt>
                <c:pt idx="2">
                  <c:v>28.330000000000005</c:v>
                </c:pt>
                <c:pt idx="3">
                  <c:v>25.71</c:v>
                </c:pt>
                <c:pt idx="4">
                  <c:v>17.560000000000002</c:v>
                </c:pt>
                <c:pt idx="5">
                  <c:v>11.920000000000002</c:v>
                </c:pt>
                <c:pt idx="6">
                  <c:v>7.3700000000000054</c:v>
                </c:pt>
                <c:pt idx="7">
                  <c:v>1.7099999999999929</c:v>
                </c:pt>
              </c:numCache>
            </c:numRef>
          </c:val>
        </c:ser>
        <c:gapWidth val="38"/>
        <c:overlap val="75"/>
        <c:axId val="83656704"/>
        <c:axId val="83658240"/>
      </c:barChart>
      <c:catAx>
        <c:axId val="83656704"/>
        <c:scaling>
          <c:orientation val="minMax"/>
        </c:scaling>
        <c:axPos val="b"/>
        <c:tickLblPos val="nextTo"/>
        <c:spPr>
          <a:noFill/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</a:ln>
          <a:effectLst/>
        </c:spPr>
        <c:txPr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658240"/>
        <c:crosses val="autoZero"/>
        <c:auto val="1"/>
        <c:lblAlgn val="ctr"/>
        <c:lblOffset val="100"/>
      </c:catAx>
      <c:valAx>
        <c:axId val="836582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0" sourceLinked="0"/>
        <c:tickLblPos val="nextTo"/>
        <c:spPr>
          <a:noFill/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</a:ln>
          <a:effectLst/>
        </c:spPr>
        <c:txPr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656704"/>
        <c:crosses val="autoZero"/>
        <c:crossBetween val="between"/>
      </c:valAx>
    </c:plotArea>
    <c:plotVisOnly val="1"/>
  </c:chart>
  <c:spPr>
    <a:solidFill>
      <a:schemeClr val="bg2"/>
    </a:solidFill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9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Sheet1!$E$15:$E$22</c:f>
              <c:strCache>
                <c:ptCount val="8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</c:strCache>
            </c:strRef>
          </c:cat>
          <c:val>
            <c:numRef>
              <c:f>Sheet1!$M$15:$M$22</c:f>
              <c:numCache>
                <c:formatCode>General</c:formatCode>
                <c:ptCount val="8"/>
                <c:pt idx="0">
                  <c:v>9.0000000000000024E-2</c:v>
                </c:pt>
                <c:pt idx="1">
                  <c:v>10.24</c:v>
                </c:pt>
                <c:pt idx="2">
                  <c:v>31.13000000000001</c:v>
                </c:pt>
                <c:pt idx="3">
                  <c:v>26.009999999999991</c:v>
                </c:pt>
                <c:pt idx="4">
                  <c:v>17.14</c:v>
                </c:pt>
                <c:pt idx="5">
                  <c:v>9.69</c:v>
                </c:pt>
                <c:pt idx="6">
                  <c:v>5.1000000000000085</c:v>
                </c:pt>
                <c:pt idx="7">
                  <c:v>0.59999999999999432</c:v>
                </c:pt>
              </c:numCache>
            </c:numRef>
          </c:val>
        </c:ser>
        <c:gapWidth val="38"/>
        <c:overlap val="75"/>
        <c:axId val="84214528"/>
        <c:axId val="84216064"/>
      </c:barChart>
      <c:catAx>
        <c:axId val="84214528"/>
        <c:scaling>
          <c:orientation val="minMax"/>
        </c:scaling>
        <c:axPos val="b"/>
        <c:tickLblPos val="nextTo"/>
        <c:spPr>
          <a:noFill/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</a:ln>
          <a:effectLst/>
        </c:spPr>
        <c:txPr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16064"/>
        <c:crosses val="autoZero"/>
        <c:auto val="1"/>
        <c:lblAlgn val="ctr"/>
        <c:lblOffset val="100"/>
      </c:catAx>
      <c:valAx>
        <c:axId val="842160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General" sourceLinked="1"/>
        <c:tickLblPos val="nextTo"/>
        <c:spPr>
          <a:noFill/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</a:ln>
          <a:effectLst/>
        </c:spPr>
        <c:txPr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14528"/>
        <c:crosses val="autoZero"/>
        <c:crossBetween val="between"/>
      </c:valAx>
    </c:plotArea>
    <c:plotVisOnly val="1"/>
  </c:chart>
  <c:spPr>
    <a:solidFill>
      <a:schemeClr val="bg2"/>
    </a:solidFill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9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Sheet1!$E$15:$E$22</c:f>
              <c:strCache>
                <c:ptCount val="8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</c:strCache>
            </c:strRef>
          </c:cat>
          <c:val>
            <c:numRef>
              <c:f>Sheet1!$Q$15:$Q$22</c:f>
              <c:numCache>
                <c:formatCode>General</c:formatCode>
                <c:ptCount val="8"/>
                <c:pt idx="0">
                  <c:v>0.12000000000000002</c:v>
                </c:pt>
                <c:pt idx="1">
                  <c:v>6.34</c:v>
                </c:pt>
                <c:pt idx="2">
                  <c:v>27.589999999999989</c:v>
                </c:pt>
                <c:pt idx="3">
                  <c:v>26.580000000000002</c:v>
                </c:pt>
                <c:pt idx="4">
                  <c:v>18.160000000000004</c:v>
                </c:pt>
                <c:pt idx="5">
                  <c:v>12.849999999999998</c:v>
                </c:pt>
                <c:pt idx="6">
                  <c:v>7.0499999999999972</c:v>
                </c:pt>
                <c:pt idx="7">
                  <c:v>1.3100000000000023</c:v>
                </c:pt>
              </c:numCache>
            </c:numRef>
          </c:val>
        </c:ser>
        <c:gapWidth val="38"/>
        <c:overlap val="75"/>
        <c:axId val="84239488"/>
        <c:axId val="84241024"/>
      </c:barChart>
      <c:catAx>
        <c:axId val="84239488"/>
        <c:scaling>
          <c:orientation val="minMax"/>
        </c:scaling>
        <c:axPos val="b"/>
        <c:tickLblPos val="nextTo"/>
        <c:spPr>
          <a:noFill/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</a:ln>
          <a:effectLst/>
        </c:spPr>
        <c:txPr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41024"/>
        <c:crosses val="autoZero"/>
        <c:auto val="1"/>
        <c:lblAlgn val="ctr"/>
        <c:lblOffset val="100"/>
      </c:catAx>
      <c:valAx>
        <c:axId val="842410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General" sourceLinked="1"/>
        <c:tickLblPos val="nextTo"/>
        <c:spPr>
          <a:noFill/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</a:ln>
          <a:effectLst/>
        </c:spPr>
        <c:txPr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39488"/>
        <c:crosses val="autoZero"/>
        <c:crossBetween val="between"/>
      </c:valAx>
    </c:plotArea>
    <c:plotVisOnly val="1"/>
  </c:chart>
  <c:spPr>
    <a:solidFill>
      <a:schemeClr val="bg2"/>
    </a:solidFill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8" y="457200"/>
            <a:ext cx="8763000" cy="533400"/>
          </a:xfrm>
        </p:spPr>
        <p:txBody>
          <a:bodyPr anchor="t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8" y="1295400"/>
            <a:ext cx="8763000" cy="381000"/>
          </a:xfrm>
        </p:spPr>
        <p:txBody>
          <a:bodyPr anchor="ctr"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18" name="Rectangle 46"/>
          <p:cNvSpPr>
            <a:spLocks noGrp="1" noChangeArrowheads="1"/>
          </p:cNvSpPr>
          <p:nvPr>
            <p:ph type="dt" sz="half" idx="2"/>
          </p:nvPr>
        </p:nvSpPr>
        <p:spPr>
          <a:xfrm>
            <a:off x="152400" y="6629400"/>
            <a:ext cx="19812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9" name="Rectangle 47"/>
          <p:cNvSpPr>
            <a:spLocks noGrp="1" noChangeArrowheads="1"/>
          </p:cNvSpPr>
          <p:nvPr>
            <p:ph type="ftr" sz="quarter" idx="3"/>
          </p:nvPr>
        </p:nvSpPr>
        <p:spPr>
          <a:xfrm>
            <a:off x="3044825" y="6629400"/>
            <a:ext cx="267335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20" name="Rectangle 4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29400"/>
            <a:ext cx="2382838" cy="247650"/>
          </a:xfrm>
        </p:spPr>
        <p:txBody>
          <a:bodyPr/>
          <a:lstStyle>
            <a:lvl1pPr>
              <a:defRPr/>
            </a:lvl1pPr>
          </a:lstStyle>
          <a:p>
            <a:fld id="{375CB081-FF34-41F4-B8B0-F7B7976AB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A6481-9AD1-4412-8010-4F87FF2AB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533400"/>
            <a:ext cx="21717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533400"/>
            <a:ext cx="63627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E71A7-B061-45F7-9930-E3618A5E5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745A-1854-42DF-B716-0A0455CFA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FD647-7D9D-44F8-9E43-FCB965385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8CAC3-11CE-48D6-A741-1381A4E76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7243E-8C76-4F28-9591-BD31E41F9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BA6DD-F0AF-4702-9EB4-137BE06D7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6BD79-DA5D-462F-B703-83F9B92BF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A185E-6570-4F95-8676-9FDFD4093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6A87A-F9B2-44E9-B9EF-E14F89C1AF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610350"/>
            <a:ext cx="1981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5775" y="6610350"/>
            <a:ext cx="26733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5100" y="6610350"/>
            <a:ext cx="24003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1C1C1C"/>
              </a:buClr>
              <a:defRPr sz="1000"/>
            </a:lvl1pPr>
          </a:lstStyle>
          <a:p>
            <a:fld id="{D9379F8C-7A86-418D-9089-25FD30707E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8" y="159296"/>
            <a:ext cx="8763000" cy="5334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ე</a:t>
            </a:r>
            <a:r>
              <a:rPr lang="ka-GE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რთიანი ეროვნული </a:t>
            </a:r>
            <a:r>
              <a:rPr lang="ka-GE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გამოცდები 201</a:t>
            </a:r>
            <a:r>
              <a:rPr lang="en-US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5968" cy="1152128"/>
          </a:xfrm>
        </p:spPr>
        <p:txBody>
          <a:bodyPr/>
          <a:lstStyle/>
          <a:p>
            <a:r>
              <a:rPr lang="ka-GE" sz="4000" b="1" kern="120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  <a:ea typeface="+mj-ea"/>
                <a:cs typeface="+mj-cs"/>
              </a:rPr>
              <a:t>ზოგადი უნარები</a:t>
            </a:r>
            <a:endParaRPr lang="en-US" sz="40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3284984"/>
            <a:ext cx="420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4D4D4D"/>
                </a:solidFill>
                <a:latin typeface="Avaza Mtavruli" pitchFamily="34" charset="0"/>
              </a:rPr>
              <a:t>პ</a:t>
            </a:r>
            <a:r>
              <a:rPr lang="ka-GE" b="1" dirty="0" smtClean="0">
                <a:solidFill>
                  <a:srgbClr val="4D4D4D"/>
                </a:solidFill>
                <a:latin typeface="Avaza Mtavruli" pitchFamily="34" charset="0"/>
              </a:rPr>
              <a:t>ირველადი სტატისტიკური ანალიზი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620688"/>
            <a:ext cx="6324600" cy="609600"/>
          </a:xfrm>
        </p:spPr>
        <p:txBody>
          <a:bodyPr/>
          <a:lstStyle/>
          <a:p>
            <a:pPr algn="r"/>
            <a:r>
              <a:rPr lang="ka-GE" sz="2800" b="1" kern="120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  <a:ea typeface="+mj-ea"/>
                <a:cs typeface="+mj-cs"/>
              </a:rPr>
              <a:t>ზოგადი უნარები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TextBox 34"/>
          <p:cNvSpPr txBox="1">
            <a:spLocks noChangeArrowheads="1"/>
          </p:cNvSpPr>
          <p:nvPr/>
        </p:nvSpPr>
        <p:spPr bwMode="auto">
          <a:xfrm>
            <a:off x="1259632" y="5517232"/>
            <a:ext cx="7740352" cy="111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4463" indent="-144463" algn="l">
              <a:lnSpc>
                <a:spcPts val="1400"/>
              </a:lnSpc>
              <a:spcBef>
                <a:spcPts val="1200"/>
              </a:spcBef>
            </a:pP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ka-GE" sz="1200" b="1" smtClean="0">
                <a:solidFill>
                  <a:schemeClr val="accent5">
                    <a:lumMod val="50000"/>
                  </a:schemeClr>
                </a:solidFill>
              </a:rPr>
              <a:t>არ არის ასახული არაქართულენოვანი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აბიტურიენტების შედეგები  </a:t>
            </a:r>
            <a:endParaRPr lang="en-US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44463" indent="-144463" algn="l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**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ტესტის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საშუალო სირთულე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ტესტის საშუალო ქულა გაყოფილი ტესტის მაქსიმალურ ქულაზე და გამრავლებული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100-ზე.</a:t>
            </a:r>
            <a:endParaRPr lang="en-US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7313" indent="-87313" algn="just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***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ტესტის მაქსიმალური ქულა არის 80.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187624" y="1484784"/>
            <a:ext cx="7498771" cy="3716131"/>
            <a:chOff x="539552" y="1772226"/>
            <a:chExt cx="7498771" cy="3716131"/>
          </a:xfrm>
        </p:grpSpPr>
        <p:grpSp>
          <p:nvGrpSpPr>
            <p:cNvPr id="31" name="Group 30"/>
            <p:cNvGrpSpPr/>
            <p:nvPr/>
          </p:nvGrpSpPr>
          <p:grpSpPr>
            <a:xfrm>
              <a:off x="539552" y="2492896"/>
              <a:ext cx="3903762" cy="2995461"/>
              <a:chOff x="1547664" y="1988840"/>
              <a:chExt cx="3680690" cy="3715541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547664" y="1988840"/>
                <a:ext cx="3680690" cy="2789159"/>
                <a:chOff x="1804450" y="2512049"/>
                <a:chExt cx="3680690" cy="2789159"/>
              </a:xfrm>
            </p:grpSpPr>
            <p:sp>
              <p:nvSpPr>
                <p:cNvPr id="5" name="Rectangle 22"/>
                <p:cNvSpPr>
                  <a:spLocks noChangeArrowheads="1"/>
                </p:cNvSpPr>
                <p:nvPr/>
              </p:nvSpPr>
              <p:spPr bwMode="auto">
                <a:xfrm>
                  <a:off x="1804450" y="3440129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/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საშუალო ქულა</a:t>
                  </a:r>
                  <a:endParaRPr lang="ru-RU" sz="1400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6" name="Rectangle 23"/>
                <p:cNvSpPr>
                  <a:spLocks noChangeArrowheads="1"/>
                </p:cNvSpPr>
                <p:nvPr/>
              </p:nvSpPr>
              <p:spPr bwMode="auto">
                <a:xfrm>
                  <a:off x="1804450" y="4371488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საშუალო სირთულე</a:t>
                  </a:r>
                  <a:r>
                    <a:rPr lang="en-US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**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7" name="Rectangle 24"/>
                <p:cNvSpPr>
                  <a:spLocks noChangeArrowheads="1"/>
                </p:cNvSpPr>
                <p:nvPr/>
              </p:nvSpPr>
              <p:spPr bwMode="auto">
                <a:xfrm>
                  <a:off x="1804450" y="2512049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en-US" sz="1400" b="1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a</a:t>
                  </a:r>
                  <a:r>
                    <a:rPr lang="ka-GE" sz="1400" b="1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ბიტურიენტთა რაოდენობა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19" name="Rectangle 39"/>
                <p:cNvSpPr>
                  <a:spLocks noChangeArrowheads="1"/>
                </p:cNvSpPr>
                <p:nvPr/>
              </p:nvSpPr>
              <p:spPr bwMode="auto">
                <a:xfrm>
                  <a:off x="4364347" y="2512049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9 929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20" name="Rectangle 40"/>
                <p:cNvSpPr>
                  <a:spLocks noChangeArrowheads="1"/>
                </p:cNvSpPr>
                <p:nvPr/>
              </p:nvSpPr>
              <p:spPr bwMode="auto">
                <a:xfrm>
                  <a:off x="4364347" y="3440129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ka-GE" sz="1600" b="1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3</a:t>
                  </a:r>
                  <a:r>
                    <a:rPr lang="en-US" sz="1600" b="1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8</a:t>
                  </a:r>
                  <a:r>
                    <a:rPr lang="ka-GE" sz="1600" b="1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,</a:t>
                  </a:r>
                  <a:r>
                    <a:rPr lang="en-US" sz="1600" b="1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2</a:t>
                  </a:r>
                  <a:r>
                    <a:rPr lang="ka-GE" sz="1600" b="1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7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22" name="Rectangle 42"/>
                <p:cNvSpPr>
                  <a:spLocks noChangeArrowheads="1"/>
                </p:cNvSpPr>
                <p:nvPr/>
              </p:nvSpPr>
              <p:spPr bwMode="auto">
                <a:xfrm>
                  <a:off x="4364347" y="4371488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ka-GE" sz="1600" b="1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4</a:t>
                  </a:r>
                  <a:r>
                    <a:rPr lang="en-US" sz="1600" b="1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7</a:t>
                  </a:r>
                  <a:r>
                    <a:rPr lang="ka-GE" sz="1600" b="1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,8</a:t>
                  </a:r>
                  <a:r>
                    <a:rPr lang="en-US" sz="1600" b="1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4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28" name="Rectangle 23"/>
              <p:cNvSpPr>
                <a:spLocks noChangeArrowheads="1"/>
              </p:cNvSpPr>
              <p:nvPr/>
            </p:nvSpPr>
            <p:spPr bwMode="auto">
              <a:xfrm>
                <a:off x="1547664" y="4774661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>
                  <a:spcBef>
                    <a:spcPct val="2000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გამოცდაზე დაფიქსირებული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მაქსიმალური ქულა</a:t>
                </a:r>
                <a:r>
                  <a:rPr lang="en-US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***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29" name="Rectangle 42"/>
              <p:cNvSpPr>
                <a:spLocks noChangeArrowheads="1"/>
              </p:cNvSpPr>
              <p:nvPr/>
            </p:nvSpPr>
            <p:spPr bwMode="auto">
              <a:xfrm>
                <a:off x="4107561" y="4774661"/>
                <a:ext cx="1120793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7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8</a:t>
                </a:r>
                <a:endParaRPr lang="en-US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  <a:p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(3)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3257116" y="1772226"/>
              <a:ext cx="4781207" cy="3716131"/>
              <a:chOff x="3257116" y="1772226"/>
              <a:chExt cx="4781207" cy="3716131"/>
            </a:xfrm>
          </p:grpSpPr>
          <p:sp>
            <p:nvSpPr>
              <p:cNvPr id="14" name="Rectangle 31"/>
              <p:cNvSpPr>
                <a:spLocks noChangeArrowheads="1"/>
              </p:cNvSpPr>
              <p:nvPr/>
            </p:nvSpPr>
            <p:spPr bwMode="auto">
              <a:xfrm>
                <a:off x="4456326" y="1772816"/>
                <a:ext cx="1188720" cy="72000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2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II</a:t>
                </a:r>
                <a:r>
                  <a:rPr lang="ka-GE" sz="12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 ვარიანტი</a:t>
                </a:r>
                <a:endPara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15" name="Rectangle 38"/>
              <p:cNvSpPr>
                <a:spLocks noChangeArrowheads="1"/>
              </p:cNvSpPr>
              <p:nvPr/>
            </p:nvSpPr>
            <p:spPr bwMode="auto">
              <a:xfrm>
                <a:off x="6849603" y="1772816"/>
                <a:ext cx="1188720" cy="72000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2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IV</a:t>
                </a:r>
                <a:r>
                  <a:rPr lang="ka-GE" sz="12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 ვარიანტი</a:t>
                </a:r>
                <a:endPara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16" name="Rectangle 41"/>
              <p:cNvSpPr>
                <a:spLocks noChangeArrowheads="1"/>
              </p:cNvSpPr>
              <p:nvPr/>
            </p:nvSpPr>
            <p:spPr bwMode="auto">
              <a:xfrm>
                <a:off x="3257116" y="1772226"/>
                <a:ext cx="1188720" cy="72000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2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I </a:t>
                </a:r>
                <a:r>
                  <a:rPr lang="ka-GE" sz="12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 </a:t>
                </a:r>
                <a:r>
                  <a:rPr lang="ka-GE" sz="12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ვარიანტი</a:t>
                </a:r>
                <a:r>
                  <a:rPr lang="en-US" sz="12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*</a:t>
                </a:r>
                <a:endParaRPr lang="ru-RU" sz="12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17" name="Rectangle 31"/>
              <p:cNvSpPr>
                <a:spLocks noChangeArrowheads="1"/>
              </p:cNvSpPr>
              <p:nvPr/>
            </p:nvSpPr>
            <p:spPr bwMode="auto">
              <a:xfrm>
                <a:off x="5649850" y="1772816"/>
                <a:ext cx="1188720" cy="72000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2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III</a:t>
                </a:r>
                <a:r>
                  <a:rPr lang="ka-GE" sz="12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 ვარიანტი</a:t>
                </a:r>
                <a:endPara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18" name="Rectangle 39"/>
              <p:cNvSpPr>
                <a:spLocks noChangeArrowheads="1"/>
              </p:cNvSpPr>
              <p:nvPr/>
            </p:nvSpPr>
            <p:spPr bwMode="auto">
              <a:xfrm>
                <a:off x="4452367" y="2492896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10 135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1" name="Rectangle 40"/>
              <p:cNvSpPr>
                <a:spLocks noChangeArrowheads="1"/>
              </p:cNvSpPr>
              <p:nvPr/>
            </p:nvSpPr>
            <p:spPr bwMode="auto">
              <a:xfrm>
                <a:off x="4452367" y="3241112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3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8</a:t>
                </a:r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,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23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3" name="Rectangle 42"/>
              <p:cNvSpPr>
                <a:spLocks noChangeArrowheads="1"/>
              </p:cNvSpPr>
              <p:nvPr/>
            </p:nvSpPr>
            <p:spPr bwMode="auto">
              <a:xfrm>
                <a:off x="4452367" y="3991972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47,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79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4" name="Rectangle 42"/>
              <p:cNvSpPr>
                <a:spLocks noChangeArrowheads="1"/>
              </p:cNvSpPr>
              <p:nvPr/>
            </p:nvSpPr>
            <p:spPr bwMode="auto">
              <a:xfrm>
                <a:off x="4452367" y="4738819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78</a:t>
                </a:r>
                <a:endParaRPr lang="en-US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  <a:p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(2)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5" name="Rectangle 39"/>
              <p:cNvSpPr>
                <a:spLocks noChangeArrowheads="1"/>
              </p:cNvSpPr>
              <p:nvPr/>
            </p:nvSpPr>
            <p:spPr bwMode="auto">
              <a:xfrm>
                <a:off x="5651696" y="2492896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10 148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6" name="Rectangle 40"/>
              <p:cNvSpPr>
                <a:spLocks noChangeArrowheads="1"/>
              </p:cNvSpPr>
              <p:nvPr/>
            </p:nvSpPr>
            <p:spPr bwMode="auto">
              <a:xfrm>
                <a:off x="5651696" y="3241112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3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5</a:t>
                </a:r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,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7</a:t>
                </a:r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5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7" name="Rectangle 42"/>
              <p:cNvSpPr>
                <a:spLocks noChangeArrowheads="1"/>
              </p:cNvSpPr>
              <p:nvPr/>
            </p:nvSpPr>
            <p:spPr bwMode="auto">
              <a:xfrm>
                <a:off x="5651696" y="3991972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</a:t>
                </a:r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,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69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32" name="Rectangle 42"/>
              <p:cNvSpPr>
                <a:spLocks noChangeArrowheads="1"/>
              </p:cNvSpPr>
              <p:nvPr/>
            </p:nvSpPr>
            <p:spPr bwMode="auto">
              <a:xfrm>
                <a:off x="5651696" y="4738819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78</a:t>
                </a:r>
                <a:endParaRPr lang="en-US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  <a:p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(</a:t>
                </a:r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2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)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6847681" y="2492896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10 101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34" name="Rectangle 40"/>
              <p:cNvSpPr>
                <a:spLocks noChangeArrowheads="1"/>
              </p:cNvSpPr>
              <p:nvPr/>
            </p:nvSpPr>
            <p:spPr bwMode="auto">
              <a:xfrm>
                <a:off x="6847681" y="3241112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3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8</a:t>
                </a:r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,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45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35" name="Rectangle 42"/>
              <p:cNvSpPr>
                <a:spLocks noChangeArrowheads="1"/>
              </p:cNvSpPr>
              <p:nvPr/>
            </p:nvSpPr>
            <p:spPr bwMode="auto">
              <a:xfrm>
                <a:off x="6847681" y="3991972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8</a:t>
                </a:r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,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06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6847681" y="4738819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79</a:t>
                </a:r>
                <a:endParaRPr lang="en-US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  <a:p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(1)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476672"/>
            <a:ext cx="6719664" cy="609600"/>
          </a:xfrm>
        </p:spPr>
        <p:txBody>
          <a:bodyPr/>
          <a:lstStyle/>
          <a:p>
            <a:pPr lvl="0" algn="r"/>
            <a:r>
              <a:rPr lang="ka-GE" sz="2400" b="1" kern="120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მინიმალური კომპეტენციის ზღვარი</a:t>
            </a:r>
            <a:endParaRPr lang="en-US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pSp>
        <p:nvGrpSpPr>
          <p:cNvPr id="19" name="Group 40"/>
          <p:cNvGrpSpPr/>
          <p:nvPr/>
        </p:nvGrpSpPr>
        <p:grpSpPr>
          <a:xfrm>
            <a:off x="971600" y="2492896"/>
            <a:ext cx="6696744" cy="2587508"/>
            <a:chOff x="1403648" y="1782341"/>
            <a:chExt cx="6696744" cy="2587508"/>
          </a:xfrm>
        </p:grpSpPr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1403648" y="3440129"/>
              <a:ext cx="2952328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კონკურსში 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მონაწილეობას </a:t>
              </a:r>
            </a:p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აგრძელებს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1403648" y="2512049"/>
              <a:ext cx="2952328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მინიმალური 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კომპეტენციის </a:t>
              </a:r>
            </a:p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ზღვარი ვერ 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გადალახა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5292080" y="251204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7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,4</a:t>
              </a:r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5292080" y="344012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9</a:t>
              </a:r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2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60%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>
              <a:off x="6228184" y="251204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10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33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5" name="Rectangle 29"/>
            <p:cNvSpPr>
              <a:spLocks noChangeArrowheads="1"/>
            </p:cNvSpPr>
            <p:nvPr/>
          </p:nvSpPr>
          <p:spPr bwMode="auto">
            <a:xfrm>
              <a:off x="6228184" y="344012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89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67%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5297750" y="1784571"/>
              <a:ext cx="936000" cy="7200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II</a:t>
              </a:r>
            </a:p>
            <a:p>
              <a:r>
                <a:rPr lang="ka-GE" sz="12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ვარიანტი</a:t>
              </a:r>
              <a:endParaRPr lang="ru-RU" sz="12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7" name="Rectangle 36"/>
            <p:cNvSpPr>
              <a:spLocks noChangeArrowheads="1"/>
            </p:cNvSpPr>
            <p:nvPr/>
          </p:nvSpPr>
          <p:spPr bwMode="auto">
            <a:xfrm>
              <a:off x="7164288" y="251204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6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46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8" name="Rectangle 37"/>
            <p:cNvSpPr>
              <a:spLocks noChangeArrowheads="1"/>
            </p:cNvSpPr>
            <p:nvPr/>
          </p:nvSpPr>
          <p:spPr bwMode="auto">
            <a:xfrm>
              <a:off x="7164288" y="344012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9</a:t>
              </a:r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3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54%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9" name="Rectangle 38"/>
            <p:cNvSpPr>
              <a:spLocks noChangeArrowheads="1"/>
            </p:cNvSpPr>
            <p:nvPr/>
          </p:nvSpPr>
          <p:spPr bwMode="auto">
            <a:xfrm>
              <a:off x="7164392" y="1784571"/>
              <a:ext cx="936000" cy="7200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IV </a:t>
              </a:r>
            </a:p>
            <a:p>
              <a:r>
                <a:rPr lang="ka-GE" sz="12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ვარიანტი</a:t>
              </a:r>
              <a:endParaRPr lang="ru-RU" sz="12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0" name="Rectangle 39"/>
            <p:cNvSpPr>
              <a:spLocks noChangeArrowheads="1"/>
            </p:cNvSpPr>
            <p:nvPr/>
          </p:nvSpPr>
          <p:spPr bwMode="auto">
            <a:xfrm>
              <a:off x="4355976" y="251204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7,</a:t>
              </a:r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95%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1" name="Rectangle 40"/>
            <p:cNvSpPr>
              <a:spLocks noChangeArrowheads="1"/>
            </p:cNvSpPr>
            <p:nvPr/>
          </p:nvSpPr>
          <p:spPr bwMode="auto">
            <a:xfrm>
              <a:off x="4355976" y="344012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92,</a:t>
              </a:r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05%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2" name="Rectangle 41"/>
            <p:cNvSpPr>
              <a:spLocks noChangeArrowheads="1"/>
            </p:cNvSpPr>
            <p:nvPr/>
          </p:nvSpPr>
          <p:spPr bwMode="auto">
            <a:xfrm>
              <a:off x="4355976" y="1783981"/>
              <a:ext cx="936000" cy="7200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I </a:t>
              </a:r>
            </a:p>
            <a:p>
              <a:r>
                <a:rPr lang="ka-GE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ვარიანტი</a:t>
              </a:r>
              <a:endParaRPr lang="ru-RU" sz="12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6228288" y="1782341"/>
              <a:ext cx="936000" cy="7200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III</a:t>
              </a:r>
            </a:p>
            <a:p>
              <a:r>
                <a:rPr lang="ka-GE" sz="12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ვარიანტი</a:t>
              </a:r>
              <a:endParaRPr lang="ru-RU" sz="12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548680"/>
            <a:ext cx="6719664" cy="609600"/>
          </a:xfrm>
        </p:spPr>
        <p:txBody>
          <a:bodyPr/>
          <a:lstStyle/>
          <a:p>
            <a:pPr lvl="0" algn="r"/>
            <a:r>
              <a:rPr lang="ka-GE" sz="2400" b="1" kern="120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მინიმალური კომპეტენციის ზღვარი</a:t>
            </a:r>
            <a:endParaRPr lang="en-US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aphicFrame>
        <p:nvGraphicFramePr>
          <p:cNvPr id="18" name="Chart 17"/>
          <p:cNvGraphicFramePr/>
          <p:nvPr/>
        </p:nvGraphicFramePr>
        <p:xfrm>
          <a:off x="467544" y="2348880"/>
          <a:ext cx="4248471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932040" y="2348880"/>
            <a:ext cx="3960440" cy="1058558"/>
          </a:xfrm>
          <a:prstGeom prst="roundRect">
            <a:avLst/>
          </a:prstGeom>
          <a:solidFill>
            <a:srgbClr val="D0E2C0">
              <a:alpha val="36000"/>
            </a:srgbClr>
          </a:solidFill>
          <a:ln>
            <a:noFill/>
          </a:ln>
          <a:effectLst/>
          <a:scene3d>
            <a:camera prst="orthographicFront"/>
            <a:lightRig rig="soft" dir="t"/>
          </a:scene3d>
          <a:sp3d>
            <a:bevelT/>
          </a:sp3d>
        </p:spPr>
        <p:txBody>
          <a:bodyPr wrap="square" tIns="108000" rIns="0" bIns="108000" rtlCol="0">
            <a:spAutoFit/>
          </a:bodyPr>
          <a:lstStyle/>
          <a:p>
            <a:pPr algn="l"/>
            <a:r>
              <a:rPr lang="ka-GE" sz="1600" dirty="0" smtClean="0">
                <a:solidFill>
                  <a:srgbClr val="000000"/>
                </a:solidFill>
              </a:rPr>
              <a:t>ზოგადი უნარების ოთხივე ვარიანტში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ka-GE" sz="1600" dirty="0" smtClean="0">
                <a:solidFill>
                  <a:srgbClr val="000000"/>
                </a:solidFill>
              </a:rPr>
              <a:t> მინიმალური კომპეტენციის ზღვარი ვერ გადალახა </a:t>
            </a:r>
            <a:r>
              <a:rPr lang="ka-GE" sz="1600" smtClean="0">
                <a:solidFill>
                  <a:srgbClr val="000000"/>
                </a:solidFill>
              </a:rPr>
              <a:t>აბიტურიენტთა </a:t>
            </a:r>
            <a:r>
              <a:rPr lang="en-US" sz="1600" smtClean="0">
                <a:solidFill>
                  <a:srgbClr val="000000"/>
                </a:solidFill>
              </a:rPr>
              <a:t>8</a:t>
            </a:r>
            <a:r>
              <a:rPr lang="ka-GE" sz="1600" smtClean="0">
                <a:solidFill>
                  <a:srgbClr val="000000"/>
                </a:solidFill>
              </a:rPr>
              <a:t>,</a:t>
            </a:r>
            <a:r>
              <a:rPr lang="en-US" sz="1600" smtClean="0">
                <a:solidFill>
                  <a:srgbClr val="000000"/>
                </a:solidFill>
              </a:rPr>
              <a:t>04</a:t>
            </a:r>
            <a:r>
              <a:rPr lang="ka-GE" sz="1600" smtClean="0">
                <a:solidFill>
                  <a:srgbClr val="000000"/>
                </a:solidFill>
              </a:rPr>
              <a:t>%-მა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32040" y="4509120"/>
            <a:ext cx="3816424" cy="786143"/>
          </a:xfrm>
          <a:prstGeom prst="roundRect">
            <a:avLst/>
          </a:prstGeom>
          <a:solidFill>
            <a:schemeClr val="accent1">
              <a:lumMod val="75000"/>
              <a:alpha val="74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tIns="108000" bIns="108000" rtlCol="0">
            <a:spAutoFit/>
          </a:bodyPr>
          <a:lstStyle/>
          <a:p>
            <a:pPr algn="l"/>
            <a:r>
              <a:rPr lang="ka-GE" sz="1600" dirty="0" smtClean="0">
                <a:solidFill>
                  <a:srgbClr val="000000"/>
                </a:solidFill>
              </a:rPr>
              <a:t>კონკურსში მონაწილეობას აგრძელებს </a:t>
            </a:r>
            <a:r>
              <a:rPr lang="ka-GE" sz="1600" smtClean="0">
                <a:solidFill>
                  <a:srgbClr val="000000"/>
                </a:solidFill>
              </a:rPr>
              <a:t>აბიტურიენტთა 91,</a:t>
            </a:r>
            <a:r>
              <a:rPr lang="en-US" sz="1600" smtClean="0">
                <a:solidFill>
                  <a:srgbClr val="000000"/>
                </a:solidFill>
              </a:rPr>
              <a:t>96</a:t>
            </a:r>
            <a:r>
              <a:rPr lang="ka-GE" sz="1600" smtClean="0">
                <a:solidFill>
                  <a:srgbClr val="000000"/>
                </a:solidFill>
              </a:rPr>
              <a:t>%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719664" cy="609600"/>
          </a:xfrm>
        </p:spPr>
        <p:txBody>
          <a:bodyPr/>
          <a:lstStyle/>
          <a:p>
            <a:pPr lvl="0" algn="r">
              <a:defRPr/>
            </a:pPr>
            <a:r>
              <a:rPr lang="ka-GE" sz="2400" b="1" kern="120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619672" y="1782341"/>
            <a:ext cx="7128792" cy="4445446"/>
            <a:chOff x="1804450" y="1782341"/>
            <a:chExt cx="6298509" cy="4445446"/>
          </a:xfrm>
          <a:solidFill>
            <a:srgbClr val="DDB39B"/>
          </a:solidFill>
        </p:grpSpPr>
        <p:grpSp>
          <p:nvGrpSpPr>
            <p:cNvPr id="38" name="Group 40"/>
            <p:cNvGrpSpPr/>
            <p:nvPr/>
          </p:nvGrpSpPr>
          <p:grpSpPr>
            <a:xfrm>
              <a:off x="1804450" y="1782341"/>
              <a:ext cx="6295942" cy="3518867"/>
              <a:chOff x="1804450" y="1782341"/>
              <a:chExt cx="6295942" cy="3518867"/>
            </a:xfrm>
            <a:grpFill/>
          </p:grpSpPr>
          <p:sp>
            <p:nvSpPr>
              <p:cNvPr id="44" name="Rectangle 22"/>
              <p:cNvSpPr>
                <a:spLocks noChangeArrowheads="1"/>
              </p:cNvSpPr>
              <p:nvPr/>
            </p:nvSpPr>
            <p:spPr bwMode="auto">
              <a:xfrm>
                <a:off x="1804450" y="3440129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indent="168275" algn="l">
                  <a:spcBef>
                    <a:spcPts val="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21-40 ქულა</a:t>
                </a:r>
                <a:endParaRPr lang="ru-RU" sz="1400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45" name="Rectangle 23"/>
              <p:cNvSpPr>
                <a:spLocks noChangeArrowheads="1"/>
              </p:cNvSpPr>
              <p:nvPr/>
            </p:nvSpPr>
            <p:spPr bwMode="auto">
              <a:xfrm>
                <a:off x="1804450" y="4371488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indent="168275" algn="l">
                  <a:spcBef>
                    <a:spcPts val="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41-60 ქულა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46" name="Rectangle 24"/>
              <p:cNvSpPr>
                <a:spLocks noChangeArrowheads="1"/>
              </p:cNvSpPr>
              <p:nvPr/>
            </p:nvSpPr>
            <p:spPr bwMode="auto">
              <a:xfrm>
                <a:off x="1804450" y="2512049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indent="168275" algn="l">
                  <a:spcBef>
                    <a:spcPts val="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0-20 ქულა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endParaRPr>
              </a:p>
            </p:txBody>
          </p:sp>
          <p:sp>
            <p:nvSpPr>
              <p:cNvPr id="47" name="Rectangle 25"/>
              <p:cNvSpPr>
                <a:spLocks noChangeArrowheads="1"/>
              </p:cNvSpPr>
              <p:nvPr/>
            </p:nvSpPr>
            <p:spPr bwMode="auto">
              <a:xfrm>
                <a:off x="5292080" y="2512049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7</a:t>
                </a:r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,4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0%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48" name="Rectangle 26"/>
              <p:cNvSpPr>
                <a:spLocks noChangeArrowheads="1"/>
              </p:cNvSpPr>
              <p:nvPr/>
            </p:nvSpPr>
            <p:spPr bwMode="auto">
              <a:xfrm>
                <a:off x="5292080" y="3440129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5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</a:t>
                </a:r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,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04%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49" name="Rectangle 27"/>
              <p:cNvSpPr>
                <a:spLocks noChangeArrowheads="1"/>
              </p:cNvSpPr>
              <p:nvPr/>
            </p:nvSpPr>
            <p:spPr bwMode="auto">
              <a:xfrm>
                <a:off x="5292080" y="4371488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29</a:t>
                </a:r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,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48%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50" name="Rectangle 28"/>
              <p:cNvSpPr>
                <a:spLocks noChangeArrowheads="1"/>
              </p:cNvSpPr>
              <p:nvPr/>
            </p:nvSpPr>
            <p:spPr bwMode="auto">
              <a:xfrm>
                <a:off x="6228184" y="2512049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10</a:t>
                </a:r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,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33%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51" name="Rectangle 29"/>
              <p:cNvSpPr>
                <a:spLocks noChangeArrowheads="1"/>
              </p:cNvSpPr>
              <p:nvPr/>
            </p:nvSpPr>
            <p:spPr bwMode="auto">
              <a:xfrm>
                <a:off x="6228184" y="3440129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57,14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52" name="Rectangle 30"/>
              <p:cNvSpPr>
                <a:spLocks noChangeArrowheads="1"/>
              </p:cNvSpPr>
              <p:nvPr/>
            </p:nvSpPr>
            <p:spPr bwMode="auto">
              <a:xfrm>
                <a:off x="6228184" y="4371488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26,83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53" name="Rectangle 31"/>
              <p:cNvSpPr>
                <a:spLocks noChangeArrowheads="1"/>
              </p:cNvSpPr>
              <p:nvPr/>
            </p:nvSpPr>
            <p:spPr bwMode="auto">
              <a:xfrm>
                <a:off x="5278700" y="1784571"/>
                <a:ext cx="936000" cy="72000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/>
              <a:lstStyle/>
              <a:p>
                <a:pPr>
                  <a:spcBef>
                    <a:spcPct val="20000"/>
                  </a:spcBef>
                </a:pPr>
                <a:r>
                  <a:rPr lang="en-US" sz="12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II</a:t>
                </a:r>
              </a:p>
              <a:p>
                <a:pPr>
                  <a:spcBef>
                    <a:spcPct val="20000"/>
                  </a:spcBef>
                </a:pPr>
                <a:r>
                  <a:rPr lang="ka-GE" sz="12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ვარიანტი</a:t>
                </a:r>
                <a:endPara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  <a:p>
                <a:pPr>
                  <a:spcBef>
                    <a:spcPct val="20000"/>
                  </a:spcBef>
                </a:pPr>
                <a:endParaRPr lang="ru-RU" sz="1200" b="1" dirty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endParaRPr>
              </a:p>
            </p:txBody>
          </p:sp>
          <p:sp>
            <p:nvSpPr>
              <p:cNvPr id="54" name="Rectangle 34"/>
              <p:cNvSpPr>
                <a:spLocks noChangeArrowheads="1"/>
              </p:cNvSpPr>
              <p:nvPr/>
            </p:nvSpPr>
            <p:spPr bwMode="auto">
              <a:xfrm>
                <a:off x="7164288" y="4371488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31,01%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55" name="Rectangle 36"/>
              <p:cNvSpPr>
                <a:spLocks noChangeArrowheads="1"/>
              </p:cNvSpPr>
              <p:nvPr/>
            </p:nvSpPr>
            <p:spPr bwMode="auto">
              <a:xfrm>
                <a:off x="7164288" y="2512049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6,46%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56" name="Rectangle 37"/>
              <p:cNvSpPr>
                <a:spLocks noChangeArrowheads="1"/>
              </p:cNvSpPr>
              <p:nvPr/>
            </p:nvSpPr>
            <p:spPr bwMode="auto">
              <a:xfrm>
                <a:off x="7164288" y="3440129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54,17%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57" name="Rectangle 38"/>
              <p:cNvSpPr>
                <a:spLocks noChangeArrowheads="1"/>
              </p:cNvSpPr>
              <p:nvPr/>
            </p:nvSpPr>
            <p:spPr bwMode="auto">
              <a:xfrm>
                <a:off x="7164392" y="1784571"/>
                <a:ext cx="936000" cy="72000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/>
              <a:lstStyle/>
              <a:p>
                <a:pPr>
                  <a:spcBef>
                    <a:spcPct val="20000"/>
                  </a:spcBef>
                </a:pPr>
                <a:r>
                  <a:rPr lang="en-US" sz="12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IV </a:t>
                </a:r>
              </a:p>
              <a:p>
                <a:pPr>
                  <a:spcBef>
                    <a:spcPct val="20000"/>
                  </a:spcBef>
                </a:pPr>
                <a:r>
                  <a:rPr lang="ka-GE" sz="12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ვარიანტი</a:t>
                </a:r>
                <a:endPara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  <a:p>
                <a:pPr>
                  <a:spcBef>
                    <a:spcPct val="20000"/>
                  </a:spcBef>
                </a:pPr>
                <a:endParaRPr lang="ru-RU" sz="1200" b="1" dirty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endParaRPr>
              </a:p>
            </p:txBody>
          </p:sp>
          <p:sp>
            <p:nvSpPr>
              <p:cNvPr id="58" name="Rectangle 39"/>
              <p:cNvSpPr>
                <a:spLocks noChangeArrowheads="1"/>
              </p:cNvSpPr>
              <p:nvPr/>
            </p:nvSpPr>
            <p:spPr bwMode="auto">
              <a:xfrm>
                <a:off x="4355976" y="2512049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7,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95</a:t>
                </a:r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59" name="Rectangle 40"/>
              <p:cNvSpPr>
                <a:spLocks noChangeArrowheads="1"/>
              </p:cNvSpPr>
              <p:nvPr/>
            </p:nvSpPr>
            <p:spPr bwMode="auto">
              <a:xfrm>
                <a:off x="4355976" y="3440129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52</a:t>
                </a:r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,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42</a:t>
                </a:r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60" name="Rectangle 41"/>
              <p:cNvSpPr>
                <a:spLocks noChangeArrowheads="1"/>
              </p:cNvSpPr>
              <p:nvPr/>
            </p:nvSpPr>
            <p:spPr bwMode="auto">
              <a:xfrm>
                <a:off x="4355976" y="1783981"/>
                <a:ext cx="936000" cy="72000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/>
              <a:lstStyle/>
              <a:p>
                <a:pPr>
                  <a:spcBef>
                    <a:spcPct val="20000"/>
                  </a:spcBef>
                </a:pPr>
                <a:r>
                  <a:rPr lang="en-US" sz="12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I </a:t>
                </a:r>
              </a:p>
              <a:p>
                <a:pPr>
                  <a:spcBef>
                    <a:spcPct val="20000"/>
                  </a:spcBef>
                </a:pPr>
                <a:r>
                  <a:rPr lang="ka-GE" sz="12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ვარიანტი</a:t>
                </a:r>
                <a:endParaRPr lang="ru-RU" sz="12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61" name="Rectangle 42"/>
              <p:cNvSpPr>
                <a:spLocks noChangeArrowheads="1"/>
              </p:cNvSpPr>
              <p:nvPr/>
            </p:nvSpPr>
            <p:spPr bwMode="auto">
              <a:xfrm>
                <a:off x="4355976" y="4371488"/>
                <a:ext cx="936000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31</a:t>
                </a:r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,</a:t>
                </a:r>
                <a:r>
                  <a:rPr lang="en-US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07</a:t>
                </a:r>
                <a:r>
                  <a:rPr lang="ka-GE" sz="16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62" name="Rectangle 31"/>
              <p:cNvSpPr>
                <a:spLocks noChangeArrowheads="1"/>
              </p:cNvSpPr>
              <p:nvPr/>
            </p:nvSpPr>
            <p:spPr bwMode="auto">
              <a:xfrm>
                <a:off x="6228288" y="1782341"/>
                <a:ext cx="936000" cy="72000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/>
              <a:lstStyle/>
              <a:p>
                <a:pPr>
                  <a:spcBef>
                    <a:spcPct val="20000"/>
                  </a:spcBef>
                </a:pPr>
                <a:r>
                  <a:rPr lang="en-US" sz="12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III</a:t>
                </a:r>
              </a:p>
              <a:p>
                <a:pPr>
                  <a:spcBef>
                    <a:spcPct val="20000"/>
                  </a:spcBef>
                </a:pPr>
                <a:r>
                  <a:rPr lang="ka-GE" sz="12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ვარიანტი</a:t>
                </a:r>
                <a:endPara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  <a:p>
                <a:pPr>
                  <a:spcBef>
                    <a:spcPct val="20000"/>
                  </a:spcBef>
                </a:pPr>
                <a:endParaRPr lang="ru-RU" sz="1200" b="1" dirty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endParaRPr>
              </a:p>
            </p:txBody>
          </p:sp>
        </p:grpSp>
        <p:sp>
          <p:nvSpPr>
            <p:cNvPr id="39" name="Rectangle 23"/>
            <p:cNvSpPr>
              <a:spLocks noChangeArrowheads="1"/>
            </p:cNvSpPr>
            <p:nvPr/>
          </p:nvSpPr>
          <p:spPr bwMode="auto">
            <a:xfrm>
              <a:off x="1807121" y="5298067"/>
              <a:ext cx="2551526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indent="168275" algn="l">
                <a:spcBef>
                  <a:spcPts val="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61-80 ქულა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5294751" y="5298067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9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08%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41" name="Rectangle 30"/>
            <p:cNvSpPr>
              <a:spLocks noChangeArrowheads="1"/>
            </p:cNvSpPr>
            <p:nvPr/>
          </p:nvSpPr>
          <p:spPr bwMode="auto">
            <a:xfrm>
              <a:off x="6230855" y="5298067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5,70</a:t>
              </a:r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7166959" y="5298067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8,36%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4358647" y="5298067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8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,</a:t>
              </a:r>
              <a:r>
                <a:rPr lang="en-US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5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6%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476672"/>
            <a:ext cx="6324600" cy="609600"/>
          </a:xfrm>
        </p:spPr>
        <p:txBody>
          <a:bodyPr/>
          <a:lstStyle/>
          <a:p>
            <a:pPr algn="r"/>
            <a:r>
              <a:rPr lang="ka-GE" sz="2400" b="1" kern="1200" dirty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</a:t>
            </a:r>
            <a:endParaRPr lang="en-US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16" name="Rectangle 41"/>
          <p:cNvSpPr>
            <a:spLocks noChangeArrowheads="1"/>
          </p:cNvSpPr>
          <p:nvPr/>
        </p:nvSpPr>
        <p:spPr bwMode="auto">
          <a:xfrm>
            <a:off x="1403648" y="1844824"/>
            <a:ext cx="1728192" cy="72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I </a:t>
            </a:r>
            <a:r>
              <a:rPr lang="ka-GE" b="1" i="1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ვარიანტი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</p:txBody>
      </p:sp>
      <p:sp>
        <p:nvSpPr>
          <p:cNvPr id="17" name="Rectangle 41"/>
          <p:cNvSpPr>
            <a:spLocks noChangeArrowheads="1"/>
          </p:cNvSpPr>
          <p:nvPr/>
        </p:nvSpPr>
        <p:spPr bwMode="auto">
          <a:xfrm>
            <a:off x="6156176" y="1700808"/>
            <a:ext cx="1728192" cy="72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I I </a:t>
            </a:r>
            <a:r>
              <a:rPr lang="ka-GE" b="1" i="1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ვარიანტი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323528" y="2492896"/>
          <a:ext cx="417646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572000" y="2564904"/>
          <a:ext cx="439248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548680"/>
            <a:ext cx="6324600" cy="609600"/>
          </a:xfrm>
        </p:spPr>
        <p:txBody>
          <a:bodyPr/>
          <a:lstStyle/>
          <a:p>
            <a:pPr algn="r"/>
            <a:r>
              <a:rPr lang="ka-GE" sz="2400" b="1" kern="1200" dirty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</a:t>
            </a:r>
            <a:endParaRPr lang="en-US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16" name="Rectangle 41"/>
          <p:cNvSpPr>
            <a:spLocks noChangeArrowheads="1"/>
          </p:cNvSpPr>
          <p:nvPr/>
        </p:nvSpPr>
        <p:spPr bwMode="auto">
          <a:xfrm>
            <a:off x="1403648" y="1844824"/>
            <a:ext cx="1728192" cy="72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I I I </a:t>
            </a:r>
            <a:r>
              <a:rPr lang="ka-GE" b="1" i="1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ვარიანტი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</p:txBody>
      </p:sp>
      <p:sp>
        <p:nvSpPr>
          <p:cNvPr id="17" name="Rectangle 41"/>
          <p:cNvSpPr>
            <a:spLocks noChangeArrowheads="1"/>
          </p:cNvSpPr>
          <p:nvPr/>
        </p:nvSpPr>
        <p:spPr bwMode="auto">
          <a:xfrm>
            <a:off x="6156176" y="1700808"/>
            <a:ext cx="1728192" cy="72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I V </a:t>
            </a:r>
            <a:r>
              <a:rPr lang="ka-GE" b="1" i="1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ვარიანტი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251520" y="2492896"/>
          <a:ext cx="439248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788024" y="2564904"/>
          <a:ext cx="417646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416820"/>
            <a:ext cx="8640960" cy="230832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Lucida Sans Unicode" pitchFamily="34" charset="0"/>
              </a:rPr>
              <a:t> </a:t>
            </a:r>
            <a:r>
              <a:rPr lang="ka-GE" sz="4500" i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Sylfaen" pitchFamily="18" charset="0"/>
              </a:rPr>
              <a:t>გამოცდების ეროვნული ცენტრი გისურვებთ წარმატებას!</a:t>
            </a:r>
            <a:endParaRPr lang="ru-RU" sz="45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Sylfae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PPP_SEDUC_TXT_Apple_Books">
  <a:themeElements>
    <a:clrScheme name="Custom 11">
      <a:dk1>
        <a:srgbClr val="CC0000"/>
      </a:dk1>
      <a:lt1>
        <a:srgbClr val="FF5050"/>
      </a:lt1>
      <a:dk2>
        <a:srgbClr val="A93027"/>
      </a:dk2>
      <a:lt2>
        <a:srgbClr val="FBF6E9"/>
      </a:lt2>
      <a:accent1>
        <a:srgbClr val="5AB277"/>
      </a:accent1>
      <a:accent2>
        <a:srgbClr val="3F6B33"/>
      </a:accent2>
      <a:accent3>
        <a:srgbClr val="7F7F7F"/>
      </a:accent3>
      <a:accent4>
        <a:srgbClr val="E1A68B"/>
      </a:accent4>
      <a:accent5>
        <a:srgbClr val="E98029"/>
      </a:accent5>
      <a:accent6>
        <a:srgbClr val="31859B"/>
      </a:accent6>
      <a:hlink>
        <a:srgbClr val="40AFFF"/>
      </a:hlink>
      <a:folHlink>
        <a:srgbClr val="0070C0"/>
      </a:folHlink>
    </a:clrScheme>
    <a:fontScheme name="PPP_SMEDI_TXT_Doctor_At_Compu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P_SMEDI_TXT_Doctor_At_Compu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5">
        <a:dk1>
          <a:srgbClr val="333333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PPP_SEDUC_TXT_Apple_Books</Template>
  <TotalTime>476</TotalTime>
  <Words>293</Words>
  <Application>Microsoft Office PowerPoint</Application>
  <PresentationFormat>On-screen Show (4:3)</PresentationFormat>
  <Paragraphs>98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Sylfaen</vt:lpstr>
      <vt:lpstr>Avaza Mtavruli</vt:lpstr>
      <vt:lpstr>Avaza</vt:lpstr>
      <vt:lpstr>Arial Black</vt:lpstr>
      <vt:lpstr>Lucida Sans Unicode</vt:lpstr>
      <vt:lpstr>PPP_SEDUC_TXT_Apple_Books</vt:lpstr>
      <vt:lpstr>ერთიანი ეროვნული გამოცდები 2013 </vt:lpstr>
      <vt:lpstr>ზოგადი უნარები</vt:lpstr>
      <vt:lpstr>მინიმალური კომპეტენციის ზღვარი</vt:lpstr>
      <vt:lpstr>მინიმალური კომპეტენციის ზღვარი</vt:lpstr>
      <vt:lpstr>სიხშირეთა განაწილება ქულების მიხედვით</vt:lpstr>
      <vt:lpstr>სიხშირეთა განაწილება</vt:lpstr>
      <vt:lpstr>სიხშირეთა განაწილება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ერთიანი ეროვნული გამოცდები 2011</dc:title>
  <dc:creator>sofio baxutashvili</dc:creator>
  <cp:lastModifiedBy>maia.gabunia</cp:lastModifiedBy>
  <cp:revision>43</cp:revision>
  <dcterms:created xsi:type="dcterms:W3CDTF">2011-07-27T10:30:27Z</dcterms:created>
  <dcterms:modified xsi:type="dcterms:W3CDTF">2013-07-17T13:11:20Z</dcterms:modified>
</cp:coreProperties>
</file>