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8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82" r:id="rId13"/>
    <p:sldId id="268" r:id="rId1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6\Gamocdebi_2016\Saerto%20samagistro_2016\Saerto%20samagistro%20qulebi%20-all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6\Gamocdebi_2016\Saerto%20samagistro_2016\Saerto%20samagistro%20qulebi%20-all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6\Gamocdebi_2016\Saerto%20samagistro_2016\Saerto%20samagistro%20qulebi%20-all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title>
      <c:tx>
        <c:rich>
          <a:bodyPr/>
          <a:lstStyle/>
          <a:p>
            <a:pPr>
              <a:defRPr/>
            </a:pPr>
            <a:r>
              <a:rPr lang="en-US"/>
              <a:t>A </a:t>
            </a:r>
            <a:r>
              <a:rPr lang="ka-GE"/>
              <a:t>ტესტი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97"/>
          <c:h val="0.50239257282922267"/>
        </c:manualLayout>
      </c:layout>
      <c:barChart>
        <c:barDir val="col"/>
        <c:grouping val="clustered"/>
        <c:ser>
          <c:idx val="0"/>
          <c:order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28.</a:t>
                    </a:r>
                    <a:r>
                      <a:rPr lang="ka-GE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12.</a:t>
                    </a:r>
                    <a:r>
                      <a:rPr lang="ka-GE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Report!$D$41:$D$48</c:f>
              <c:numCache>
                <c:formatCode>###0.0%</c:formatCode>
                <c:ptCount val="8"/>
                <c:pt idx="0">
                  <c:v>1.0070493454179255E-2</c:v>
                </c:pt>
                <c:pt idx="1">
                  <c:v>9.3856998992950705E-2</c:v>
                </c:pt>
                <c:pt idx="2">
                  <c:v>0.23987915407854982</c:v>
                </c:pt>
                <c:pt idx="3">
                  <c:v>0.28116817724068488</c:v>
                </c:pt>
                <c:pt idx="4">
                  <c:v>0.21852970795568982</c:v>
                </c:pt>
                <c:pt idx="5">
                  <c:v>0.12104733131923462</c:v>
                </c:pt>
                <c:pt idx="6">
                  <c:v>3.3836858006042296E-2</c:v>
                </c:pt>
                <c:pt idx="7" formatCode="####.0%">
                  <c:v>1.6112789526686812E-3</c:v>
                </c:pt>
              </c:numCache>
            </c:numRef>
          </c:val>
        </c:ser>
        <c:dLbls/>
        <c:gapWidth val="95"/>
        <c:axId val="77054720"/>
        <c:axId val="77056256"/>
      </c:barChart>
      <c:catAx>
        <c:axId val="77054720"/>
        <c:scaling>
          <c:orientation val="minMax"/>
        </c:scaling>
        <c:axPos val="b"/>
        <c:majorTickMark val="none"/>
        <c:tickLblPos val="nextTo"/>
        <c:crossAx val="77056256"/>
        <c:crosses val="autoZero"/>
        <c:auto val="1"/>
        <c:lblAlgn val="ctr"/>
        <c:lblOffset val="100"/>
      </c:catAx>
      <c:valAx>
        <c:axId val="77056256"/>
        <c:scaling>
          <c:orientation val="minMax"/>
        </c:scaling>
        <c:axPos val="l"/>
        <c:numFmt formatCode="0%" sourceLinked="0"/>
        <c:tickLblPos val="nextTo"/>
        <c:crossAx val="77054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B </a:t>
            </a:r>
            <a:r>
              <a:rPr lang="ka-GE"/>
              <a:t>ტესტი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97"/>
          <c:h val="0.50239257282922267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Report!$F$41:$F$48</c:f>
              <c:numCache>
                <c:formatCode>###0.0%</c:formatCode>
                <c:ptCount val="8"/>
                <c:pt idx="0" formatCode="####.0%">
                  <c:v>7.1456927352123879E-3</c:v>
                </c:pt>
                <c:pt idx="1">
                  <c:v>9.7062326319968251E-2</c:v>
                </c:pt>
                <c:pt idx="2">
                  <c:v>0.23699880905121087</c:v>
                </c:pt>
                <c:pt idx="3">
                  <c:v>0.26955140928940058</c:v>
                </c:pt>
                <c:pt idx="4">
                  <c:v>0.22092100039698295</c:v>
                </c:pt>
                <c:pt idx="5">
                  <c:v>0.12782850337435489</c:v>
                </c:pt>
                <c:pt idx="6">
                  <c:v>3.830885271933307E-2</c:v>
                </c:pt>
                <c:pt idx="7" formatCode="####.0%">
                  <c:v>2.1834061135371187E-3</c:v>
                </c:pt>
              </c:numCache>
            </c:numRef>
          </c:val>
        </c:ser>
        <c:dLbls/>
        <c:gapWidth val="95"/>
        <c:axId val="77851264"/>
        <c:axId val="77468032"/>
      </c:barChart>
      <c:catAx>
        <c:axId val="77851264"/>
        <c:scaling>
          <c:orientation val="minMax"/>
        </c:scaling>
        <c:axPos val="b"/>
        <c:majorTickMark val="none"/>
        <c:tickLblPos val="nextTo"/>
        <c:crossAx val="77468032"/>
        <c:crosses val="autoZero"/>
        <c:auto val="1"/>
        <c:lblAlgn val="ctr"/>
        <c:lblOffset val="100"/>
      </c:catAx>
      <c:valAx>
        <c:axId val="77468032"/>
        <c:scaling>
          <c:orientation val="minMax"/>
        </c:scaling>
        <c:axPos val="l"/>
        <c:numFmt formatCode="0%" sourceLinked="0"/>
        <c:tickLblPos val="nextTo"/>
        <c:crossAx val="77851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C </a:t>
            </a:r>
            <a:r>
              <a:rPr lang="ka-GE"/>
              <a:t>ტესტი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8.3023718512980668E-2"/>
          <c:y val="0.24362595171471335"/>
          <c:w val="0.90209177910954097"/>
          <c:h val="0.50239257282922267"/>
        </c:manualLayout>
      </c:layout>
      <c:barChart>
        <c:barDir val="col"/>
        <c:grouping val="clustered"/>
        <c:ser>
          <c:idx val="0"/>
          <c:order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22.</a:t>
                    </a:r>
                    <a:r>
                      <a:rPr lang="ka-GE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ka-GE" smtClean="0"/>
                      <a:t>3</a:t>
                    </a:r>
                    <a:r>
                      <a:rPr lang="en-US" smtClean="0"/>
                      <a:t>.</a:t>
                    </a:r>
                    <a:r>
                      <a:rPr lang="ka-GE" smtClean="0"/>
                      <a:t>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13.</a:t>
                    </a:r>
                    <a:r>
                      <a:rPr lang="ka-GE" smtClean="0"/>
                      <a:t>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5.</a:t>
                    </a:r>
                    <a:r>
                      <a:rPr lang="ka-GE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Report!$B$41:$B$48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31-40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71-78 ქულა</c:v>
                </c:pt>
              </c:strCache>
            </c:strRef>
          </c:cat>
          <c:val>
            <c:numRef>
              <c:f>Report!$H$41:$H$48</c:f>
              <c:numCache>
                <c:formatCode>###0.0%</c:formatCode>
                <c:ptCount val="8"/>
                <c:pt idx="0" formatCode="####.0%">
                  <c:v>3.0637254901960797E-3</c:v>
                </c:pt>
                <c:pt idx="1">
                  <c:v>6.4950980392156882E-2</c:v>
                </c:pt>
                <c:pt idx="2">
                  <c:v>0.22303921568627455</c:v>
                </c:pt>
                <c:pt idx="3">
                  <c:v>0.27757352941176472</c:v>
                </c:pt>
                <c:pt idx="4">
                  <c:v>0.23958333333333334</c:v>
                </c:pt>
                <c:pt idx="5">
                  <c:v>0.13848039215686281</c:v>
                </c:pt>
                <c:pt idx="6">
                  <c:v>4.9632352941176482E-2</c:v>
                </c:pt>
                <c:pt idx="7" formatCode="####.0%">
                  <c:v>3.6764705882352949E-3</c:v>
                </c:pt>
              </c:numCache>
            </c:numRef>
          </c:val>
        </c:ser>
        <c:dLbls/>
        <c:gapWidth val="95"/>
        <c:axId val="79983744"/>
        <c:axId val="79985280"/>
      </c:barChart>
      <c:catAx>
        <c:axId val="79983744"/>
        <c:scaling>
          <c:orientation val="minMax"/>
        </c:scaling>
        <c:axPos val="b"/>
        <c:majorTickMark val="none"/>
        <c:tickLblPos val="nextTo"/>
        <c:crossAx val="79985280"/>
        <c:crosses val="autoZero"/>
        <c:auto val="1"/>
        <c:lblAlgn val="ctr"/>
        <c:lblOffset val="100"/>
      </c:catAx>
      <c:valAx>
        <c:axId val="79985280"/>
        <c:scaling>
          <c:orientation val="minMax"/>
        </c:scaling>
        <c:axPos val="l"/>
        <c:numFmt formatCode="0%" sourceLinked="0"/>
        <c:tickLblPos val="nextTo"/>
        <c:crossAx val="79983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607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51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21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1472751" y="1477946"/>
            <a:ext cx="88507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71928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2016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</a:t>
            </a:r>
            <a:r>
              <a:rPr lang="en-US" sz="2400" b="1" dirty="0">
                <a:solidFill>
                  <a:srgbClr val="C00000"/>
                </a:solidFill>
                <a:latin typeface="Avaza Mtavruli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C* (RC-I, AW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LR-I, QR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6876" y="997835"/>
            <a:ext cx="5324772" cy="4082608"/>
            <a:chOff x="2266876" y="997835"/>
            <a:chExt cx="5324772" cy="4082608"/>
          </a:xfrm>
        </p:grpSpPr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2282529" y="214324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282529" y="156001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კანდიდატთა რაოდენობა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8" name="Rectangle 39"/>
            <p:cNvSpPr>
              <a:spLocks noChangeArrowheads="1"/>
            </p:cNvSpPr>
            <p:nvPr/>
          </p:nvSpPr>
          <p:spPr bwMode="auto">
            <a:xfrm>
              <a:off x="5965904" y="156001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1632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5965904" y="214324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3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8,25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5970212" y="997835"/>
              <a:ext cx="1613362" cy="560940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sz="1400" b="1" dirty="0" smtClean="0">
                  <a:solidFill>
                    <a:srgbClr val="F2FDF7"/>
                  </a:solidFill>
                  <a:latin typeface="Sylfaen" pitchFamily="18" charset="0"/>
                </a:rPr>
                <a:t>C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2278222" y="273514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სირთულე**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5972093" y="2735141"/>
              <a:ext cx="161336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4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9,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0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5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5967783" y="3315895"/>
              <a:ext cx="162386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78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2281019" y="3905952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5972486" y="3905952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4,8</a:t>
              </a:r>
              <a:endParaRPr lang="ka-GE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(1)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2266876" y="333177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2281018" y="4495975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5964392" y="4495975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20,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16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2274119" y="449497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4-დან 3 ტესტში 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5" name="Rectangle 22"/>
            <p:cNvSpPr>
              <a:spLocks noChangeArrowheads="1"/>
            </p:cNvSpPr>
            <p:nvPr/>
          </p:nvSpPr>
          <p:spPr bwMode="auto">
            <a:xfrm>
              <a:off x="2272569" y="392179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</p:grp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სამართლის მიმართულების მაგისტრანტობის კანდიდატები</a:t>
            </a:r>
            <a:endParaRPr lang="en-US" sz="12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dirty="0">
                <a:latin typeface="Arial" charset="0"/>
              </a:rPr>
              <a:t>*</a:t>
            </a:r>
            <a:r>
              <a:rPr lang="en-US" sz="1200" dirty="0">
                <a:latin typeface="Arial" charset="0"/>
              </a:rPr>
              <a:t>*</a:t>
            </a:r>
            <a:r>
              <a:rPr lang="ka-GE" sz="12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1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</a:t>
            </a:r>
            <a:r>
              <a:rPr lang="en-US" sz="2400" b="1" dirty="0">
                <a:solidFill>
                  <a:srgbClr val="C00000"/>
                </a:solidFill>
                <a:latin typeface="Avaza Mtavruli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C* (RC-I, AW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LR-I, QR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სამართლის მიმართულების მაგისტრანტობის კანდიდატები </a:t>
            </a:r>
            <a:endParaRPr lang="en-US" sz="12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>
              <a:latin typeface="Arial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8729547"/>
              </p:ext>
            </p:extLst>
          </p:nvPr>
        </p:nvGraphicFramePr>
        <p:xfrm>
          <a:off x="2416630" y="996040"/>
          <a:ext cx="8976358" cy="433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1388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solidFill>
                  <a:srgbClr val="C00000"/>
                </a:solidFill>
                <a:latin typeface="Avaza Mtavruli" pitchFamily="34" charset="0"/>
              </a:rPr>
              <a:t>სიხშირეთა განაწილების ცხრილი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59429" y="5437414"/>
            <a:ext cx="7776503" cy="1240972"/>
          </a:xfrm>
          <a:prstGeom prst="round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>
            <a:defPPr>
              <a:defRPr lang="en-US"/>
            </a:defPPr>
            <a:lvl1pPr algn="ctr">
              <a:defRPr sz="1400" b="1">
                <a:solidFill>
                  <a:srgbClr val="F2FDF7"/>
                </a:solidFill>
                <a:latin typeface="Sylfae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ka-GE" dirty="0"/>
              <a:t>საერთო სამაგისტრო გამოცდაში მონაწილეობა მიიღო </a:t>
            </a:r>
            <a:r>
              <a:rPr lang="ka-GE" dirty="0" smtClean="0"/>
              <a:t>11</a:t>
            </a:r>
            <a:r>
              <a:rPr lang="en-US" dirty="0" smtClean="0"/>
              <a:t>635</a:t>
            </a:r>
            <a:r>
              <a:rPr lang="ka-GE" dirty="0" smtClean="0"/>
              <a:t>  </a:t>
            </a:r>
            <a:r>
              <a:rPr lang="ka-GE" dirty="0"/>
              <a:t>მაგისტრანტობის კანდიდატმა. </a:t>
            </a:r>
            <a:endParaRPr lang="en-US" dirty="0" smtClean="0"/>
          </a:p>
          <a:p>
            <a:r>
              <a:rPr lang="ka-GE" dirty="0" smtClean="0"/>
              <a:t>მინიმალური </a:t>
            </a:r>
            <a:r>
              <a:rPr lang="ka-GE" dirty="0"/>
              <a:t>კომპეტენციის </a:t>
            </a:r>
            <a:r>
              <a:rPr lang="ka-GE" dirty="0" smtClean="0"/>
              <a:t>ზღვარი</a:t>
            </a:r>
            <a:r>
              <a:rPr lang="en-US" dirty="0" smtClean="0"/>
              <a:t> </a:t>
            </a:r>
            <a:r>
              <a:rPr lang="ka-GE" dirty="0" smtClean="0"/>
              <a:t>ვერ </a:t>
            </a:r>
            <a:r>
              <a:rPr lang="ka-GE" dirty="0"/>
              <a:t>გადალახა </a:t>
            </a:r>
            <a:r>
              <a:rPr lang="ka-GE" dirty="0" smtClean="0"/>
              <a:t>2</a:t>
            </a:r>
            <a:r>
              <a:rPr lang="en-US" dirty="0" smtClean="0"/>
              <a:t>7</a:t>
            </a:r>
            <a:r>
              <a:rPr lang="ka-GE" dirty="0" smtClean="0"/>
              <a:t>,28%-</a:t>
            </a:r>
            <a:r>
              <a:rPr lang="ka-GE" dirty="0"/>
              <a:t>მა. </a:t>
            </a:r>
            <a:endParaRPr lang="en-US" dirty="0" smtClean="0"/>
          </a:p>
          <a:p>
            <a:r>
              <a:rPr lang="ka-GE" dirty="0" smtClean="0"/>
              <a:t>კონკურსში </a:t>
            </a:r>
            <a:r>
              <a:rPr lang="ka-GE" dirty="0"/>
              <a:t>მონაწილეობას აგრძელებს </a:t>
            </a:r>
            <a:r>
              <a:rPr lang="ka-GE" dirty="0" smtClean="0"/>
              <a:t>8</a:t>
            </a:r>
            <a:r>
              <a:rPr lang="en-US" dirty="0" smtClean="0"/>
              <a:t>4</a:t>
            </a:r>
            <a:r>
              <a:rPr lang="ka-GE" dirty="0" smtClean="0"/>
              <a:t>61 </a:t>
            </a:r>
            <a:r>
              <a:rPr lang="ka-GE" dirty="0"/>
              <a:t>კანდიდატი.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7009142"/>
              </p:ext>
            </p:extLst>
          </p:nvPr>
        </p:nvGraphicFramePr>
        <p:xfrm>
          <a:off x="816429" y="1092930"/>
          <a:ext cx="9099118" cy="4242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298"/>
                <a:gridCol w="1688142"/>
                <a:gridCol w="1769285"/>
                <a:gridCol w="1688853"/>
                <a:gridCol w="1795540"/>
              </a:tblGrid>
              <a:tr h="4662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სულ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0146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არაუმეტეს 10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10,2-20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9.71%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9.12%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20,2-30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23.97%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23.70%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22.24%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30,2-40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28.16%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26.97%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27.82%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40,2-50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21.85%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23.90%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22.24%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50,2-60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12.02%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12.76%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13.73%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12.58%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60,2-70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162">
                <a:tc>
                  <a:txBody>
                    <a:bodyPr/>
                    <a:lstStyle/>
                    <a:p>
                      <a:pPr algn="ctr" fontAlgn="t"/>
                      <a:r>
                        <a:rPr lang="ka-GE" sz="18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70,2-78 </a:t>
                      </a:r>
                      <a:r>
                        <a:rPr lang="ka-GE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ქულა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3" name="Rectangle 41"/>
          <p:cNvSpPr>
            <a:spLocks noChangeArrowheads="1"/>
          </p:cNvSpPr>
          <p:nvPr/>
        </p:nvSpPr>
        <p:spPr bwMode="auto">
          <a:xfrm>
            <a:off x="2955471" y="996040"/>
            <a:ext cx="1709244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 smtClean="0">
                <a:solidFill>
                  <a:srgbClr val="F2FDF7"/>
                </a:solidFill>
                <a:latin typeface="Sylfaen" pitchFamily="18" charset="0"/>
              </a:rPr>
              <a:t>A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4681043" y="996040"/>
            <a:ext cx="1785069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 smtClean="0">
                <a:solidFill>
                  <a:srgbClr val="F2FDF7"/>
                </a:solidFill>
                <a:latin typeface="Sylfaen" pitchFamily="18" charset="0"/>
              </a:rPr>
              <a:t>B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6466113" y="994960"/>
            <a:ext cx="1632857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>
                <a:solidFill>
                  <a:srgbClr val="F2FDF7"/>
                </a:solidFill>
                <a:latin typeface="Sylfaen" pitchFamily="18" charset="0"/>
              </a:rPr>
              <a:t>C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66" name="Rectangle 41"/>
          <p:cNvSpPr>
            <a:spLocks noChangeArrowheads="1"/>
          </p:cNvSpPr>
          <p:nvPr/>
        </p:nvSpPr>
        <p:spPr bwMode="auto">
          <a:xfrm>
            <a:off x="8098971" y="994960"/>
            <a:ext cx="1782345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ka-GE" sz="1400" b="1" dirty="0" smtClean="0">
                <a:solidFill>
                  <a:srgbClr val="F2FDF7"/>
                </a:solidFill>
                <a:latin typeface="Sylfaen" pitchFamily="18" charset="0"/>
              </a:rPr>
              <a:t>სულ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452552" y="5774879"/>
            <a:ext cx="6257392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** არასწორი პასუხის შემოხაზვისთვის კონკურსანტს აკლდება 0,2 ქულა. საშუალო სირთულე გამოთვლილია აღნიშნული გამოკლების გათვალისწინებით.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latin typeface="Avaza Mtavruli" pitchFamily="34" charset="0"/>
              </a:rPr>
              <a:t>წაკითხულის გააზრება</a:t>
            </a:r>
            <a:endParaRPr lang="en-US" sz="2400" b="1" dirty="0">
              <a:latin typeface="Avaza Mtavrul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63486" y="997835"/>
            <a:ext cx="6518205" cy="4655792"/>
            <a:chOff x="1907438" y="1337699"/>
            <a:chExt cx="6451635" cy="4655792"/>
          </a:xfrm>
        </p:grpSpPr>
        <p:grpSp>
          <p:nvGrpSpPr>
            <p:cNvPr id="4" name="Group 3"/>
            <p:cNvGrpSpPr/>
            <p:nvPr/>
          </p:nvGrpSpPr>
          <p:grpSpPr>
            <a:xfrm>
              <a:off x="1916889" y="1337699"/>
              <a:ext cx="6442184" cy="3492585"/>
              <a:chOff x="1916993" y="1337699"/>
              <a:chExt cx="5754256" cy="349258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917864" y="1337699"/>
                <a:ext cx="5753385" cy="2902528"/>
                <a:chOff x="1917865" y="1337699"/>
                <a:chExt cx="4747133" cy="3721100"/>
              </a:xfrm>
            </p:grpSpPr>
            <p:grpSp>
              <p:nvGrpSpPr>
                <p:cNvPr id="4104" name="Group 30"/>
                <p:cNvGrpSpPr>
                  <a:grpSpLocks/>
                </p:cNvGrpSpPr>
                <p:nvPr/>
              </p:nvGrpSpPr>
              <p:grpSpPr bwMode="auto">
                <a:xfrm>
                  <a:off x="1917865" y="1337699"/>
                  <a:ext cx="3913188" cy="3721100"/>
                  <a:chOff x="831883" y="685800"/>
                  <a:chExt cx="3912869" cy="3721338"/>
                </a:xfrm>
              </p:grpSpPr>
              <p:grpSp>
                <p:nvGrpSpPr>
                  <p:cNvPr id="410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838232" y="685800"/>
                    <a:ext cx="3906520" cy="2217880"/>
                    <a:chOff x="539584" y="1772226"/>
                    <a:chExt cx="3906520" cy="2217880"/>
                  </a:xfrm>
                </p:grpSpPr>
                <p:grpSp>
                  <p:nvGrpSpPr>
                    <p:cNvPr id="4118" name="Group 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9584" y="2492997"/>
                      <a:ext cx="3903345" cy="1497109"/>
                      <a:chOff x="1804480" y="2512175"/>
                      <a:chExt cx="3680297" cy="1857000"/>
                    </a:xfrm>
                  </p:grpSpPr>
                  <p:sp>
                    <p:nvSpPr>
                      <p:cNvPr id="34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3439690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საშუალო ქულა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2512175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კანდიდატთა რაოდენობა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2512175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ka-GE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4965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3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3439691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ka-GE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10</a:t>
                        </a:r>
                        <a:r>
                          <a:rPr lang="en-US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,</a:t>
                        </a:r>
                        <a:r>
                          <a:rPr lang="ka-GE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71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</p:grpSp>
                <p:sp>
                  <p:nvSpPr>
                    <p:cNvPr id="26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7163" y="1772226"/>
                      <a:ext cx="1188941" cy="719183"/>
                    </a:xfrm>
                    <a:prstGeom prst="rect">
                      <a:avLst/>
                    </a:prstGeom>
                    <a:solidFill>
                      <a:srgbClr val="0097CC"/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2FDF7"/>
                          </a:solidFill>
                          <a:latin typeface="Sylfaen" pitchFamily="18" charset="0"/>
                        </a:rPr>
                        <a:t>A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1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5058" y="2913204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41525" y="2913204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51</a:t>
                    </a: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,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01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1883" y="3657790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 გამოკლების გარეშე* 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38350" y="3657790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57,65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" name="Group 1"/>
                <p:cNvGrpSpPr/>
                <p:nvPr/>
              </p:nvGrpSpPr>
              <p:grpSpPr>
                <a:xfrm>
                  <a:off x="5637275" y="1337699"/>
                  <a:ext cx="1027723" cy="3721100"/>
                  <a:chOff x="5810415" y="1337699"/>
                  <a:chExt cx="1206500" cy="3721100"/>
                </a:xfrm>
              </p:grpSpPr>
              <p:sp>
                <p:nvSpPr>
                  <p:cNvPr id="2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824702" y="2058424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5038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24703" y="2806135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1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1</a:t>
                    </a: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,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76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5827877" y="1337699"/>
                    <a:ext cx="1189038" cy="719137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B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3590" y="3564961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6</a:t>
                    </a: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,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01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0415" y="4309499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62,44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1916993" y="4245816"/>
                <a:ext cx="3280426" cy="584468"/>
              </a:xfrm>
              <a:prstGeom prst="rect">
                <a:avLst/>
              </a:prstGeom>
              <a:solidFill>
                <a:srgbClr val="0097CC"/>
              </a:solidFill>
              <a:ln>
                <a:solidFill>
                  <a:schemeClr val="bg2"/>
                </a:solidFill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r>
                  <a:rPr lang="ka-GE" sz="1400" b="1" dirty="0">
                    <a:solidFill>
                      <a:srgbClr val="F2FDF7"/>
                    </a:solidFill>
                    <a:latin typeface="Sylfaen" pitchFamily="18" charset="0"/>
                  </a:rPr>
                  <a:t>ტესტის მაქსიმალური ქულა</a:t>
                </a:r>
                <a:endParaRPr lang="ru-RU" sz="14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5214256" y="4245816"/>
                <a:ext cx="1441080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21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6439081" y="4245815"/>
                <a:ext cx="1227543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21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916889" y="483583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5608344" y="4835839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21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(14)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6979598" y="4835838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21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(69)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1907438" y="5409023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(</a:t>
              </a:r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6,3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 ქულა)</a:t>
              </a:r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5590812" y="5409023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17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,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5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6962066" y="5409022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14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0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8761682" y="155713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1632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8761682" y="214036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10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7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8766035" y="994960"/>
            <a:ext cx="1630009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>
                <a:solidFill>
                  <a:srgbClr val="F2FDF7"/>
                </a:solidFill>
                <a:latin typeface="Sylfaen" pitchFamily="18" charset="0"/>
              </a:rPr>
              <a:t>C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8746450" y="2732266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52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23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8742097" y="3313020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58,67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8760157" y="3903077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21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8742094" y="4484691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21</a:t>
            </a:r>
          </a:p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(11)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8742444" y="5066284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14,8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%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282723" y="5301709"/>
            <a:ext cx="625739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latin typeface="Avaza Mtavruli" pitchFamily="34" charset="0"/>
              </a:rPr>
              <a:t>ანალიტიკური წერა</a:t>
            </a:r>
            <a:endParaRPr lang="en-US" sz="2400" b="1" dirty="0">
              <a:latin typeface="Avaza Mtavruli" pitchFamily="34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8766035" y="994960"/>
            <a:ext cx="1630009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>
                <a:solidFill>
                  <a:srgbClr val="F2FDF7"/>
                </a:solidFill>
                <a:latin typeface="Sylfaen" pitchFamily="18" charset="0"/>
              </a:rPr>
              <a:t>AW-C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45772" y="997835"/>
            <a:ext cx="8145919" cy="4071324"/>
            <a:chOff x="2245772" y="997835"/>
            <a:chExt cx="8145919" cy="4071324"/>
          </a:xfrm>
        </p:grpSpPr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8761682" y="1557139"/>
              <a:ext cx="1630009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1632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8761682" y="2140369"/>
              <a:ext cx="1630009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10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,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53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8746450" y="2732266"/>
              <a:ext cx="163000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52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,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67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278372" y="997835"/>
              <a:ext cx="6503315" cy="2321774"/>
              <a:chOff x="1921040" y="1337699"/>
              <a:chExt cx="4743955" cy="2976562"/>
            </a:xfrm>
          </p:grpSpPr>
          <p:grpSp>
            <p:nvGrpSpPr>
              <p:cNvPr id="4104" name="Group 30"/>
              <p:cNvGrpSpPr>
                <a:grpSpLocks/>
              </p:cNvGrpSpPr>
              <p:nvPr/>
            </p:nvGrpSpPr>
            <p:grpSpPr bwMode="auto">
              <a:xfrm>
                <a:off x="1921040" y="1337699"/>
                <a:ext cx="3910013" cy="2976562"/>
                <a:chOff x="835058" y="685800"/>
                <a:chExt cx="3909694" cy="2976752"/>
              </a:xfrm>
            </p:grpSpPr>
            <p:grpSp>
              <p:nvGrpSpPr>
                <p:cNvPr id="4107" name="Group 37"/>
                <p:cNvGrpSpPr>
                  <a:grpSpLocks/>
                </p:cNvGrpSpPr>
                <p:nvPr/>
              </p:nvGrpSpPr>
              <p:grpSpPr bwMode="auto">
                <a:xfrm>
                  <a:off x="838232" y="685800"/>
                  <a:ext cx="3906520" cy="2217880"/>
                  <a:chOff x="539584" y="1772226"/>
                  <a:chExt cx="3906520" cy="2217880"/>
                </a:xfrm>
              </p:grpSpPr>
              <p:grpSp>
                <p:nvGrpSpPr>
                  <p:cNvPr id="4118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539584" y="2492997"/>
                    <a:ext cx="3903345" cy="1497109"/>
                    <a:chOff x="1804480" y="2512175"/>
                    <a:chExt cx="3680297" cy="1857000"/>
                  </a:xfrm>
                </p:grpSpPr>
                <p:sp>
                  <p:nvSpPr>
                    <p:cNvPr id="3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3439690"/>
                      <a:ext cx="2551812" cy="929484"/>
                    </a:xfrm>
                    <a:prstGeom prst="rect">
                      <a:avLst/>
                    </a:prstGeom>
                    <a:solidFill>
                      <a:srgbClr val="0097CC"/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r>
                        <a:rPr lang="ka-GE" sz="1400" b="1" dirty="0">
                          <a:solidFill>
                            <a:srgbClr val="F2FDF7"/>
                          </a:solidFill>
                          <a:latin typeface="Sylfaen" pitchFamily="18" charset="0"/>
                        </a:rPr>
                        <a:t>საშუალო ქულა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3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2512175"/>
                      <a:ext cx="2551812" cy="929484"/>
                    </a:xfrm>
                    <a:prstGeom prst="rect">
                      <a:avLst/>
                    </a:prstGeom>
                    <a:solidFill>
                      <a:srgbClr val="0097CC"/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r>
                        <a:rPr lang="ka-GE" sz="1400" b="1" dirty="0">
                          <a:solidFill>
                            <a:srgbClr val="F2FDF7"/>
                          </a:solidFill>
                          <a:latin typeface="Sylfaen" pitchFamily="18" charset="0"/>
                        </a:rPr>
                        <a:t>კანდიდატთა რაოდენობა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3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2512175"/>
                      <a:ext cx="1121002" cy="929484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ka-GE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4965</a:t>
                      </a:r>
                      <a:endParaRPr lang="ru-RU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3439691"/>
                      <a:ext cx="1121002" cy="929484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ka-GE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ka-GE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  <a:endParaRPr lang="ru-RU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57163" y="1772226"/>
                    <a:ext cx="1188941" cy="719183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F2FDF7"/>
                        </a:solidFill>
                        <a:latin typeface="Sylfaen" pitchFamily="18" charset="0"/>
                      </a:rPr>
                      <a:t>AW-A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835058" y="2913204"/>
                  <a:ext cx="2706467" cy="749348"/>
                </a:xfrm>
                <a:prstGeom prst="rect">
                  <a:avLst/>
                </a:prstGeom>
                <a:solidFill>
                  <a:srgbClr val="0097CC"/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r>
                    <a:rPr lang="ka-GE" sz="1400" b="1" dirty="0">
                      <a:solidFill>
                        <a:srgbClr val="F2FDF7"/>
                      </a:solidFill>
                      <a:latin typeface="Sylfaen" pitchFamily="18" charset="0"/>
                    </a:rPr>
                    <a:t>საშუალო სირთულე*</a:t>
                  </a:r>
                  <a:endParaRPr lang="ru-RU" sz="14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13" name="Rectangle 40"/>
                <p:cNvSpPr>
                  <a:spLocks noChangeArrowheads="1"/>
                </p:cNvSpPr>
                <p:nvPr/>
              </p:nvSpPr>
              <p:spPr bwMode="auto">
                <a:xfrm>
                  <a:off x="3541525" y="2913204"/>
                  <a:ext cx="1188940" cy="749348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51</a:t>
                  </a:r>
                  <a:r>
                    <a:rPr lang="en-US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,</a:t>
                  </a: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06</a:t>
                  </a:r>
                  <a:endParaRPr lang="ru-RU" b="1" dirty="0">
                    <a:solidFill>
                      <a:srgbClr val="0070C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5639977" y="1337699"/>
                <a:ext cx="1025018" cy="2976562"/>
                <a:chOff x="5813590" y="1337699"/>
                <a:chExt cx="1203325" cy="2976562"/>
              </a:xfrm>
            </p:grpSpPr>
            <p:sp>
              <p:nvSpPr>
                <p:cNvPr id="23" name="Rectangle 39"/>
                <p:cNvSpPr>
                  <a:spLocks noChangeArrowheads="1"/>
                </p:cNvSpPr>
                <p:nvPr/>
              </p:nvSpPr>
              <p:spPr bwMode="auto">
                <a:xfrm>
                  <a:off x="5824702" y="2058424"/>
                  <a:ext cx="1189038" cy="7493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5038</a:t>
                  </a:r>
                  <a:endParaRPr lang="ru-RU" b="1" dirty="0">
                    <a:solidFill>
                      <a:srgbClr val="0070C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4" name="Rectangle 40"/>
                <p:cNvSpPr>
                  <a:spLocks noChangeArrowheads="1"/>
                </p:cNvSpPr>
                <p:nvPr/>
              </p:nvSpPr>
              <p:spPr bwMode="auto">
                <a:xfrm>
                  <a:off x="5824703" y="2806135"/>
                  <a:ext cx="1189038" cy="7493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1</a:t>
                  </a: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1</a:t>
                  </a:r>
                  <a:r>
                    <a:rPr lang="en-US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,</a:t>
                  </a: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24</a:t>
                  </a:r>
                  <a:endParaRPr lang="ru-RU" b="1" dirty="0">
                    <a:solidFill>
                      <a:srgbClr val="0070C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5" name="Rectangle 41"/>
                <p:cNvSpPr>
                  <a:spLocks noChangeArrowheads="1"/>
                </p:cNvSpPr>
                <p:nvPr/>
              </p:nvSpPr>
              <p:spPr bwMode="auto">
                <a:xfrm>
                  <a:off x="5827877" y="1337699"/>
                  <a:ext cx="1189038" cy="719137"/>
                </a:xfrm>
                <a:prstGeom prst="rect">
                  <a:avLst/>
                </a:prstGeom>
                <a:solidFill>
                  <a:srgbClr val="0097CC"/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ctr"/>
                  <a:r>
                    <a:rPr lang="en-US" sz="1400" b="1" dirty="0">
                      <a:solidFill>
                        <a:srgbClr val="F2FDF7"/>
                      </a:solidFill>
                      <a:latin typeface="Sylfaen" pitchFamily="18" charset="0"/>
                    </a:rPr>
                    <a:t>AW-B</a:t>
                  </a:r>
                  <a:endParaRPr lang="ru-RU" sz="14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7" name="Rectangle 40"/>
                <p:cNvSpPr>
                  <a:spLocks noChangeArrowheads="1"/>
                </p:cNvSpPr>
                <p:nvPr/>
              </p:nvSpPr>
              <p:spPr bwMode="auto">
                <a:xfrm>
                  <a:off x="5813590" y="3564961"/>
                  <a:ext cx="1189037" cy="7493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5</a:t>
                  </a: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6</a:t>
                  </a:r>
                  <a:r>
                    <a:rPr lang="en-US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,</a:t>
                  </a:r>
                  <a:r>
                    <a:rPr lang="ka-GE" b="1" dirty="0">
                      <a:solidFill>
                        <a:srgbClr val="0070C0"/>
                      </a:solidFill>
                      <a:latin typeface="Calibri" panose="020F0502020204030204" pitchFamily="34" charset="0"/>
                    </a:rPr>
                    <a:t>19</a:t>
                  </a:r>
                  <a:endParaRPr lang="ru-RU" b="1" dirty="0">
                    <a:solidFill>
                      <a:srgbClr val="0070C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2263486" y="3321484"/>
              <a:ext cx="3710500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5984866" y="3321484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0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7370269" y="3321483"/>
              <a:ext cx="1388478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0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263486" y="3911507"/>
              <a:ext cx="3710500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5984866" y="3911507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19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(2)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7370269" y="3911506"/>
              <a:ext cx="138847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20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(1)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5967153" y="4484691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12,2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7352556" y="4484690"/>
              <a:ext cx="138847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6,9%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8742444" y="3318609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0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8742444" y="3908632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18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(4)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8724731" y="4481816"/>
              <a:ext cx="163001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8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,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5%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2245772" y="4484691"/>
              <a:ext cx="3721381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(</a:t>
              </a:r>
              <a:r>
                <a:rPr lang="en-US" sz="1400" b="1" dirty="0" smtClean="0">
                  <a:solidFill>
                    <a:srgbClr val="F2FDF7"/>
                  </a:solidFill>
                  <a:latin typeface="Sylfaen" pitchFamily="18" charset="0"/>
                </a:rPr>
                <a:t>6,0 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ქულა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)</a:t>
              </a:r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315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452552" y="5774879"/>
            <a:ext cx="6257392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** არასწორი პასუხის შემოხაზვისთვის კონკურსანტს აკლდება 0,2 ქულა. საშუალო სირთულე გამოთვლილია აღნიშნული გამოკლების გათვალისწინებით.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latin typeface="Avaza Mtavruli" pitchFamily="34" charset="0"/>
              </a:rPr>
              <a:t>ლოგიკური მსჯელობა</a:t>
            </a:r>
            <a:endParaRPr lang="en-US" sz="2400" b="1" dirty="0">
              <a:latin typeface="Avaza Mtavrul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63486" y="997835"/>
            <a:ext cx="6518205" cy="4655792"/>
            <a:chOff x="1907438" y="1337699"/>
            <a:chExt cx="6451635" cy="4655792"/>
          </a:xfrm>
        </p:grpSpPr>
        <p:grpSp>
          <p:nvGrpSpPr>
            <p:cNvPr id="4" name="Group 3"/>
            <p:cNvGrpSpPr/>
            <p:nvPr/>
          </p:nvGrpSpPr>
          <p:grpSpPr>
            <a:xfrm>
              <a:off x="1917864" y="1337699"/>
              <a:ext cx="6441209" cy="3492585"/>
              <a:chOff x="1917864" y="1337699"/>
              <a:chExt cx="5753385" cy="349258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917864" y="1337699"/>
                <a:ext cx="5753385" cy="2902528"/>
                <a:chOff x="1917865" y="1337699"/>
                <a:chExt cx="4747133" cy="3721100"/>
              </a:xfrm>
            </p:grpSpPr>
            <p:grpSp>
              <p:nvGrpSpPr>
                <p:cNvPr id="4104" name="Group 30"/>
                <p:cNvGrpSpPr>
                  <a:grpSpLocks/>
                </p:cNvGrpSpPr>
                <p:nvPr/>
              </p:nvGrpSpPr>
              <p:grpSpPr bwMode="auto">
                <a:xfrm>
                  <a:off x="1917865" y="1337699"/>
                  <a:ext cx="3913188" cy="3721100"/>
                  <a:chOff x="831883" y="685800"/>
                  <a:chExt cx="3912869" cy="3721338"/>
                </a:xfrm>
              </p:grpSpPr>
              <p:grpSp>
                <p:nvGrpSpPr>
                  <p:cNvPr id="410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838232" y="685800"/>
                    <a:ext cx="3906520" cy="2217880"/>
                    <a:chOff x="539584" y="1772226"/>
                    <a:chExt cx="3906520" cy="2217880"/>
                  </a:xfrm>
                </p:grpSpPr>
                <p:grpSp>
                  <p:nvGrpSpPr>
                    <p:cNvPr id="4118" name="Group 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9584" y="2492997"/>
                      <a:ext cx="3903345" cy="1497109"/>
                      <a:chOff x="1804480" y="2512175"/>
                      <a:chExt cx="3680297" cy="1857000"/>
                    </a:xfrm>
                  </p:grpSpPr>
                  <p:sp>
                    <p:nvSpPr>
                      <p:cNvPr id="34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3439690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საშუალო ქულა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2512175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კანდიდატთა რაოდენობა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2512175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ka-GE" b="1" dirty="0" smtClean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4965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3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3439691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ka-GE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6</a:t>
                        </a:r>
                        <a:r>
                          <a:rPr lang="en-US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,</a:t>
                        </a:r>
                        <a:r>
                          <a:rPr lang="ka-GE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4</a:t>
                        </a:r>
                        <a:r>
                          <a:rPr lang="en-US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9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</p:grpSp>
                <p:sp>
                  <p:nvSpPr>
                    <p:cNvPr id="26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7163" y="1772226"/>
                      <a:ext cx="1188941" cy="719183"/>
                    </a:xfrm>
                    <a:prstGeom prst="rect">
                      <a:avLst/>
                    </a:prstGeom>
                    <a:solidFill>
                      <a:srgbClr val="0097CC"/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2FDF7"/>
                          </a:solidFill>
                          <a:latin typeface="Sylfaen" pitchFamily="18" charset="0"/>
                        </a:rPr>
                        <a:t>A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1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5058" y="2913204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41525" y="2913204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38,6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1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1883" y="3657790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 გამოკლების გარეშე* 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38350" y="3657790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46,89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" name="Group 1"/>
                <p:cNvGrpSpPr/>
                <p:nvPr/>
              </p:nvGrpSpPr>
              <p:grpSpPr>
                <a:xfrm>
                  <a:off x="5637275" y="1337699"/>
                  <a:ext cx="1027723" cy="3721100"/>
                  <a:chOff x="5810415" y="1337699"/>
                  <a:chExt cx="1206500" cy="3721100"/>
                </a:xfrm>
              </p:grpSpPr>
              <p:sp>
                <p:nvSpPr>
                  <p:cNvPr id="2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824704" y="2058424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ka-GE" b="1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5038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24703" y="2806135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7,</a:t>
                    </a:r>
                    <a:r>
                      <a:rPr lang="ka-GE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2</a:t>
                    </a: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4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5827877" y="1337699"/>
                    <a:ext cx="1189038" cy="719137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B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3590" y="3564961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42,57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0415" y="4309499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50,81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1924211" y="4245816"/>
                <a:ext cx="3280426" cy="584468"/>
              </a:xfrm>
              <a:prstGeom prst="rect">
                <a:avLst/>
              </a:prstGeom>
              <a:solidFill>
                <a:srgbClr val="0097CC"/>
              </a:solidFill>
              <a:ln>
                <a:solidFill>
                  <a:schemeClr val="bg2"/>
                </a:solidFill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r>
                  <a:rPr lang="ka-GE" sz="1400" b="1" dirty="0">
                    <a:solidFill>
                      <a:srgbClr val="F2FDF7"/>
                    </a:solidFill>
                    <a:latin typeface="Sylfaen" pitchFamily="18" charset="0"/>
                  </a:rPr>
                  <a:t>ტესტის მაქსიმალური ქულა</a:t>
                </a:r>
                <a:endParaRPr lang="ru-RU" sz="14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5214256" y="4245816"/>
                <a:ext cx="1441080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17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6439081" y="4245815"/>
                <a:ext cx="1227543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17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924970" y="483583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5608344" y="4835839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17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(7)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6979598" y="4835838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17</a:t>
              </a: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(31)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1907438" y="5409023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(</a:t>
              </a:r>
              <a:r>
                <a:rPr lang="en-US" sz="1400" b="1" dirty="0" smtClean="0">
                  <a:solidFill>
                    <a:srgbClr val="F2FDF7"/>
                  </a:solidFill>
                  <a:latin typeface="Sylfaen" pitchFamily="18" charset="0"/>
                </a:rPr>
                <a:t>5,1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ქულა)</a:t>
              </a:r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5590812" y="5409023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39,9%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6962066" y="5409022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32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,5%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8761682" y="155713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a-GE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1632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8761682" y="214036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7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8766035" y="994960"/>
            <a:ext cx="1630009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>
                <a:solidFill>
                  <a:srgbClr val="F2FDF7"/>
                </a:solidFill>
                <a:latin typeface="Sylfaen" pitchFamily="18" charset="0"/>
              </a:rPr>
              <a:t>C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8746450" y="2732266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42,90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8742097" y="3313020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50,98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8760157" y="3903077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17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8760157" y="4493100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17</a:t>
            </a:r>
          </a:p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(8)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8742444" y="5066284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1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9%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452552" y="5774879"/>
            <a:ext cx="6257392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** არასწორი პასუხის შემოხაზვისთვის კონკურსანტს აკლდება 0,2 ქულა. საშუალო სირთულე გამოთვლილია აღნიშნული გამოკლების გათვალისწინებით.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latin typeface="Avaza Mtavruli" pitchFamily="34" charset="0"/>
              </a:rPr>
              <a:t>რაოდენობრივი </a:t>
            </a:r>
            <a:r>
              <a:rPr lang="ka-GE" sz="2400" b="1" dirty="0">
                <a:latin typeface="Avaza Mtavruli" pitchFamily="34" charset="0"/>
              </a:rPr>
              <a:t>მსჯელობა</a:t>
            </a:r>
            <a:endParaRPr lang="en-US" sz="2400" b="1" dirty="0">
              <a:latin typeface="Avaza Mtavrul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63486" y="997835"/>
            <a:ext cx="6518205" cy="4655792"/>
            <a:chOff x="1907438" y="1337699"/>
            <a:chExt cx="6451635" cy="4655792"/>
          </a:xfrm>
        </p:grpSpPr>
        <p:grpSp>
          <p:nvGrpSpPr>
            <p:cNvPr id="4" name="Group 3"/>
            <p:cNvGrpSpPr/>
            <p:nvPr/>
          </p:nvGrpSpPr>
          <p:grpSpPr>
            <a:xfrm>
              <a:off x="1917864" y="1337699"/>
              <a:ext cx="6441209" cy="3492585"/>
              <a:chOff x="1917864" y="1337699"/>
              <a:chExt cx="5753385" cy="349258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917864" y="1337699"/>
                <a:ext cx="5753385" cy="2902528"/>
                <a:chOff x="1917865" y="1337699"/>
                <a:chExt cx="4747133" cy="3721100"/>
              </a:xfrm>
            </p:grpSpPr>
            <p:grpSp>
              <p:nvGrpSpPr>
                <p:cNvPr id="4104" name="Group 30"/>
                <p:cNvGrpSpPr>
                  <a:grpSpLocks/>
                </p:cNvGrpSpPr>
                <p:nvPr/>
              </p:nvGrpSpPr>
              <p:grpSpPr bwMode="auto">
                <a:xfrm>
                  <a:off x="1917865" y="1337699"/>
                  <a:ext cx="3913188" cy="3721100"/>
                  <a:chOff x="831883" y="685800"/>
                  <a:chExt cx="3912869" cy="3721338"/>
                </a:xfrm>
              </p:grpSpPr>
              <p:grpSp>
                <p:nvGrpSpPr>
                  <p:cNvPr id="410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838232" y="685800"/>
                    <a:ext cx="3906520" cy="2217880"/>
                    <a:chOff x="539584" y="1772226"/>
                    <a:chExt cx="3906520" cy="2217880"/>
                  </a:xfrm>
                </p:grpSpPr>
                <p:grpSp>
                  <p:nvGrpSpPr>
                    <p:cNvPr id="4118" name="Group 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9584" y="2492997"/>
                      <a:ext cx="3903345" cy="1497109"/>
                      <a:chOff x="1804480" y="2512175"/>
                      <a:chExt cx="3680297" cy="1857000"/>
                    </a:xfrm>
                  </p:grpSpPr>
                  <p:sp>
                    <p:nvSpPr>
                      <p:cNvPr id="34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3439690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საშუალო ქულა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80" y="2512175"/>
                        <a:ext cx="2551812" cy="929484"/>
                      </a:xfrm>
                      <a:prstGeom prst="rect">
                        <a:avLst/>
                      </a:prstGeom>
                      <a:solidFill>
                        <a:srgbClr val="0097CC"/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r>
                          <a:rPr lang="ka-GE" sz="1400" b="1" dirty="0">
                            <a:solidFill>
                              <a:srgbClr val="F2FDF7"/>
                            </a:solidFill>
                            <a:latin typeface="Sylfaen" pitchFamily="18" charset="0"/>
                          </a:rPr>
                          <a:t>კანდიდატთა რაოდენობა</a:t>
                        </a:r>
                        <a:endParaRPr lang="ru-RU" sz="1400" b="1" dirty="0">
                          <a:solidFill>
                            <a:srgbClr val="F2FDF7"/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3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2512175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ka-GE" b="1" dirty="0" smtClean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4965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3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3775" y="3439691"/>
                        <a:ext cx="1121002" cy="92948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2"/>
                        </a:solidFill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r>
                          <a:rPr lang="en-US" b="1" dirty="0">
                            <a:solidFill>
                              <a:srgbClr val="0070C0"/>
                            </a:solidFill>
                            <a:latin typeface="Calibri" panose="020F0502020204030204" pitchFamily="34" charset="0"/>
                          </a:rPr>
                          <a:t>8,87</a:t>
                        </a:r>
                        <a:endParaRPr lang="ru-RU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endParaRPr>
                      </a:p>
                    </p:txBody>
                  </p:sp>
                </p:grpSp>
                <p:sp>
                  <p:nvSpPr>
                    <p:cNvPr id="26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7163" y="1772226"/>
                      <a:ext cx="1188941" cy="719183"/>
                    </a:xfrm>
                    <a:prstGeom prst="rect">
                      <a:avLst/>
                    </a:prstGeom>
                    <a:solidFill>
                      <a:srgbClr val="0097CC"/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2FDF7"/>
                          </a:solidFill>
                          <a:latin typeface="Sylfaen" pitchFamily="18" charset="0"/>
                        </a:rPr>
                        <a:t>A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1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5058" y="2913204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41525" y="2913204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44,34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31883" y="3657790"/>
                    <a:ext cx="2706467" cy="749348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r>
                      <a:rPr lang="ka-GE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საშუალო სირთულე გამოკლების გარეშე* *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1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38350" y="3657789"/>
                    <a:ext cx="1188940" cy="74934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51,28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" name="Group 1"/>
                <p:cNvGrpSpPr/>
                <p:nvPr/>
              </p:nvGrpSpPr>
              <p:grpSpPr>
                <a:xfrm>
                  <a:off x="5637275" y="1337699"/>
                  <a:ext cx="1027723" cy="3721100"/>
                  <a:chOff x="5810415" y="1337699"/>
                  <a:chExt cx="1206500" cy="3721100"/>
                </a:xfrm>
              </p:grpSpPr>
              <p:sp>
                <p:nvSpPr>
                  <p:cNvPr id="2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824702" y="2058424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ka-GE" b="1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5038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24703" y="2806135"/>
                    <a:ext cx="1189038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6,40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5827877" y="1337699"/>
                    <a:ext cx="1189038" cy="719137"/>
                  </a:xfrm>
                  <a:prstGeom prst="rect">
                    <a:avLst/>
                  </a:prstGeom>
                  <a:solidFill>
                    <a:srgbClr val="0097CC"/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ctr"/>
                    <a:r>
                      <a:rPr lang="en-US" sz="1400" b="1" dirty="0">
                        <a:solidFill>
                          <a:srgbClr val="F2FDF7"/>
                        </a:solidFill>
                        <a:latin typeface="Sylfaen" pitchFamily="18" charset="0"/>
                      </a:rPr>
                      <a:t>B</a:t>
                    </a:r>
                    <a:endParaRPr lang="ru-RU" sz="1400" b="1" dirty="0">
                      <a:solidFill>
                        <a:srgbClr val="F2FDF7"/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3590" y="3564961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32,01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810415" y="4309499"/>
                    <a:ext cx="1189037" cy="7493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bg2"/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rPr>
                      <a:t>41,23</a:t>
                    </a:r>
                    <a:endParaRPr lang="ru-RU" b="1" dirty="0">
                      <a:solidFill>
                        <a:srgbClr val="0070C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1924211" y="4245816"/>
                <a:ext cx="3280426" cy="584468"/>
              </a:xfrm>
              <a:prstGeom prst="rect">
                <a:avLst/>
              </a:prstGeom>
              <a:solidFill>
                <a:srgbClr val="0097CC"/>
              </a:solidFill>
              <a:ln>
                <a:solidFill>
                  <a:schemeClr val="bg2"/>
                </a:solidFill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r>
                  <a:rPr lang="ka-GE" sz="1400" b="1" dirty="0">
                    <a:solidFill>
                      <a:srgbClr val="F2FDF7"/>
                    </a:solidFill>
                    <a:latin typeface="Sylfaen" pitchFamily="18" charset="0"/>
                  </a:rPr>
                  <a:t>ტესტის მაქსიმალური ქულა</a:t>
                </a:r>
                <a:endParaRPr lang="ru-RU" sz="14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5214256" y="4245816"/>
                <a:ext cx="1441080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20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6439081" y="4245815"/>
                <a:ext cx="1227543" cy="5844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20</a:t>
                </a:r>
                <a:endParaRPr lang="ru-RU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924970" y="483583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5608344" y="4835839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20</a:t>
              </a:r>
              <a:endParaRPr lang="ka-GE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31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6979598" y="4835838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20</a:t>
              </a:r>
              <a:endParaRPr lang="ka-GE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  <a:p>
              <a:pPr algn="ctr">
                <a:defRPr/>
              </a:pP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14</a:t>
              </a:r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1907438" y="5409023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(</a:t>
              </a:r>
              <a:r>
                <a:rPr lang="en-US" sz="1400" b="1" dirty="0" smtClean="0">
                  <a:solidFill>
                    <a:srgbClr val="F2FDF7"/>
                  </a:solidFill>
                  <a:latin typeface="Sylfaen" pitchFamily="18" charset="0"/>
                </a:rPr>
                <a:t>5,0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ქულა)</a:t>
              </a:r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5590812" y="5409023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21,9%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6962066" y="5409022"/>
              <a:ext cx="1374297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44,8%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8761682" y="155713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a-GE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1632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8761682" y="2140369"/>
            <a:ext cx="1630009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9,49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8766035" y="994960"/>
            <a:ext cx="1630009" cy="560940"/>
          </a:xfrm>
          <a:prstGeom prst="rect">
            <a:avLst/>
          </a:prstGeom>
          <a:solidFill>
            <a:srgbClr val="0097CC"/>
          </a:solidFill>
          <a:ln>
            <a:solidFill>
              <a:schemeClr val="bg2"/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ctr"/>
            <a:r>
              <a:rPr lang="en-US" sz="1400" b="1" dirty="0">
                <a:solidFill>
                  <a:srgbClr val="F2FDF7"/>
                </a:solidFill>
                <a:latin typeface="Sylfaen" pitchFamily="18" charset="0"/>
              </a:rPr>
              <a:t>C</a:t>
            </a:r>
            <a:endParaRPr lang="ru-RU" sz="14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8746450" y="2732266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47,4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4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8742097" y="3313020"/>
            <a:ext cx="1630007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53,94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8760157" y="3903077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20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8760157" y="4493100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20</a:t>
            </a:r>
            <a:endParaRPr lang="ka-GE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17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8742444" y="5066284"/>
            <a:ext cx="1630010" cy="584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16</a:t>
            </a:r>
            <a:r>
              <a:rPr lang="ka-GE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8%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8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A* (RC-I, AW1-I, LR-I, QR1)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6876" y="997835"/>
            <a:ext cx="5324772" cy="4082608"/>
            <a:chOff x="2266876" y="997835"/>
            <a:chExt cx="5324772" cy="4082608"/>
          </a:xfrm>
        </p:grpSpPr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2282529" y="214324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282529" y="156001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კანდიდატთა რაოდენობა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8" name="Rectangle 39"/>
            <p:cNvSpPr>
              <a:spLocks noChangeArrowheads="1"/>
            </p:cNvSpPr>
            <p:nvPr/>
          </p:nvSpPr>
          <p:spPr bwMode="auto">
            <a:xfrm>
              <a:off x="5965904" y="156001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496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5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5965904" y="214324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3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6,22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5970212" y="997835"/>
              <a:ext cx="1613362" cy="560940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sz="1400" b="1" dirty="0">
                  <a:solidFill>
                    <a:srgbClr val="F2FDF7"/>
                  </a:solidFill>
                  <a:latin typeface="Sylfaen" pitchFamily="18" charset="0"/>
                </a:rPr>
                <a:t>A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 ტესტი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2278222" y="273514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სირთულე**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5972093" y="2735141"/>
              <a:ext cx="161336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4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6,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4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3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5967783" y="3315895"/>
              <a:ext cx="162386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78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2281019" y="3905952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5972486" y="3905952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4,8</a:t>
              </a:r>
              <a:endParaRPr lang="ka-GE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(1)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2266876" y="333177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2281018" y="4495975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5964392" y="4495975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6,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26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2274119" y="449497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4-დან 3 ტესტში 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5" name="Rectangle 22"/>
            <p:cNvSpPr>
              <a:spLocks noChangeArrowheads="1"/>
            </p:cNvSpPr>
            <p:nvPr/>
          </p:nvSpPr>
          <p:spPr bwMode="auto">
            <a:xfrm>
              <a:off x="2272569" y="392179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</p:grp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 smtClean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საბუნებისმეტყველო მეცნიერებების (გარდა ფიზიკისა), ჯანდაცვის, ჰუმანიტარული, ხელოვნების, აგრარული, განათლებისა და სოციალური მეცნიერებების (გარდა ეკონომიკისა) მიმართულებების მაგისტრანტობის კანდიდატები</a:t>
            </a:r>
            <a:endParaRPr lang="en-US" sz="12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dirty="0" smtClean="0">
                <a:latin typeface="Arial" charset="0"/>
              </a:rPr>
              <a:t>*</a:t>
            </a:r>
            <a:r>
              <a:rPr lang="en-US" sz="1200" dirty="0" smtClean="0">
                <a:latin typeface="Arial" charset="0"/>
              </a:rPr>
              <a:t>*</a:t>
            </a:r>
            <a:r>
              <a:rPr lang="ka-GE" sz="1200" dirty="0" smtClean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ka-GE" sz="1200" dirty="0" smtClean="0">
                <a:latin typeface="Arial" charset="0"/>
              </a:rPr>
              <a:t>ქულაზე </a:t>
            </a:r>
            <a:r>
              <a:rPr lang="ka-GE" sz="1200" dirty="0">
                <a:latin typeface="Arial" charset="0"/>
              </a:rPr>
              <a:t>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5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A* (RC-I, AW1-I, LR-I, QR1)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 smtClean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საბუნებისმეტყველო მეცნიერებების (გარდა ფიზიკისა), ჯანდაცვის, ჰუმანიტარული, ხელოვნების, აგრარული, განათლებისა და სოციალური მეცნიერებების (გარდა ეკონომიკისა) მიმართულებების მაგისტრანტობის კანდიდატები</a:t>
            </a:r>
            <a:endParaRPr lang="en-US" sz="12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dirty="0" smtClean="0">
                <a:latin typeface="Arial" charset="0"/>
              </a:rPr>
              <a:t>*</a:t>
            </a:r>
            <a:r>
              <a:rPr lang="en-US" sz="1200" dirty="0" smtClean="0">
                <a:latin typeface="Arial" charset="0"/>
              </a:rPr>
              <a:t>*</a:t>
            </a:r>
            <a:r>
              <a:rPr lang="ka-GE" sz="1200" dirty="0" smtClean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ka-GE" sz="1200" dirty="0" smtClean="0">
                <a:latin typeface="Arial" charset="0"/>
              </a:rPr>
              <a:t>ქულაზე </a:t>
            </a:r>
            <a:r>
              <a:rPr lang="ka-GE" sz="1200" dirty="0">
                <a:latin typeface="Arial" charset="0"/>
              </a:rPr>
              <a:t>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 smtClean="0">
              <a:latin typeface="Arial" charset="0"/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3540225"/>
              </p:ext>
            </p:extLst>
          </p:nvPr>
        </p:nvGraphicFramePr>
        <p:xfrm>
          <a:off x="2139044" y="996040"/>
          <a:ext cx="9029700" cy="411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694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B* (RC-II, AW1-II, LR-II, QR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6876" y="997835"/>
            <a:ext cx="5324772" cy="4082608"/>
            <a:chOff x="2266876" y="997835"/>
            <a:chExt cx="5324772" cy="4082608"/>
          </a:xfrm>
        </p:grpSpPr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2282529" y="214324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282529" y="156001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კანდიდატთა რაოდენობა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8" name="Rectangle 39"/>
            <p:cNvSpPr>
              <a:spLocks noChangeArrowheads="1"/>
            </p:cNvSpPr>
            <p:nvPr/>
          </p:nvSpPr>
          <p:spPr bwMode="auto">
            <a:xfrm>
              <a:off x="5965904" y="156001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5038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5965904" y="2143244"/>
              <a:ext cx="1613362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3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6,60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5970212" y="997835"/>
              <a:ext cx="1613362" cy="560940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sz="1400" b="1" dirty="0" smtClean="0">
                  <a:solidFill>
                    <a:srgbClr val="F2FDF7"/>
                  </a:solidFill>
                  <a:latin typeface="Sylfaen" pitchFamily="18" charset="0"/>
                </a:rPr>
                <a:t>B</a:t>
              </a:r>
              <a:r>
                <a:rPr lang="ka-GE" sz="1400" b="1" dirty="0" smtClean="0">
                  <a:solidFill>
                    <a:srgbClr val="F2FDF7"/>
                  </a:solidFill>
                  <a:latin typeface="Sylfaen" pitchFamily="18" charset="0"/>
                </a:rPr>
                <a:t> </a:t>
              </a: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2278222" y="273514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საშუალო სირთულე**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5972093" y="2735141"/>
              <a:ext cx="1613360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4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6,92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5967783" y="3315895"/>
              <a:ext cx="162386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78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2281019" y="3905952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5972486" y="3905952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7</a:t>
              </a: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2,6</a:t>
              </a:r>
              <a:endParaRPr lang="ka-GE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ka-GE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(1)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2266876" y="3331771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2281018" y="4495975"/>
              <a:ext cx="3672605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ტესტის მაქსიმალური ქულა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5964392" y="4495975"/>
              <a:ext cx="1613363" cy="584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30,</a:t>
              </a:r>
              <a:r>
                <a:rPr lang="ka-GE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59</a:t>
              </a:r>
              <a:r>
                <a:rPr lang="en-US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%</a:t>
              </a:r>
              <a:endParaRPr lang="ru-RU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2274119" y="4494979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ზღვარი </a:t>
              </a:r>
              <a:endParaRPr lang="en-US" sz="1400" b="1" dirty="0">
                <a:solidFill>
                  <a:srgbClr val="F2FDF7"/>
                </a:solidFill>
                <a:latin typeface="Sylfaen" pitchFamily="18" charset="0"/>
              </a:endParaRP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4-დან 3 ტესტში ვერ გადალახა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65" name="Rectangle 22"/>
            <p:cNvSpPr>
              <a:spLocks noChangeArrowheads="1"/>
            </p:cNvSpPr>
            <p:nvPr/>
          </p:nvSpPr>
          <p:spPr bwMode="auto">
            <a:xfrm>
              <a:off x="2272569" y="3921794"/>
              <a:ext cx="3672605" cy="584468"/>
            </a:xfrm>
            <a:prstGeom prst="rect">
              <a:avLst/>
            </a:prstGeom>
            <a:solidFill>
              <a:srgbClr val="0097CC"/>
            </a:solidFill>
            <a:ln>
              <a:solidFill>
                <a:schemeClr val="bg2"/>
              </a:solidFill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გამოცდაზე დაფიქსირებული </a:t>
              </a:r>
            </a:p>
            <a:p>
              <a:pPr algn="ctr"/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</p:grp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საინჟინრო, მათემატიკის, ფიზიკის, ინფორმაციული ტექნოლოგიებისა და ბიზნესისა და ეკონომიკის მიმართულებების მაგისტრანტობის კანდიდატები</a:t>
            </a:r>
            <a:endParaRPr lang="en-US" sz="1200" dirty="0">
              <a:latin typeface="Arial" charset="0"/>
            </a:endParaRP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dirty="0">
                <a:latin typeface="Arial" charset="0"/>
              </a:rPr>
              <a:t>*</a:t>
            </a:r>
            <a:r>
              <a:rPr lang="en-US" sz="1200" dirty="0">
                <a:latin typeface="Arial" charset="0"/>
              </a:rPr>
              <a:t>*</a:t>
            </a:r>
            <a:r>
              <a:rPr lang="ka-GE" sz="1200" dirty="0">
                <a:latin typeface="Arial" charset="0"/>
              </a:rPr>
              <a:t>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5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საერთო სამაგისტრო</a:t>
            </a: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 </a:t>
            </a: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გამოცდა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>
                <a:solidFill>
                  <a:srgbClr val="C00000"/>
                </a:solidFill>
                <a:latin typeface="Avaza Mtavruli" pitchFamily="34" charset="0"/>
              </a:rPr>
              <a:t>ტესტი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B* (RC-II, AW1-II, LR-II, QR</a:t>
            </a:r>
            <a:r>
              <a:rPr lang="ka-G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80" name="TextBox 34"/>
          <p:cNvSpPr txBox="1">
            <a:spLocks noChangeArrowheads="1"/>
          </p:cNvSpPr>
          <p:nvPr/>
        </p:nvSpPr>
        <p:spPr bwMode="auto">
          <a:xfrm>
            <a:off x="2301593" y="5332933"/>
            <a:ext cx="9091394" cy="145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en-US" sz="1200" dirty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ამ ტიპის ტესტს აბარებდნენ საინჟინრო, მათემატიკის, ფიზიკის, ინფორმაციული ტექნოლოგიებისა და ბიზნესისა და ეკონომიკის მიმართულებების მაგისტრანტობის კანდიდატები</a:t>
            </a:r>
            <a:endParaRPr lang="en-US" sz="12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dirty="0">
              <a:latin typeface="Arial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7397498"/>
              </p:ext>
            </p:extLst>
          </p:nvPr>
        </p:nvGraphicFramePr>
        <p:xfrm>
          <a:off x="2301593" y="996040"/>
          <a:ext cx="9091394" cy="421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7548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1030</Words>
  <Application>Microsoft Office PowerPoint</Application>
  <PresentationFormat>Custom</PresentationFormat>
  <Paragraphs>312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საერთო სამაგისტრო გამოცდა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geronti.xidesheli</cp:lastModifiedBy>
  <cp:revision>217</cp:revision>
  <cp:lastPrinted>2016-07-26T11:53:29Z</cp:lastPrinted>
  <dcterms:created xsi:type="dcterms:W3CDTF">2015-07-21T06:47:38Z</dcterms:created>
  <dcterms:modified xsi:type="dcterms:W3CDTF">2016-09-01T13:15:29Z</dcterms:modified>
</cp:coreProperties>
</file>