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3278" y="630315"/>
            <a:ext cx="7687322" cy="1427085"/>
          </a:xfrm>
        </p:spPr>
        <p:txBody>
          <a:bodyPr>
            <a:normAutofit fontScale="90000"/>
          </a:bodyPr>
          <a:lstStyle/>
          <a:p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მასწავლებლის კომპეტენციის დამადასტურებელი გამოცდა სომხურ ენაში</a:t>
            </a:r>
            <a:br>
              <a:rPr lang="en-US" dirty="0"/>
            </a:br>
            <a:r>
              <a:rPr lang="ka-GE" dirty="0"/>
              <a:t>2022 წელი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38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7A5CD-D1A7-4235-8B02-ED2B19A0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ka-GE" sz="3100" b="1" dirty="0"/>
              <a:t>მე-10 დავალების II მითითების შეფასების სქემა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55DE1-5C41-47C1-87E9-4680D07C9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124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ა)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en-US" dirty="0" err="1"/>
              <a:t>სწორად</a:t>
            </a:r>
            <a:r>
              <a:rPr lang="en-US" dirty="0"/>
              <a:t> </a:t>
            </a:r>
            <a:r>
              <a:rPr lang="ka-GE" dirty="0"/>
              <a:t>დაწერა ქულა </a:t>
            </a:r>
            <a:r>
              <a:rPr lang="en-US" b="1" i="1" dirty="0"/>
              <a:t>II </a:t>
            </a:r>
            <a:r>
              <a:rPr lang="ka-GE" b="1" i="1" dirty="0"/>
              <a:t>კრიტერიუმის</a:t>
            </a:r>
            <a:r>
              <a:rPr lang="ka-GE" dirty="0"/>
              <a:t> მიხედვით და მოიყვანა შესაბამისი მაგალითი.</a:t>
            </a:r>
            <a:r>
              <a:rPr lang="en-US" dirty="0"/>
              <a:t> -</a:t>
            </a:r>
            <a:r>
              <a:rPr lang="ka-GE" dirty="0"/>
              <a:t>-</a:t>
            </a:r>
            <a:r>
              <a:rPr lang="en-US" dirty="0"/>
              <a:t>--</a:t>
            </a:r>
            <a:r>
              <a:rPr lang="ka-GE" dirty="0"/>
              <a:t>------2</a:t>
            </a:r>
            <a:r>
              <a:rPr lang="en-US" dirty="0"/>
              <a:t>ქ.</a:t>
            </a:r>
            <a:endParaRPr lang="ka-GE" dirty="0"/>
          </a:p>
          <a:p>
            <a:pPr marL="0" indent="0" algn="just">
              <a:buNone/>
            </a:pPr>
            <a:r>
              <a:rPr lang="ka-GE" dirty="0"/>
              <a:t>ბ)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en-US" dirty="0" err="1"/>
              <a:t>სწორად</a:t>
            </a:r>
            <a:r>
              <a:rPr lang="en-US" dirty="0"/>
              <a:t> </a:t>
            </a:r>
            <a:r>
              <a:rPr lang="ka-GE" dirty="0"/>
              <a:t>დაწერა ქულა </a:t>
            </a:r>
            <a:r>
              <a:rPr lang="en-US" b="1" i="1" dirty="0"/>
              <a:t>II </a:t>
            </a:r>
            <a:r>
              <a:rPr lang="ka-GE" b="1" i="1" dirty="0"/>
              <a:t>კრიტერიუმის</a:t>
            </a:r>
            <a:r>
              <a:rPr lang="ka-GE" dirty="0"/>
              <a:t> </a:t>
            </a:r>
            <a:r>
              <a:rPr lang="en-US" dirty="0" err="1"/>
              <a:t>მიხედვით</a:t>
            </a:r>
            <a:r>
              <a:rPr lang="ka-GE" dirty="0"/>
              <a:t>, </a:t>
            </a:r>
            <a:r>
              <a:rPr lang="en-US" dirty="0" err="1"/>
              <a:t>მაგრამ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მო</a:t>
            </a:r>
            <a:r>
              <a:rPr lang="ka-GE" dirty="0" err="1"/>
              <a:t>იყვანა</a:t>
            </a:r>
            <a:r>
              <a:rPr lang="ka-GE" dirty="0"/>
              <a:t> სათანადო </a:t>
            </a:r>
            <a:r>
              <a:rPr lang="en-US" dirty="0" err="1"/>
              <a:t>მაგალითი</a:t>
            </a:r>
            <a:r>
              <a:rPr lang="en-US" dirty="0"/>
              <a:t> </a:t>
            </a:r>
            <a:r>
              <a:rPr lang="ka-GE" dirty="0"/>
              <a:t>ან არასწორად დაწერა ქულა, თუმცა მოიყვანა სათანადო მაგალითი. --------------------------------------------------------------</a:t>
            </a:r>
            <a:r>
              <a:rPr lang="ka-GE" dirty="0" err="1"/>
              <a:t>1ქ</a:t>
            </a:r>
            <a:r>
              <a:rPr lang="ka-GE" dirty="0"/>
              <a:t>.</a:t>
            </a:r>
          </a:p>
          <a:p>
            <a:pPr marL="0" indent="0" algn="just">
              <a:buNone/>
            </a:pPr>
            <a:r>
              <a:rPr lang="ka-GE" dirty="0"/>
              <a:t>გ</a:t>
            </a:r>
            <a:r>
              <a:rPr lang="en-US" dirty="0"/>
              <a:t>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არასწორად დაწერა ქულა </a:t>
            </a:r>
            <a:r>
              <a:rPr lang="en-US" b="1" i="1" dirty="0"/>
              <a:t>II</a:t>
            </a:r>
            <a:r>
              <a:rPr lang="ka-GE" b="1" i="1" dirty="0"/>
              <a:t>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არ მოიყვანა სათანადო მაგალითი. --------------------------------------------------------------</a:t>
            </a:r>
            <a:r>
              <a:rPr lang="ka-GE" dirty="0" err="1"/>
              <a:t>0ქ</a:t>
            </a:r>
            <a:r>
              <a:rPr lang="ka-GE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9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5BEA-CBD1-4782-A7DF-7B9A0386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ka-GE" sz="2800" b="1" dirty="0"/>
              <a:t>მე-10 დავალების III მითითების შეფასების სქემა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08599-2682-4FFA-B3BD-7965EB513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ka-GE" b="1" dirty="0"/>
              <a:t>1. </a:t>
            </a:r>
            <a:r>
              <a:rPr lang="ka-GE" dirty="0"/>
              <a:t>ა)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სწორად ამოწერა </a:t>
            </a:r>
            <a:r>
              <a:rPr lang="ka-GE" b="1" dirty="0"/>
              <a:t>3</a:t>
            </a:r>
            <a:r>
              <a:rPr lang="ka-GE" dirty="0"/>
              <a:t> შეცდომა </a:t>
            </a:r>
            <a:r>
              <a:rPr lang="en-US" b="1" i="1" dirty="0"/>
              <a:t>III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</a:t>
            </a:r>
            <a:r>
              <a:rPr lang="en-US" dirty="0" err="1"/>
              <a:t>სწორად</a:t>
            </a:r>
            <a:r>
              <a:rPr lang="en-US" dirty="0"/>
              <a:t> </a:t>
            </a:r>
            <a:r>
              <a:rPr lang="ka-GE" dirty="0"/>
              <a:t>დაწერა ქულა. -</a:t>
            </a:r>
            <a:r>
              <a:rPr lang="en-US" dirty="0"/>
              <a:t>--</a:t>
            </a:r>
            <a:r>
              <a:rPr lang="ka-GE" dirty="0"/>
              <a:t>-------------------------------------------------------------------------------------------------------------3</a:t>
            </a:r>
            <a:r>
              <a:rPr lang="en-US" dirty="0"/>
              <a:t>ქ.</a:t>
            </a:r>
            <a:endParaRPr lang="ka-GE" dirty="0"/>
          </a:p>
          <a:p>
            <a:pPr marL="0" indent="0" algn="just">
              <a:buNone/>
            </a:pPr>
            <a:r>
              <a:rPr lang="ka-GE" dirty="0"/>
              <a:t>      </a:t>
            </a:r>
            <a:r>
              <a:rPr lang="en-US" dirty="0"/>
              <a:t>ბ)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სწორად ამოწერა</a:t>
            </a:r>
            <a:r>
              <a:rPr lang="ka-GE" b="1" dirty="0"/>
              <a:t> 2</a:t>
            </a:r>
            <a:r>
              <a:rPr lang="ka-GE" dirty="0"/>
              <a:t> შეცდომა </a:t>
            </a:r>
            <a:r>
              <a:rPr lang="en-US" b="1" i="1" dirty="0"/>
              <a:t>III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დაწერა შესაბამისი ქულა ან სწორად ამოწერა სამი შეცდომა, მაგრამ არასწორად დაწერა ან არ დაწერა ქულა. ---------------------------------------------------------------------------------------------------------------------------</a:t>
            </a:r>
            <a:r>
              <a:rPr lang="ka-GE" dirty="0" err="1"/>
              <a:t>2ქ</a:t>
            </a:r>
            <a:r>
              <a:rPr lang="ka-GE" dirty="0"/>
              <a:t>. 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  გ</a:t>
            </a:r>
            <a:r>
              <a:rPr lang="en-US" dirty="0"/>
              <a:t>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სწორად ამოწერა </a:t>
            </a:r>
            <a:r>
              <a:rPr lang="ka-GE" b="1" dirty="0"/>
              <a:t>1 </a:t>
            </a:r>
            <a:r>
              <a:rPr lang="ka-GE" dirty="0"/>
              <a:t>შეცდომა </a:t>
            </a:r>
            <a:r>
              <a:rPr lang="en-US" b="1" i="1" dirty="0"/>
              <a:t>III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დაწერა შესაბამისი ქულა ან სწორად ამოწერა 2 შეცდომა, მაგრამ არასწორად დაწერა ან არ დაწერა ქულა. ---------------------------------------------------------------------------------------------------------------------------</a:t>
            </a:r>
            <a:r>
              <a:rPr lang="ka-GE" dirty="0" err="1"/>
              <a:t>1ქ</a:t>
            </a:r>
            <a:r>
              <a:rPr lang="ka-GE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  დ</a:t>
            </a:r>
            <a:r>
              <a:rPr lang="en-US" dirty="0"/>
              <a:t>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en-US" dirty="0"/>
              <a:t> </a:t>
            </a:r>
            <a:r>
              <a:rPr lang="ka-GE" dirty="0"/>
              <a:t>არასწორად ამოწერა შეცდომები </a:t>
            </a:r>
            <a:r>
              <a:rPr lang="en-US" b="1" i="1" dirty="0"/>
              <a:t>III </a:t>
            </a:r>
            <a:r>
              <a:rPr lang="en-US" b="1" i="1" dirty="0" err="1"/>
              <a:t>კრიტერიუმის</a:t>
            </a:r>
            <a:r>
              <a:rPr lang="en-US" dirty="0"/>
              <a:t> </a:t>
            </a:r>
            <a:r>
              <a:rPr lang="ka-GE" dirty="0"/>
              <a:t>მიხედვით და არ დაწერა ან არასწორად დაწერა ქულა. ------------------------------------------------------------------------------</a:t>
            </a:r>
            <a:r>
              <a:rPr lang="ka-GE" dirty="0" err="1"/>
              <a:t>0ქ</a:t>
            </a:r>
            <a:r>
              <a:rPr lang="ka-GE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ka-GE" b="1" dirty="0"/>
              <a:t>2. </a:t>
            </a:r>
            <a:r>
              <a:rPr lang="ka-GE" dirty="0"/>
              <a:t>ა)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ka-GE" dirty="0"/>
              <a:t> სწორად მიანიჭა კვალიფიკაცია </a:t>
            </a:r>
            <a:r>
              <a:rPr lang="en-US" dirty="0"/>
              <a:t>3 </a:t>
            </a:r>
            <a:r>
              <a:rPr lang="ka-GE" dirty="0"/>
              <a:t>შეცდომას. ---------------------------------------</a:t>
            </a:r>
            <a:r>
              <a:rPr lang="ka-GE" dirty="0" err="1"/>
              <a:t>3ქ</a:t>
            </a:r>
            <a:r>
              <a:rPr lang="ka-GE" dirty="0"/>
              <a:t>. </a:t>
            </a:r>
          </a:p>
          <a:p>
            <a:pPr marL="0" indent="0" algn="just">
              <a:buNone/>
            </a:pPr>
            <a:r>
              <a:rPr lang="ka-GE" dirty="0"/>
              <a:t>    ბ)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ka-GE" dirty="0"/>
              <a:t> სწორად მიანიჭა კვალიფიკაცია 2 შეცდომას. ---------------------------------------</a:t>
            </a:r>
            <a:r>
              <a:rPr lang="ka-GE" dirty="0" err="1"/>
              <a:t>2ქ</a:t>
            </a:r>
            <a:r>
              <a:rPr lang="ka-GE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გ)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ka-GE" dirty="0"/>
              <a:t> სწორად მიანიჭა კვალიფიკაცია 1 შეცდომას. ---------------------------------------</a:t>
            </a:r>
            <a:r>
              <a:rPr lang="ka-GE" dirty="0" err="1"/>
              <a:t>1ქ</a:t>
            </a:r>
            <a:r>
              <a:rPr lang="ka-GE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დ) </a:t>
            </a:r>
            <a:r>
              <a:rPr lang="ka-GE" dirty="0" err="1"/>
              <a:t>გამოსაცდ</a:t>
            </a:r>
            <a:r>
              <a:rPr lang="en-US" dirty="0" err="1"/>
              <a:t>ელმა</a:t>
            </a:r>
            <a:r>
              <a:rPr lang="ka-GE" dirty="0"/>
              <a:t> ვერცერთ შეცდომას ვერ მიანიჭა სწორი კვალიფიკაცია. ---------------------- 0ქ.</a:t>
            </a:r>
            <a:endParaRPr lang="en-US" dirty="0"/>
          </a:p>
          <a:p>
            <a:pPr marL="0" indent="0" algn="just">
              <a:buNone/>
            </a:pPr>
            <a:r>
              <a:rPr lang="ka-GE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1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400" b="1" dirty="0"/>
              <a:t>ტესტის </a:t>
            </a:r>
            <a:r>
              <a:rPr lang="en-US" sz="2400" b="1" dirty="0"/>
              <a:t>II </a:t>
            </a:r>
            <a:r>
              <a:rPr lang="ka-GE" sz="2400" b="1" dirty="0"/>
              <a:t>ნაწილი</a:t>
            </a:r>
            <a:r>
              <a:rPr lang="en-US" sz="2400" b="1" dirty="0"/>
              <a:t> </a:t>
            </a:r>
            <a:r>
              <a:rPr lang="ka-GE" sz="2400" b="1" dirty="0"/>
              <a:t>– სომხური ლიტერატურა (დავალებები 11-30)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7337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ka-GE" sz="3000" dirty="0"/>
              <a:t>ეროვნულ სასწავლო გეგმაში შეტანილი ლიტერატურული ტექსტების მიხედვით დასმულია 20 დახურული შეკითხვა. ყოველი კითხვა 1-</a:t>
            </a:r>
            <a:r>
              <a:rPr lang="ka-GE" sz="3000" dirty="0" err="1"/>
              <a:t>ქულიანია</a:t>
            </a:r>
            <a:r>
              <a:rPr lang="ka-GE" sz="3000" dirty="0"/>
              <a:t>.</a:t>
            </a:r>
            <a:endParaRPr lang="en-US" sz="3000" dirty="0"/>
          </a:p>
          <a:p>
            <a:pPr algn="just"/>
            <a:r>
              <a:rPr lang="ka-GE" sz="3000" dirty="0"/>
              <a:t>გამოსაცდელმა სწორი პასუხები უნდა მონიშნოს </a:t>
            </a:r>
            <a:r>
              <a:rPr lang="en-US" sz="3000" dirty="0"/>
              <a:t>X </a:t>
            </a:r>
            <a:r>
              <a:rPr lang="ka-GE" sz="3000" dirty="0"/>
              <a:t>ნიშნით პასუხების ფურცელზე სპეციალურად ამისათვის გამოყოფილ უჯრედებში (</a:t>
            </a:r>
            <a:r>
              <a:rPr lang="en-US" sz="3000" dirty="0"/>
              <a:t>X</a:t>
            </a:r>
            <a:r>
              <a:rPr lang="ka-GE" sz="3000" dirty="0"/>
              <a:t> იწერება დავალების ნომრისა და</a:t>
            </a:r>
            <a:r>
              <a:rPr lang="en-US" sz="3000" dirty="0"/>
              <a:t> </a:t>
            </a:r>
            <a:r>
              <a:rPr lang="ka-GE" sz="3000" dirty="0"/>
              <a:t>მის მიერ შერჩეული პასუხის შესაბამისი ასოს გადაკვეთის ადგილას).</a:t>
            </a:r>
            <a:endParaRPr lang="en-US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911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868364"/>
          </a:xfrm>
        </p:spPr>
        <p:txBody>
          <a:bodyPr>
            <a:normAutofit fontScale="90000"/>
          </a:bodyPr>
          <a:lstStyle/>
          <a:p>
            <a:r>
              <a:rPr lang="ka-GE" sz="2800" b="1" dirty="0"/>
              <a:t>ტესტის </a:t>
            </a:r>
            <a:r>
              <a:rPr lang="en-US" sz="2800" b="1" dirty="0"/>
              <a:t>III </a:t>
            </a:r>
            <a:r>
              <a:rPr lang="ka-GE" sz="2800" b="1" dirty="0"/>
              <a:t>ნაწილი</a:t>
            </a:r>
            <a:r>
              <a:rPr lang="en-US" sz="2800" b="1" dirty="0"/>
              <a:t> </a:t>
            </a:r>
            <a:r>
              <a:rPr lang="ka-GE" sz="2800" b="1" dirty="0"/>
              <a:t>– წაკითხულის გააზრება და წერითი დავალება (დავალებები 31-41)</a:t>
            </a:r>
            <a:endParaRPr lang="ru-R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35280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ka-GE" dirty="0"/>
              <a:t>შეთავაზებულია იმგვარი მხატვრული ტექსტი, რომელიც არ არის შეტანილი ეროვნულ სასწავლო გეგმაში.</a:t>
            </a:r>
            <a:endParaRPr lang="en-US" dirty="0"/>
          </a:p>
          <a:p>
            <a:pPr algn="just"/>
            <a:r>
              <a:rPr lang="ka-GE" dirty="0"/>
              <a:t>ტექსტის გასააზრებლად დასმულია 20 დახურული შეკითხვა (31-40). თითოეული კითხვა 1-ქულიანია.</a:t>
            </a:r>
            <a:endParaRPr lang="en-US" dirty="0"/>
          </a:p>
          <a:p>
            <a:pPr algn="just"/>
            <a:r>
              <a:rPr lang="ka-GE" dirty="0"/>
              <a:t>41-ე დავალება წერითია (მაქსიმალური 5 ქულა) და საწერი თემა ტექსტში დასმულ საკითხს/პრობლემას ეყრდნობა.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10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6E3D-9A18-4856-BDBE-18874975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53442"/>
          </a:xfrm>
        </p:spPr>
        <p:txBody>
          <a:bodyPr>
            <a:normAutofit/>
          </a:bodyPr>
          <a:lstStyle/>
          <a:p>
            <a:r>
              <a:rPr lang="ka-GE" sz="2400" b="1" dirty="0"/>
              <a:t>41-ე დავალების შეფასების სქემა</a:t>
            </a:r>
            <a:br>
              <a:rPr lang="ka-GE" sz="2400" b="1" dirty="0"/>
            </a:br>
            <a:r>
              <a:rPr lang="ka-GE" sz="800" b="1" dirty="0"/>
              <a:t>  </a:t>
            </a:r>
            <a:br>
              <a:rPr lang="ka-GE" sz="2400" b="1" dirty="0"/>
            </a:br>
            <a:r>
              <a:rPr lang="ka-GE" sz="1800" b="1" dirty="0"/>
              <a:t>ინსტრუქცია და </a:t>
            </a:r>
            <a:r>
              <a:rPr lang="en-US" sz="1800" b="1" dirty="0"/>
              <a:t>I </a:t>
            </a:r>
            <a:r>
              <a:rPr lang="ka-GE" sz="1800" b="1" dirty="0"/>
              <a:t>კრიტერიუმი</a:t>
            </a:r>
            <a:endParaRPr 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BF-CAAB-4195-9023-085BF7318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0793"/>
            <a:ext cx="8229600" cy="1110448"/>
          </a:xfrm>
        </p:spPr>
        <p:txBody>
          <a:bodyPr/>
          <a:lstStyle/>
          <a:p>
            <a:pPr marL="0" indent="0">
              <a:buNone/>
            </a:pPr>
            <a:r>
              <a:rPr lang="ka-GE" dirty="0"/>
              <a:t> 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645DEAC-8270-420D-9DA8-8F1EE8721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257847"/>
              </p:ext>
            </p:extLst>
          </p:nvPr>
        </p:nvGraphicFramePr>
        <p:xfrm>
          <a:off x="609600" y="1272371"/>
          <a:ext cx="79248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1326751886"/>
                    </a:ext>
                  </a:extLst>
                </a:gridCol>
              </a:tblGrid>
              <a:tr h="863337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az-Latn-AZ" sz="1600" dirty="0"/>
                        <a:t>დავალების მაქსიმალური ქულა</a:t>
                      </a:r>
                      <a:r>
                        <a:rPr lang="ka-GE" sz="1600" dirty="0"/>
                        <a:t>ა</a:t>
                      </a:r>
                      <a:r>
                        <a:rPr lang="az-Latn-AZ" sz="1600" dirty="0"/>
                        <a:t> </a:t>
                      </a:r>
                      <a:r>
                        <a:rPr lang="ka-GE" sz="1600" b="1" dirty="0"/>
                        <a:t>5</a:t>
                      </a:r>
                      <a:r>
                        <a:rPr lang="az-Latn-AZ" sz="1600" dirty="0"/>
                        <a:t>.</a:t>
                      </a:r>
                      <a:endParaRPr lang="en-US" sz="1600" dirty="0"/>
                    </a:p>
                    <a:p>
                      <a:pPr marL="0" indent="0" algn="just">
                        <a:buNone/>
                      </a:pPr>
                      <a:r>
                        <a:rPr lang="az-Latn-AZ" sz="1600" dirty="0"/>
                        <a:t>თუ ტექსტი არ არის </a:t>
                      </a:r>
                      <a:r>
                        <a:rPr lang="ka-GE" sz="1600" dirty="0"/>
                        <a:t>ადეკვატურად </a:t>
                      </a:r>
                      <a:r>
                        <a:rPr lang="az-Latn-AZ" sz="1600" dirty="0"/>
                        <a:t>გაგებული, თუ დაშვებულია </a:t>
                      </a:r>
                      <a:r>
                        <a:rPr lang="az-Latn-AZ" sz="1600" b="1" dirty="0"/>
                        <a:t>ერთზე მეტი</a:t>
                      </a:r>
                      <a:r>
                        <a:rPr lang="az-Latn-AZ" sz="1600" dirty="0"/>
                        <a:t> ფაქტობრივი შეცდომა ან</a:t>
                      </a:r>
                      <a:r>
                        <a:rPr lang="ka-GE" sz="1600" dirty="0"/>
                        <a:t> </a:t>
                      </a:r>
                      <a:r>
                        <a:rPr lang="az-Latn-AZ" sz="1600" dirty="0"/>
                        <a:t>პასუხი </a:t>
                      </a:r>
                      <a:r>
                        <a:rPr lang="az-Latn-AZ" sz="1600" b="1" dirty="0"/>
                        <a:t>50 სიტყვაზე </a:t>
                      </a:r>
                      <a:r>
                        <a:rPr lang="az-Latn-AZ" sz="1600" dirty="0"/>
                        <a:t>ნაკლებია, ის არ შემოწმდება და დაიწერება </a:t>
                      </a:r>
                      <a:r>
                        <a:rPr lang="az-Latn-AZ" sz="1600" b="1" dirty="0"/>
                        <a:t>0 ქულა.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7127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07CEE11-AEAF-4434-9C1F-D506991F2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096456"/>
              </p:ext>
            </p:extLst>
          </p:nvPr>
        </p:nvGraphicFramePr>
        <p:xfrm>
          <a:off x="381000" y="2944405"/>
          <a:ext cx="8382000" cy="32277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5377">
                  <a:extLst>
                    <a:ext uri="{9D8B030D-6E8A-4147-A177-3AD203B41FA5}">
                      <a16:colId xmlns:a16="http://schemas.microsoft.com/office/drawing/2014/main" val="3588609725"/>
                    </a:ext>
                  </a:extLst>
                </a:gridCol>
                <a:gridCol w="7300823">
                  <a:extLst>
                    <a:ext uri="{9D8B030D-6E8A-4147-A177-3AD203B41FA5}">
                      <a16:colId xmlns:a16="http://schemas.microsoft.com/office/drawing/2014/main" val="3157781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33174178"/>
                    </a:ext>
                  </a:extLst>
                </a:gridCol>
              </a:tblGrid>
              <a:tr h="190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100" dirty="0">
                          <a:effectLst/>
                        </a:rPr>
                        <a:t>მსჯელობის დასაბუთება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ქულები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512929"/>
                  </a:ext>
                </a:extLst>
              </a:tr>
              <a:tr h="829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600" dirty="0">
                          <a:effectLst/>
                        </a:rPr>
                        <a:t>ნაშრომში ზუსტად </a:t>
                      </a:r>
                      <a:r>
                        <a:rPr lang="az-Latn-AZ" sz="1600" dirty="0">
                          <a:effectLst/>
                        </a:rPr>
                        <a:t>არის წარმოდგენილი ტექსტის მთავარი სათქმელი; ჩანს დამოუკიდებელი აზროვნების უნარი; </a:t>
                      </a:r>
                      <a:r>
                        <a:rPr lang="ka-GE" sz="1600" dirty="0">
                          <a:effectLst/>
                        </a:rPr>
                        <a:t>მსჯელობა დამაჯერებლადაა დასაბუთებული და არგუმენტები გამყარებულია შესაფერისი მაგალითებით.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090735"/>
                  </a:ext>
                </a:extLst>
              </a:tr>
              <a:tr h="829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600" dirty="0">
                          <a:effectLst/>
                        </a:rPr>
                        <a:t>ნაშრომში ჩამოყალიბებულია </a:t>
                      </a:r>
                      <a:r>
                        <a:rPr lang="az-Latn-AZ" sz="1600" dirty="0">
                          <a:effectLst/>
                        </a:rPr>
                        <a:t>ტექსტი</a:t>
                      </a:r>
                      <a:r>
                        <a:rPr lang="ka-GE" sz="1600" dirty="0">
                          <a:effectLst/>
                        </a:rPr>
                        <a:t>ს მთავარი სათქმელი; მსჯელობა ძირითადად დასაბუთებულია, თუმცა ცალკეულ შემთხვევებში არგუმენტები არადამაჯერებელია და/ან მოხმობილი მაგალითები არაადეკვატურია.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330604"/>
                  </a:ext>
                </a:extLst>
              </a:tr>
              <a:tr h="548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600" dirty="0">
                          <a:effectLst/>
                        </a:rPr>
                        <a:t>ნაშრომში ჩამოყალიბებულია </a:t>
                      </a:r>
                      <a:r>
                        <a:rPr lang="az-Latn-AZ" sz="1600" dirty="0">
                          <a:effectLst/>
                        </a:rPr>
                        <a:t>ტექსტი</a:t>
                      </a:r>
                      <a:r>
                        <a:rPr lang="ka-GE" sz="1600" dirty="0">
                          <a:effectLst/>
                        </a:rPr>
                        <a:t>ს მთავარი სათქმელი; მსჯელობა ზოგადია</a:t>
                      </a:r>
                      <a:r>
                        <a:rPr lang="az-Latn-AZ" sz="1600" dirty="0">
                          <a:effectLst/>
                        </a:rPr>
                        <a:t>, </a:t>
                      </a:r>
                      <a:r>
                        <a:rPr lang="ka-GE" sz="1600" dirty="0">
                          <a:effectLst/>
                        </a:rPr>
                        <a:t>ხშირ შემთხვევაში არგუმენტები არადამაჯერებელია.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661859"/>
                  </a:ext>
                </a:extLst>
              </a:tr>
              <a:tr h="829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ka-GE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 dirty="0">
                          <a:effectLst/>
                        </a:rPr>
                        <a:t>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600" dirty="0">
                          <a:effectLst/>
                        </a:rPr>
                        <a:t>ნაშრომი არ </a:t>
                      </a:r>
                      <a:r>
                        <a:rPr lang="az-Latn-AZ" sz="1600" dirty="0">
                          <a:effectLst/>
                        </a:rPr>
                        <a:t>შეესაბამება დავალების პირობის მოთხოვნას</a:t>
                      </a:r>
                      <a:r>
                        <a:rPr lang="ka-GE" sz="1600" dirty="0">
                          <a:effectLst/>
                        </a:rPr>
                        <a:t>, არ არის ჩამოყალიბებული </a:t>
                      </a:r>
                      <a:r>
                        <a:rPr lang="az-Latn-AZ" sz="1600" dirty="0">
                          <a:effectLst/>
                        </a:rPr>
                        <a:t>ტექსტის მთავარი სათქმელი </a:t>
                      </a:r>
                      <a:r>
                        <a:rPr lang="ka-GE" sz="1600" dirty="0">
                          <a:effectLst/>
                        </a:rPr>
                        <a:t>და/ან მსჯელობა არ არის დასაბუთებული.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ka-GE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z-Latn-AZ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610881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5B1667B6-A625-4E0E-9536-2724614FD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457122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kumimoji="0" lang="ka-GE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კრიტერიუმი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4247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7E48-A8DE-48B4-8671-4837C00E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ka-GE" sz="2800" b="1" dirty="0"/>
              <a:t>41-ე დავალების შეფასების სქემის</a:t>
            </a:r>
            <a:br>
              <a:rPr lang="ka-GE" sz="2800" b="1" dirty="0"/>
            </a:br>
            <a:r>
              <a:rPr lang="en-US" sz="2800" b="1" dirty="0"/>
              <a:t> </a:t>
            </a:r>
            <a:br>
              <a:rPr lang="ka-GE" sz="2800" b="1" dirty="0"/>
            </a:br>
            <a:r>
              <a:rPr lang="ka-GE" altLang="en-US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ka-GE" alt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dirty="0"/>
              <a:t>კრიტერიუმი</a:t>
            </a:r>
            <a:br>
              <a:rPr lang="en-US" altLang="en-US" sz="800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C970A5-C5AC-451D-9B28-347699756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180337"/>
              </p:ext>
            </p:extLst>
          </p:nvPr>
        </p:nvGraphicFramePr>
        <p:xfrm>
          <a:off x="533400" y="2363406"/>
          <a:ext cx="8077200" cy="15593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41591637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16434751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52281989"/>
                    </a:ext>
                  </a:extLst>
                </a:gridCol>
              </a:tblGrid>
              <a:tr h="3797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#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9690" marR="6413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ორთოგრაფია, მორფოლოგია, სინტაქსი და პუნქტუაცია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ქულები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2246319"/>
                  </a:ext>
                </a:extLst>
              </a:tr>
              <a:tr h="393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800" dirty="0">
                          <a:effectLst/>
                        </a:rPr>
                        <a:t>1.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ასეთი შეცდომები არ აღემატება სამს.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817944"/>
                  </a:ext>
                </a:extLst>
              </a:tr>
              <a:tr h="393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800" dirty="0">
                          <a:effectLst/>
                        </a:rPr>
                        <a:t>2.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</a:rPr>
                        <a:t>ასეთი შეცდომები არ აღემატება ექვსს.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719845"/>
                  </a:ext>
                </a:extLst>
              </a:tr>
              <a:tr h="393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z-Latn-AZ" sz="1800" dirty="0">
                          <a:effectLst/>
                        </a:rPr>
                        <a:t>3.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ასეთი შეცდომები აღემატება ექვსს.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074846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12876AB-D155-4FCD-9E97-ADA4C0C03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0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4267200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</a:pPr>
            <a:r>
              <a:rPr lang="ka-GE" dirty="0"/>
              <a:t>გამოსაცდელი კომპიუტერის ეკრანზე  ეცნობა დავალებებს, პასუხებს წერს ე. წ. შავ ფურცლებზე და გადააქვს ისინი პასუხების ფურცელზე თითოეული დავალებისათვის განკუთვნილ ადგილას (პასუხების ფურცელზე მითითებულია ყოველი დავალების ნომერი).</a:t>
            </a:r>
            <a:endParaRPr lang="ru-RU" dirty="0"/>
          </a:p>
          <a:p>
            <a:pPr lvl="0" algn="just">
              <a:spcAft>
                <a:spcPts val="1200"/>
              </a:spcAft>
            </a:pPr>
            <a:r>
              <a:rPr lang="ka-GE" dirty="0"/>
              <a:t>შავი ნამუშევარი არ სწორდება.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53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196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ka-GE" sz="4500" dirty="0"/>
              <a:t>ტესტი 70-ქულიანია.  </a:t>
            </a:r>
          </a:p>
          <a:p>
            <a:pPr algn="just">
              <a:lnSpc>
                <a:spcPct val="160000"/>
              </a:lnSpc>
            </a:pPr>
            <a:r>
              <a:rPr lang="ka-GE" sz="4500" dirty="0"/>
              <a:t>წარმატების მისაღწევად გამოსაცდელმა მინიმუმ 43 ქულა უნდა დააგროვოს.  </a:t>
            </a:r>
            <a:endParaRPr lang="en-US" sz="4500" dirty="0"/>
          </a:p>
          <a:p>
            <a:pPr algn="just">
              <a:lnSpc>
                <a:spcPct val="160000"/>
              </a:lnSpc>
            </a:pPr>
            <a:r>
              <a:rPr lang="ka-GE" sz="4500" dirty="0"/>
              <a:t>ტესტირების ხანგრძლივობა 4 საათია.</a:t>
            </a:r>
            <a:endParaRPr lang="en-US" sz="4500" dirty="0"/>
          </a:p>
          <a:p>
            <a:pPr algn="just">
              <a:lnSpc>
                <a:spcPct val="160000"/>
              </a:lnSpc>
            </a:pPr>
            <a:r>
              <a:rPr lang="ka-GE" sz="4500" dirty="0"/>
              <a:t>ყურადღება მიაქციეთ ტესტის თავფურცელზე მოცემულ ინფორმაციას.</a:t>
            </a:r>
          </a:p>
          <a:p>
            <a:pPr algn="just">
              <a:lnSpc>
                <a:spcPct val="160000"/>
              </a:lnSpc>
            </a:pPr>
            <a:r>
              <a:rPr lang="ka-GE" sz="4500" dirty="0"/>
              <a:t>ტესტის რომელიმე გვერდიდან სხვა გვერდზე გადასასვლელად ან უკან დასაბრუნებლად უნდა გამოიყენოთ კლავიატურის ის ღილაკები, რომლებზეც ისრებია გამოსახული.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16691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3810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sz="2800" b="1" dirty="0"/>
              <a:t>ტესტის სტრუქტურა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ka-GE" sz="2800" i="1" dirty="0"/>
              <a:t>ტესტი შედგება შემდეგი ნაწილებისაგან:</a:t>
            </a:r>
          </a:p>
          <a:p>
            <a:pPr marL="0" indent="0">
              <a:buNone/>
            </a:pPr>
            <a:endParaRPr lang="en-US" sz="800" dirty="0"/>
          </a:p>
          <a:p>
            <a:pPr marL="0" lvl="0" indent="0" algn="just">
              <a:buNone/>
            </a:pPr>
            <a:r>
              <a:rPr lang="en-US" sz="2800" dirty="0"/>
              <a:t>I. </a:t>
            </a:r>
            <a:r>
              <a:rPr lang="ka-GE" sz="2800" dirty="0"/>
              <a:t>სომხური ენა (დავალებები 1-10) – 35 ქულა.</a:t>
            </a:r>
            <a:endParaRPr lang="en-US" sz="2800" dirty="0"/>
          </a:p>
          <a:p>
            <a:pPr marL="0" lvl="0" indent="0" algn="just">
              <a:buNone/>
            </a:pPr>
            <a:r>
              <a:rPr lang="en-US" sz="2800" dirty="0"/>
              <a:t>II. </a:t>
            </a:r>
            <a:r>
              <a:rPr lang="ka-GE" sz="2800" dirty="0"/>
              <a:t>სომხური ლიტერატურა (დავალებები 11-30) – 20 ქულა.</a:t>
            </a:r>
            <a:endParaRPr lang="en-US" sz="2800" dirty="0"/>
          </a:p>
          <a:p>
            <a:pPr marL="0" lvl="0" indent="0" algn="just">
              <a:buNone/>
            </a:pPr>
            <a:r>
              <a:rPr lang="en-US" sz="2800" dirty="0"/>
              <a:t>III. </a:t>
            </a:r>
            <a:r>
              <a:rPr lang="ka-GE" sz="2800" dirty="0"/>
              <a:t>წაკითხული ტექსტის გააზრება</a:t>
            </a:r>
            <a:r>
              <a:rPr lang="en-US" sz="2800" dirty="0"/>
              <a:t> </a:t>
            </a:r>
            <a:r>
              <a:rPr lang="ka-GE" sz="2800" dirty="0"/>
              <a:t>და წერითი დავალება (დავალებები 31-41) – 15 ქულა.</a:t>
            </a:r>
          </a:p>
        </p:txBody>
      </p:sp>
    </p:spTree>
    <p:extLst>
      <p:ext uri="{BB962C8B-B14F-4D97-AF65-F5344CB8AC3E}">
        <p14:creationId xmlns:p14="http://schemas.microsoft.com/office/powerpoint/2010/main" val="15525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ka-GE" sz="3200" b="1" dirty="0"/>
              <a:t>ტესტის </a:t>
            </a:r>
            <a:r>
              <a:rPr lang="en-US" sz="3200" b="1" dirty="0"/>
              <a:t>I </a:t>
            </a:r>
            <a:r>
              <a:rPr lang="ka-GE" sz="3200" b="1" dirty="0"/>
              <a:t>ნაწილი – სომხური ენა</a:t>
            </a:r>
            <a:br>
              <a:rPr lang="ka-GE" sz="3200" b="1" dirty="0"/>
            </a:br>
            <a:r>
              <a:rPr lang="en-US" sz="3200" b="1" dirty="0"/>
              <a:t>(</a:t>
            </a:r>
            <a:r>
              <a:rPr lang="ka-GE" sz="3200" b="1" dirty="0"/>
              <a:t>დავალებები 1-10</a:t>
            </a:r>
            <a:r>
              <a:rPr lang="en-US" sz="3200" b="1" dirty="0"/>
              <a:t>)</a:t>
            </a:r>
            <a:r>
              <a:rPr lang="ka-GE" sz="3200" b="1" dirty="0"/>
              <a:t> </a:t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2672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a-GE" b="1" dirty="0"/>
              <a:t>დავალებები 1-7.</a:t>
            </a:r>
            <a:r>
              <a:rPr lang="ka-GE" dirty="0"/>
              <a:t> </a:t>
            </a:r>
          </a:p>
          <a:p>
            <a:pPr algn="just"/>
            <a:r>
              <a:rPr lang="ka-GE" dirty="0"/>
              <a:t>თითოეული დავალება 2-ქულიანია.</a:t>
            </a:r>
            <a:endParaRPr lang="en-US" dirty="0"/>
          </a:p>
          <a:p>
            <a:pPr algn="just"/>
            <a:r>
              <a:rPr lang="ka-GE" dirty="0"/>
              <a:t>ყურადღებით წაიკითხეთ დავალების პირობა და მოკლედ გაეცით უპასუხი.</a:t>
            </a:r>
          </a:p>
          <a:p>
            <a:pPr algn="just"/>
            <a:r>
              <a:rPr lang="ka-GE" dirty="0"/>
              <a:t>თქვენი პასუხი დავალების პირობის (მითითების) ადეკვატური უნდა იყოს.</a:t>
            </a:r>
          </a:p>
          <a:p>
            <a:pPr algn="just"/>
            <a:r>
              <a:rPr lang="ka-GE" dirty="0"/>
              <a:t>პასუხების გადატანისას უნდა </a:t>
            </a:r>
            <a:r>
              <a:rPr lang="ka-GE" dirty="0" err="1"/>
              <a:t>იმყოფინოთ</a:t>
            </a:r>
            <a:r>
              <a:rPr lang="ka-GE" dirty="0"/>
              <a:t> პასუხების ფურცელზე თითოეული დავალებისათვის გამოყოფილი ადგილი (2-3 ხაზი).</a:t>
            </a:r>
            <a:endParaRPr lang="en-US" dirty="0"/>
          </a:p>
          <a:p>
            <a:pPr algn="just"/>
            <a:r>
              <a:rPr lang="ka-GE" dirty="0"/>
              <a:t>ამ დავალებების მითითებების მიხედვით, გამოსაცდელი იმ შემთხვევაში მიიღებს შესაბამის ქულებს, თუ ორ პირობას დააკმაყოფილებს:  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      ა) წინადადებაში აღმოაჩენს მოსწავლის მიერ დაშვებულ შეცდომას (1 ქულა);</a:t>
            </a:r>
          </a:p>
          <a:p>
            <a:pPr marL="0" indent="0" algn="just">
              <a:buNone/>
            </a:pPr>
            <a:r>
              <a:rPr lang="ka-GE" dirty="0"/>
              <a:t>      ბ) განმარტავს, რა უნდა იცოდეს მოსწავლემ, რათა მომავალში აღარ დაუშვას ანალოგიური შეცდომა (1 ქულა).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9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ka-GE" b="1" dirty="0"/>
              <a:t>დავალება 8.  </a:t>
            </a:r>
            <a:endParaRPr lang="en-US" dirty="0"/>
          </a:p>
          <a:p>
            <a:pPr algn="just"/>
            <a:r>
              <a:rPr lang="ka-GE" b="1" dirty="0"/>
              <a:t>4-ქულიანია</a:t>
            </a:r>
            <a:r>
              <a:rPr lang="ka-GE" dirty="0"/>
              <a:t> (შედგება ორი 2-ქულიანი </a:t>
            </a:r>
            <a:r>
              <a:rPr lang="ka-GE" dirty="0" err="1"/>
              <a:t>ქვედავალებისაგან</a:t>
            </a:r>
            <a:r>
              <a:rPr lang="ka-GE" dirty="0"/>
              <a:t>). </a:t>
            </a:r>
            <a:endParaRPr lang="en-US" dirty="0"/>
          </a:p>
          <a:p>
            <a:pPr marL="0" indent="0" algn="just">
              <a:buNone/>
            </a:pPr>
            <a:endParaRPr lang="ka-GE" b="1" dirty="0"/>
          </a:p>
          <a:p>
            <a:pPr marL="0" indent="0" algn="just">
              <a:buNone/>
            </a:pPr>
            <a:endParaRPr lang="ka-GE" b="1" dirty="0"/>
          </a:p>
          <a:p>
            <a:pPr marL="0" indent="0" algn="just">
              <a:buNone/>
            </a:pPr>
            <a:r>
              <a:rPr lang="ka-GE" b="1" dirty="0"/>
              <a:t>დავალება 9. </a:t>
            </a:r>
            <a:endParaRPr lang="en-US" dirty="0"/>
          </a:p>
          <a:p>
            <a:pPr algn="just"/>
            <a:r>
              <a:rPr lang="ka-GE" b="1" dirty="0"/>
              <a:t>7-ქულიანია </a:t>
            </a:r>
            <a:r>
              <a:rPr lang="ka-GE" dirty="0"/>
              <a:t>(აქვს სამი 2-2-ქულიანი მითითება). </a:t>
            </a:r>
            <a:endParaRPr lang="en-US" dirty="0"/>
          </a:p>
          <a:p>
            <a:pPr algn="just"/>
            <a:r>
              <a:rPr lang="ka-GE" dirty="0"/>
              <a:t>მე-7 ქულას გამოსაცდელი იმ შემთხვევაში მიიღებს, თუ ნაწერში 1 ენობრივ შეცდომასაც არ დაუშვებს.  </a:t>
            </a:r>
            <a:endParaRPr lang="en-US" dirty="0"/>
          </a:p>
          <a:p>
            <a:pPr algn="just"/>
            <a:r>
              <a:rPr lang="ka-GE" dirty="0"/>
              <a:t>დავალების პირობის მიხედვით, გამოსაცდელი კითხულობს მოცემულ მოკლე ტექსტს და 3 მითითების მიხედვით ასრულებს დავალებას, კერძოდ: </a:t>
            </a:r>
          </a:p>
          <a:p>
            <a:pPr marL="0" indent="0" algn="just">
              <a:buNone/>
            </a:pPr>
            <a:r>
              <a:rPr lang="en-US" dirty="0"/>
              <a:t>I.   </a:t>
            </a:r>
            <a:r>
              <a:rPr lang="ka-GE" dirty="0"/>
              <a:t>ასახელებს ტექსტის მთავარ საკითხს/პრობლემას; </a:t>
            </a:r>
          </a:p>
          <a:p>
            <a:pPr marL="0" indent="0" algn="just">
              <a:buNone/>
            </a:pPr>
            <a:r>
              <a:rPr lang="ka-GE" dirty="0" err="1"/>
              <a:t>II</a:t>
            </a:r>
            <a:r>
              <a:rPr lang="ka-GE" dirty="0"/>
              <a:t>.</a:t>
            </a:r>
            <a:r>
              <a:rPr lang="en-US" dirty="0"/>
              <a:t> </a:t>
            </a:r>
            <a:r>
              <a:rPr lang="ka-GE" dirty="0"/>
              <a:t> მოჰყავს არგუმენტი ტექსტიდან; </a:t>
            </a:r>
          </a:p>
          <a:p>
            <a:pPr marL="0" indent="0" algn="just">
              <a:buNone/>
            </a:pPr>
            <a:r>
              <a:rPr lang="ka-GE" dirty="0"/>
              <a:t>III. გამოხატავს საკუთარ პოზიციას.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1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a-GE" dirty="0"/>
              <a:t> </a:t>
            </a:r>
            <a:endParaRPr lang="en-US" dirty="0"/>
          </a:p>
          <a:p>
            <a:pPr marL="0" indent="0">
              <a:buNone/>
            </a:pPr>
            <a:r>
              <a:rPr lang="ka-GE" b="1" dirty="0"/>
              <a:t>დავალება 10.</a:t>
            </a:r>
            <a:r>
              <a:rPr lang="ka-GE" dirty="0"/>
              <a:t> </a:t>
            </a:r>
          </a:p>
          <a:p>
            <a:r>
              <a:rPr lang="ka-GE" dirty="0"/>
              <a:t>დავალება 10-</a:t>
            </a:r>
            <a:r>
              <a:rPr lang="ka-GE" dirty="0" err="1"/>
              <a:t>ქულიანია</a:t>
            </a:r>
            <a:r>
              <a:rPr lang="ka-GE" dirty="0"/>
              <a:t> და სამი მითითება ახლავს. </a:t>
            </a:r>
            <a:endParaRPr lang="en-US" dirty="0"/>
          </a:p>
          <a:p>
            <a:pPr lvl="0" algn="just"/>
            <a:r>
              <a:rPr lang="ka-GE" dirty="0"/>
              <a:t>გამოსაცდელს შეთავაზებული აქვს მოსწავლის მიერ შესრულებული ნაშრომი, რომელშიც შეცდომებია დაშვებული.</a:t>
            </a:r>
            <a:endParaRPr lang="en-US" dirty="0"/>
          </a:p>
          <a:p>
            <a:pPr lvl="0" algn="just"/>
            <a:r>
              <a:rPr lang="ka-GE" dirty="0"/>
              <a:t>ნაშრომი კონკრეტულ თემაზეა დაწერილი და თემა დასახელებულია. </a:t>
            </a:r>
            <a:endParaRPr lang="en-US" dirty="0"/>
          </a:p>
          <a:p>
            <a:pPr lvl="0" algn="just"/>
            <a:r>
              <a:rPr lang="ka-GE" dirty="0"/>
              <a:t>დავალებაში მოცემულია შეფასების სქემა, რომელიც 3 კრიტერიუმისაგან შედგება. </a:t>
            </a:r>
          </a:p>
          <a:p>
            <a:pPr lvl="0" algn="just"/>
            <a:r>
              <a:rPr lang="ka-GE" dirty="0"/>
              <a:t>კრიტერიუმები ეხება თხზულების შინაარსობრივ, ლექსიკურ-სტილისტურ და ენობრივ მხარეებს.</a:t>
            </a:r>
          </a:p>
          <a:p>
            <a:pPr lvl="0" algn="just"/>
            <a:r>
              <a:rPr lang="ka-GE" dirty="0"/>
              <a:t>გამოსაცდელმა მოსწავლის ნაშრომი ამ სქემის მიხედვით უნდა გაასწოროს და შეაფასოს.  </a:t>
            </a:r>
            <a:endParaRPr lang="en-US" dirty="0"/>
          </a:p>
          <a:p>
            <a:pPr marL="0" indent="0" algn="just">
              <a:buNone/>
            </a:pPr>
            <a:r>
              <a:rPr lang="ka-GE" dirty="0"/>
              <a:t> 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83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ka-GE" sz="2800" b="1" dirty="0"/>
              <a:t>მე-10 დავალების პირობა</a:t>
            </a:r>
            <a:endParaRPr lang="ru-R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ka-GE" sz="7200" dirty="0"/>
              <a:t>(10) </a:t>
            </a:r>
            <a:r>
              <a:rPr lang="ka-GE" sz="7200" b="1" dirty="0"/>
              <a:t>10. წაიკითხეთ მოსწავლის წერითი ნამუშევარი და შეასრულეთ შემდეგი მითითებები: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ka-GE" sz="7200" b="1" dirty="0"/>
              <a:t>I – </a:t>
            </a:r>
            <a:r>
              <a:rPr lang="ka-GE" sz="7200" dirty="0"/>
              <a:t>შეაფასეთ მოსწავლის ნამუშევარი I კრიტერიუმის მიხედვით, დაწერეთ შესაბამისი ქულა და მოიყვანეთ ტექსტიდან სათანადო მაგალითი.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ka-GE" sz="7200" b="1" dirty="0"/>
              <a:t>II –</a:t>
            </a:r>
            <a:r>
              <a:rPr lang="ka-GE" sz="7200" dirty="0"/>
              <a:t> შეაფასეთ მოსწავლის ნამუშევარი </a:t>
            </a:r>
            <a:r>
              <a:rPr lang="ka-GE" sz="7200" dirty="0" err="1"/>
              <a:t>II</a:t>
            </a:r>
            <a:r>
              <a:rPr lang="ka-GE" sz="7200" dirty="0"/>
              <a:t> კრიტერიუმის მიხედვით, დაწერეთ შესაბამისი ქულა და მოიყვანეთ ტექსტიდან სათანადო მაგალითი.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ka-GE" sz="7200" b="1" dirty="0" err="1"/>
              <a:t>III</a:t>
            </a:r>
            <a:r>
              <a:rPr lang="ka-GE" sz="7200" b="1" dirty="0"/>
              <a:t> – </a:t>
            </a:r>
            <a:r>
              <a:rPr lang="ka-GE" sz="7200" dirty="0"/>
              <a:t>1. შეაფასეთ მოსწავლის ნამუშევარი III კრიტერიუმის მიხედვით, დაწერეთ შესაბამისი ქულა და მოიყვანეთ ტექსტიდან სათანადო მაგალითები.</a:t>
            </a:r>
            <a:endParaRPr lang="en-US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ka-GE" sz="7200" dirty="0"/>
              <a:t>        2. განსაზღვრეთ თითოეული შეცდომის ტიპი (ორთოგრაფიული, მორფოლოგიური, </a:t>
            </a:r>
            <a:r>
              <a:rPr lang="ka-GE" sz="7200" dirty="0" err="1"/>
              <a:t>პუნქტუაციური</a:t>
            </a:r>
            <a:r>
              <a:rPr lang="ka-GE" sz="7200" dirty="0"/>
              <a:t>, სინტაქსური).</a:t>
            </a:r>
            <a:endParaRPr lang="en-US" sz="7200" dirty="0"/>
          </a:p>
          <a:p>
            <a:pPr marL="0" indent="0" algn="just">
              <a:lnSpc>
                <a:spcPct val="220000"/>
              </a:lnSpc>
              <a:buNone/>
            </a:pPr>
            <a:endParaRPr lang="en-US" sz="5500" dirty="0"/>
          </a:p>
          <a:p>
            <a:pPr marL="0" indent="0" algn="just">
              <a:lnSpc>
                <a:spcPct val="220000"/>
              </a:lnSpc>
              <a:buNone/>
            </a:pPr>
            <a:r>
              <a:rPr lang="ka-GE" sz="5500" b="1" dirty="0"/>
              <a:t> </a:t>
            </a:r>
            <a:endParaRPr lang="en-US" sz="5500" dirty="0"/>
          </a:p>
          <a:p>
            <a:pPr marL="0" indent="0">
              <a:buNone/>
            </a:pPr>
            <a:r>
              <a:rPr lang="ka-GE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ka-GE" b="1" dirty="0"/>
              <a:t> 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84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EF97-FA06-482F-9329-78D42937C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Autofit/>
          </a:bodyPr>
          <a:lstStyle/>
          <a:p>
            <a:r>
              <a:rPr lang="ka-GE" sz="2800" b="1" dirty="0"/>
              <a:t>მე-10 დავალების </a:t>
            </a:r>
            <a:r>
              <a:rPr lang="en-US" sz="2800" b="1" dirty="0"/>
              <a:t>I </a:t>
            </a:r>
            <a:r>
              <a:rPr lang="ka-GE" sz="2800" b="1" dirty="0"/>
              <a:t>მითითების შეფასების სქემა 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B923-986D-4331-B892-578466786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971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ka-GE" sz="2800" dirty="0"/>
              <a:t>ა) </a:t>
            </a:r>
            <a:r>
              <a:rPr lang="ka-GE" sz="2800" dirty="0" err="1"/>
              <a:t>გამოსაცდ</a:t>
            </a:r>
            <a:r>
              <a:rPr lang="en-US" sz="2800" dirty="0" err="1"/>
              <a:t>ელმა</a:t>
            </a:r>
            <a:r>
              <a:rPr lang="en-US" sz="2800" dirty="0"/>
              <a:t> </a:t>
            </a:r>
            <a:r>
              <a:rPr lang="en-US" sz="2800" dirty="0" err="1"/>
              <a:t>სწორად</a:t>
            </a:r>
            <a:r>
              <a:rPr lang="en-US" sz="2800" dirty="0"/>
              <a:t> </a:t>
            </a:r>
            <a:r>
              <a:rPr lang="ka-GE" sz="2800" dirty="0"/>
              <a:t>დაწერა ქულა</a:t>
            </a:r>
            <a:r>
              <a:rPr lang="en-US" sz="2800" b="1" dirty="0"/>
              <a:t> </a:t>
            </a:r>
            <a:r>
              <a:rPr lang="en-US" sz="2800" b="1" i="1" dirty="0"/>
              <a:t>I</a:t>
            </a:r>
            <a:r>
              <a:rPr lang="ka-GE" sz="2800" b="1" i="1" dirty="0"/>
              <a:t> </a:t>
            </a:r>
            <a:r>
              <a:rPr lang="en-US" sz="2800" b="1" i="1" dirty="0" err="1"/>
              <a:t>კრიტერიუმის</a:t>
            </a:r>
            <a:r>
              <a:rPr lang="en-US" sz="2800" dirty="0"/>
              <a:t> </a:t>
            </a:r>
            <a:r>
              <a:rPr lang="en-US" sz="2800" dirty="0" err="1"/>
              <a:t>მიხედვით</a:t>
            </a:r>
            <a:r>
              <a:rPr lang="en-US" sz="2800" dirty="0"/>
              <a:t> </a:t>
            </a:r>
            <a:r>
              <a:rPr lang="en-US" sz="2800" dirty="0" err="1"/>
              <a:t>და</a:t>
            </a:r>
            <a:r>
              <a:rPr lang="en-US" sz="2800" dirty="0"/>
              <a:t> </a:t>
            </a:r>
            <a:r>
              <a:rPr lang="ka-GE" sz="2800" dirty="0"/>
              <a:t>მოიყვანა სათანადო მაგალითი. --------------</a:t>
            </a:r>
            <a:r>
              <a:rPr lang="ka-GE" sz="2800" dirty="0" err="1"/>
              <a:t>2ქ</a:t>
            </a:r>
            <a:r>
              <a:rPr lang="ka-GE" sz="2800" dirty="0"/>
              <a:t>.</a:t>
            </a:r>
          </a:p>
          <a:p>
            <a:pPr marL="0" indent="0" algn="just">
              <a:buNone/>
            </a:pPr>
            <a:r>
              <a:rPr lang="ka-GE" sz="2800" dirty="0"/>
              <a:t>ბ) </a:t>
            </a:r>
            <a:r>
              <a:rPr lang="ka-GE" sz="2800" dirty="0" err="1"/>
              <a:t>გამოსაცდ</a:t>
            </a:r>
            <a:r>
              <a:rPr lang="en-US" sz="2800" dirty="0" err="1"/>
              <a:t>ელმა</a:t>
            </a:r>
            <a:r>
              <a:rPr lang="en-US" sz="2800" dirty="0"/>
              <a:t> </a:t>
            </a:r>
            <a:r>
              <a:rPr lang="en-US" sz="2800" dirty="0" err="1"/>
              <a:t>სწორად</a:t>
            </a:r>
            <a:r>
              <a:rPr lang="en-US" sz="2800" dirty="0"/>
              <a:t> </a:t>
            </a:r>
            <a:r>
              <a:rPr lang="ka-GE" sz="2800" dirty="0"/>
              <a:t>დაწერა ქულა </a:t>
            </a:r>
            <a:r>
              <a:rPr lang="en-US" sz="2800" b="1" i="1" dirty="0"/>
              <a:t>I </a:t>
            </a:r>
            <a:r>
              <a:rPr lang="en-US" sz="2800" b="1" i="1" dirty="0" err="1"/>
              <a:t>კრიტერიუმის</a:t>
            </a:r>
            <a:r>
              <a:rPr lang="en-US" sz="2800" dirty="0"/>
              <a:t> </a:t>
            </a:r>
            <a:r>
              <a:rPr lang="en-US" sz="2800" dirty="0" err="1"/>
              <a:t>მიხედვით</a:t>
            </a:r>
            <a:r>
              <a:rPr lang="ka-GE" sz="2800" dirty="0"/>
              <a:t>, </a:t>
            </a:r>
            <a:r>
              <a:rPr lang="en-US" sz="2800" dirty="0" err="1"/>
              <a:t>მაგრამ</a:t>
            </a:r>
            <a:r>
              <a:rPr lang="en-US" sz="2800" dirty="0"/>
              <a:t> </a:t>
            </a:r>
            <a:r>
              <a:rPr lang="en-US" sz="2800" dirty="0" err="1"/>
              <a:t>არ</a:t>
            </a:r>
            <a:r>
              <a:rPr lang="en-US" sz="2800" dirty="0"/>
              <a:t> </a:t>
            </a:r>
            <a:r>
              <a:rPr lang="en-US" sz="2800" dirty="0" err="1"/>
              <a:t>მო</a:t>
            </a:r>
            <a:r>
              <a:rPr lang="ka-GE" sz="2800" dirty="0" err="1"/>
              <a:t>იყვანა</a:t>
            </a:r>
            <a:r>
              <a:rPr lang="ka-GE" sz="2800" dirty="0"/>
              <a:t> სათანადო </a:t>
            </a:r>
            <a:r>
              <a:rPr lang="en-US" sz="2800" dirty="0" err="1"/>
              <a:t>მაგალითი</a:t>
            </a:r>
            <a:r>
              <a:rPr lang="en-US" sz="2800" dirty="0"/>
              <a:t> </a:t>
            </a:r>
            <a:r>
              <a:rPr lang="ka-GE" sz="2800" dirty="0"/>
              <a:t>ან არასწორად დაწერა ქულა, თუმცა მოიყვანა სათანადო მაგალითი.</a:t>
            </a:r>
            <a:r>
              <a:rPr lang="en-US" sz="2800" dirty="0"/>
              <a:t> </a:t>
            </a:r>
            <a:r>
              <a:rPr lang="ka-GE" sz="2800" dirty="0"/>
              <a:t>-----------------------------------------------------------------</a:t>
            </a:r>
            <a:r>
              <a:rPr lang="ka-GE" sz="2800" dirty="0" err="1"/>
              <a:t>1ქ</a:t>
            </a:r>
            <a:r>
              <a:rPr lang="ka-GE" sz="2800" dirty="0"/>
              <a:t>.</a:t>
            </a:r>
          </a:p>
          <a:p>
            <a:pPr marL="0" indent="0" algn="just">
              <a:buNone/>
            </a:pPr>
            <a:r>
              <a:rPr lang="ka-GE" sz="2800" dirty="0"/>
              <a:t>გ) გამოსაცდელმა არასწორად დაწერა ქულა ან </a:t>
            </a:r>
            <a:r>
              <a:rPr lang="en-US" sz="2800" dirty="0" err="1"/>
              <a:t>გადმოწ</a:t>
            </a:r>
            <a:r>
              <a:rPr lang="ka-GE" sz="2800" dirty="0"/>
              <a:t>ერა </a:t>
            </a:r>
            <a:r>
              <a:rPr lang="en-US" sz="2800" dirty="0" err="1"/>
              <a:t>მხოლოდ</a:t>
            </a:r>
            <a:r>
              <a:rPr lang="en-US" sz="2800" dirty="0"/>
              <a:t> </a:t>
            </a:r>
            <a:r>
              <a:rPr lang="en-US" sz="2800" b="1" i="1" dirty="0"/>
              <a:t>I </a:t>
            </a:r>
            <a:r>
              <a:rPr lang="en-US" sz="2800" b="1" i="1" dirty="0" err="1"/>
              <a:t>კრიტერიუმის</a:t>
            </a:r>
            <a:r>
              <a:rPr lang="en-US" sz="2800" dirty="0"/>
              <a:t> </a:t>
            </a:r>
            <a:r>
              <a:rPr lang="en-US" sz="2800" dirty="0" err="1"/>
              <a:t>მითითებები</a:t>
            </a:r>
            <a:r>
              <a:rPr lang="en-US" sz="2800" dirty="0"/>
              <a:t>. -</a:t>
            </a:r>
            <a:r>
              <a:rPr lang="ka-GE" sz="2800" dirty="0"/>
              <a:t>-----------------------</a:t>
            </a:r>
            <a:r>
              <a:rPr lang="en-US" sz="2800" dirty="0" err="1"/>
              <a:t>0ქ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3260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1107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       მასწავლებლის კომპეტენციის დამადასტურებელი გამოცდა სომხურ ენაში 2022 წელი </vt:lpstr>
      <vt:lpstr>PowerPoint Presentation</vt:lpstr>
      <vt:lpstr>PowerPoint Presentation</vt:lpstr>
      <vt:lpstr>PowerPoint Presentation</vt:lpstr>
      <vt:lpstr>ტესტის I ნაწილი – სომხური ენა (დავალებები 1-10)  </vt:lpstr>
      <vt:lpstr>PowerPoint Presentation</vt:lpstr>
      <vt:lpstr>PowerPoint Presentation</vt:lpstr>
      <vt:lpstr>მე-10 დავალების პირობა</vt:lpstr>
      <vt:lpstr>მე-10 დავალების I მითითების შეფასების სქემა </vt:lpstr>
      <vt:lpstr>მე-10 დავალების II მითითების შეფასების სქემა </vt:lpstr>
      <vt:lpstr>მე-10 დავალების III მითითების შეფასების სქემა</vt:lpstr>
      <vt:lpstr>ტესტის II ნაწილი – სომხური ლიტერატურა (დავალებები 11-30)</vt:lpstr>
      <vt:lpstr>ტესტის III ნაწილი – წაკითხულის გააზრება და წერითი დავალება (დავალებები 31-41)</vt:lpstr>
      <vt:lpstr>41-ე დავალების შეფასების სქემა    ინსტრუქცია და I კრიტერიუმი</vt:lpstr>
      <vt:lpstr>41-ე დავალების შეფასების სქემის   II კრიტერიუმი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Giorgi Machavariani</cp:lastModifiedBy>
  <cp:revision>52</cp:revision>
  <cp:lastPrinted>2022-05-30T06:36:56Z</cp:lastPrinted>
  <dcterms:created xsi:type="dcterms:W3CDTF">2006-08-16T00:00:00Z</dcterms:created>
  <dcterms:modified xsi:type="dcterms:W3CDTF">2022-05-30T12:32:36Z</dcterms:modified>
</cp:coreProperties>
</file>