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315" r:id="rId5"/>
    <p:sldId id="260" r:id="rId6"/>
    <p:sldId id="306" r:id="rId7"/>
    <p:sldId id="261" r:id="rId8"/>
    <p:sldId id="262" r:id="rId9"/>
    <p:sldId id="269" r:id="rId10"/>
    <p:sldId id="270" r:id="rId11"/>
    <p:sldId id="271" r:id="rId12"/>
    <p:sldId id="272" r:id="rId13"/>
    <p:sldId id="264" r:id="rId14"/>
    <p:sldId id="265" r:id="rId15"/>
    <p:sldId id="266" r:id="rId16"/>
    <p:sldId id="267" r:id="rId17"/>
    <p:sldId id="268" r:id="rId18"/>
    <p:sldId id="274" r:id="rId19"/>
    <p:sldId id="273" r:id="rId20"/>
    <p:sldId id="317" r:id="rId21"/>
    <p:sldId id="305" r:id="rId22"/>
    <p:sldId id="275" r:id="rId23"/>
    <p:sldId id="276" r:id="rId24"/>
    <p:sldId id="277" r:id="rId25"/>
    <p:sldId id="278" r:id="rId26"/>
    <p:sldId id="288" r:id="rId27"/>
    <p:sldId id="307" r:id="rId28"/>
    <p:sldId id="279" r:id="rId29"/>
    <p:sldId id="280" r:id="rId30"/>
    <p:sldId id="281" r:id="rId31"/>
    <p:sldId id="283" r:id="rId32"/>
    <p:sldId id="284" r:id="rId33"/>
    <p:sldId id="285" r:id="rId34"/>
    <p:sldId id="286" r:id="rId35"/>
    <p:sldId id="289" r:id="rId36"/>
    <p:sldId id="290" r:id="rId37"/>
    <p:sldId id="308" r:id="rId38"/>
    <p:sldId id="310" r:id="rId39"/>
    <p:sldId id="311" r:id="rId40"/>
    <p:sldId id="312" r:id="rId41"/>
    <p:sldId id="309" r:id="rId42"/>
    <p:sldId id="291" r:id="rId43"/>
    <p:sldId id="292" r:id="rId44"/>
    <p:sldId id="287" r:id="rId45"/>
    <p:sldId id="293" r:id="rId46"/>
    <p:sldId id="294" r:id="rId47"/>
    <p:sldId id="295" r:id="rId48"/>
    <p:sldId id="296" r:id="rId49"/>
    <p:sldId id="297" r:id="rId50"/>
    <p:sldId id="313" r:id="rId51"/>
    <p:sldId id="298" r:id="rId52"/>
    <p:sldId id="299" r:id="rId53"/>
    <p:sldId id="300" r:id="rId54"/>
    <p:sldId id="301" r:id="rId55"/>
    <p:sldId id="318" r:id="rId56"/>
    <p:sldId id="316"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83" d="100"/>
          <a:sy n="83" d="100"/>
        </p:scale>
        <p:origin x="145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endParaRPr lang="en-US"/>
          </a:p>
        </c:rich>
      </c:tx>
      <c:overlay val="0"/>
    </c:title>
    <c:autoTitleDeleted val="0"/>
    <c:plotArea>
      <c:layout/>
      <c:barChart>
        <c:barDir val="col"/>
        <c:grouping val="clustered"/>
        <c:varyColors val="0"/>
        <c:ser>
          <c:idx val="0"/>
          <c:order val="0"/>
          <c:invertIfNegative val="0"/>
          <c:cat>
            <c:strRef>
              <c:f>Sheet3!$A$3:$A$5</c:f>
              <c:strCache>
                <c:ptCount val="3"/>
                <c:pt idx="0">
                  <c:v>დიახ</c:v>
                </c:pt>
                <c:pt idx="1">
                  <c:v>ნაწილობრივ</c:v>
                </c:pt>
                <c:pt idx="2">
                  <c:v>არა</c:v>
                </c:pt>
              </c:strCache>
            </c:strRef>
          </c:cat>
          <c:val>
            <c:numRef>
              <c:f>Sheet3!$B$3:$B$5</c:f>
              <c:numCache>
                <c:formatCode>General</c:formatCode>
                <c:ptCount val="3"/>
                <c:pt idx="0">
                  <c:v>5</c:v>
                </c:pt>
                <c:pt idx="1">
                  <c:v>2</c:v>
                </c:pt>
                <c:pt idx="2">
                  <c:v>10</c:v>
                </c:pt>
              </c:numCache>
            </c:numRef>
          </c:val>
          <c:extLst>
            <c:ext xmlns:c16="http://schemas.microsoft.com/office/drawing/2014/chart" uri="{C3380CC4-5D6E-409C-BE32-E72D297353CC}">
              <c16:uniqueId val="{00000000-B7E1-4268-BB21-D699AE1B30A9}"/>
            </c:ext>
          </c:extLst>
        </c:ser>
        <c:dLbls>
          <c:showLegendKey val="0"/>
          <c:showVal val="0"/>
          <c:showCatName val="0"/>
          <c:showSerName val="0"/>
          <c:showPercent val="0"/>
          <c:showBubbleSize val="0"/>
        </c:dLbls>
        <c:gapWidth val="150"/>
        <c:axId val="196945408"/>
        <c:axId val="196946944"/>
      </c:barChart>
      <c:catAx>
        <c:axId val="196945408"/>
        <c:scaling>
          <c:orientation val="minMax"/>
        </c:scaling>
        <c:delete val="0"/>
        <c:axPos val="b"/>
        <c:numFmt formatCode="General" sourceLinked="0"/>
        <c:majorTickMark val="none"/>
        <c:minorTickMark val="none"/>
        <c:tickLblPos val="nextTo"/>
        <c:crossAx val="196946944"/>
        <c:crosses val="autoZero"/>
        <c:auto val="1"/>
        <c:lblAlgn val="ctr"/>
        <c:lblOffset val="100"/>
        <c:noMultiLvlLbl val="0"/>
      </c:catAx>
      <c:valAx>
        <c:axId val="196946944"/>
        <c:scaling>
          <c:orientation val="minMax"/>
        </c:scaling>
        <c:delete val="0"/>
        <c:axPos val="l"/>
        <c:majorGridlines/>
        <c:numFmt formatCode="General" sourceLinked="1"/>
        <c:majorTickMark val="none"/>
        <c:minorTickMark val="none"/>
        <c:tickLblPos val="nextTo"/>
        <c:crossAx val="196945408"/>
        <c:crosses val="autoZero"/>
        <c:crossBetween val="between"/>
      </c:valAx>
      <c:dTable>
        <c:showHorzBorder val="1"/>
        <c:showVertBorder val="1"/>
        <c:showOutline val="1"/>
        <c:showKeys val="1"/>
      </c:dTable>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endParaRPr lang="en-US"/>
          </a:p>
        </c:rich>
      </c:tx>
      <c:overlay val="0"/>
    </c:title>
    <c:autoTitleDeleted val="0"/>
    <c:plotArea>
      <c:layout/>
      <c:barChart>
        <c:barDir val="col"/>
        <c:grouping val="clustered"/>
        <c:varyColors val="0"/>
        <c:ser>
          <c:idx val="0"/>
          <c:order val="0"/>
          <c:invertIfNegative val="0"/>
          <c:cat>
            <c:strRef>
              <c:f>Sheet3!$A$3:$A$5</c:f>
              <c:strCache>
                <c:ptCount val="3"/>
                <c:pt idx="0">
                  <c:v>დიახ</c:v>
                </c:pt>
                <c:pt idx="1">
                  <c:v>ნაწილობრივ</c:v>
                </c:pt>
                <c:pt idx="2">
                  <c:v>არა</c:v>
                </c:pt>
              </c:strCache>
            </c:strRef>
          </c:cat>
          <c:val>
            <c:numRef>
              <c:f>Sheet3!$B$3:$B$5</c:f>
              <c:numCache>
                <c:formatCode>General</c:formatCode>
                <c:ptCount val="3"/>
                <c:pt idx="0">
                  <c:v>0</c:v>
                </c:pt>
                <c:pt idx="1">
                  <c:v>2</c:v>
                </c:pt>
                <c:pt idx="2">
                  <c:v>15</c:v>
                </c:pt>
              </c:numCache>
            </c:numRef>
          </c:val>
          <c:extLst>
            <c:ext xmlns:c16="http://schemas.microsoft.com/office/drawing/2014/chart" uri="{C3380CC4-5D6E-409C-BE32-E72D297353CC}">
              <c16:uniqueId val="{00000000-D181-4CF2-80A7-3FD4DCF96D98}"/>
            </c:ext>
          </c:extLst>
        </c:ser>
        <c:dLbls>
          <c:showLegendKey val="0"/>
          <c:showVal val="0"/>
          <c:showCatName val="0"/>
          <c:showSerName val="0"/>
          <c:showPercent val="0"/>
          <c:showBubbleSize val="0"/>
        </c:dLbls>
        <c:gapWidth val="150"/>
        <c:axId val="196989696"/>
        <c:axId val="196991232"/>
      </c:barChart>
      <c:catAx>
        <c:axId val="196989696"/>
        <c:scaling>
          <c:orientation val="minMax"/>
        </c:scaling>
        <c:delete val="0"/>
        <c:axPos val="b"/>
        <c:numFmt formatCode="General" sourceLinked="0"/>
        <c:majorTickMark val="none"/>
        <c:minorTickMark val="none"/>
        <c:tickLblPos val="nextTo"/>
        <c:crossAx val="196991232"/>
        <c:crosses val="autoZero"/>
        <c:auto val="1"/>
        <c:lblAlgn val="ctr"/>
        <c:lblOffset val="100"/>
        <c:noMultiLvlLbl val="0"/>
      </c:catAx>
      <c:valAx>
        <c:axId val="196991232"/>
        <c:scaling>
          <c:orientation val="minMax"/>
        </c:scaling>
        <c:delete val="0"/>
        <c:axPos val="l"/>
        <c:majorGridlines/>
        <c:numFmt formatCode="General" sourceLinked="1"/>
        <c:majorTickMark val="none"/>
        <c:minorTickMark val="none"/>
        <c:tickLblPos val="nextTo"/>
        <c:crossAx val="196989696"/>
        <c:crosses val="autoZero"/>
        <c:crossBetween val="between"/>
      </c:valAx>
      <c:dTable>
        <c:showHorzBorder val="1"/>
        <c:showVertBorder val="1"/>
        <c:showOutline val="1"/>
        <c:showKeys val="1"/>
      </c:dTable>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a:pPr>
            <a:endParaRPr lang="en-US"/>
          </a:p>
        </c:rich>
      </c:tx>
      <c:overlay val="0"/>
    </c:title>
    <c:autoTitleDeleted val="0"/>
    <c:plotArea>
      <c:layout/>
      <c:barChart>
        <c:barDir val="col"/>
        <c:grouping val="clustered"/>
        <c:varyColors val="0"/>
        <c:ser>
          <c:idx val="0"/>
          <c:order val="0"/>
          <c:invertIfNegative val="0"/>
          <c:cat>
            <c:strRef>
              <c:f>Sheet3!$A$3:$A$5</c:f>
              <c:strCache>
                <c:ptCount val="3"/>
                <c:pt idx="0">
                  <c:v>დიახ</c:v>
                </c:pt>
                <c:pt idx="1">
                  <c:v>ნაწილობრივ</c:v>
                </c:pt>
                <c:pt idx="2">
                  <c:v>არა</c:v>
                </c:pt>
              </c:strCache>
            </c:strRef>
          </c:cat>
          <c:val>
            <c:numRef>
              <c:f>Sheet3!$B$3:$B$5</c:f>
              <c:numCache>
                <c:formatCode>General</c:formatCode>
                <c:ptCount val="3"/>
                <c:pt idx="0">
                  <c:v>9</c:v>
                </c:pt>
                <c:pt idx="1">
                  <c:v>5</c:v>
                </c:pt>
                <c:pt idx="2">
                  <c:v>3</c:v>
                </c:pt>
              </c:numCache>
            </c:numRef>
          </c:val>
          <c:extLst>
            <c:ext xmlns:c16="http://schemas.microsoft.com/office/drawing/2014/chart" uri="{C3380CC4-5D6E-409C-BE32-E72D297353CC}">
              <c16:uniqueId val="{00000000-A8FD-44F1-BA8D-D12C82BEB466}"/>
            </c:ext>
          </c:extLst>
        </c:ser>
        <c:dLbls>
          <c:showLegendKey val="0"/>
          <c:showVal val="0"/>
          <c:showCatName val="0"/>
          <c:showSerName val="0"/>
          <c:showPercent val="0"/>
          <c:showBubbleSize val="0"/>
        </c:dLbls>
        <c:gapWidth val="150"/>
        <c:axId val="197432064"/>
        <c:axId val="197433600"/>
      </c:barChart>
      <c:catAx>
        <c:axId val="197432064"/>
        <c:scaling>
          <c:orientation val="minMax"/>
        </c:scaling>
        <c:delete val="0"/>
        <c:axPos val="b"/>
        <c:numFmt formatCode="General" sourceLinked="0"/>
        <c:majorTickMark val="none"/>
        <c:minorTickMark val="none"/>
        <c:tickLblPos val="nextTo"/>
        <c:crossAx val="197433600"/>
        <c:crosses val="autoZero"/>
        <c:auto val="1"/>
        <c:lblAlgn val="ctr"/>
        <c:lblOffset val="100"/>
        <c:noMultiLvlLbl val="0"/>
      </c:catAx>
      <c:valAx>
        <c:axId val="197433600"/>
        <c:scaling>
          <c:orientation val="minMax"/>
        </c:scaling>
        <c:delete val="0"/>
        <c:axPos val="l"/>
        <c:majorGridlines/>
        <c:numFmt formatCode="General" sourceLinked="1"/>
        <c:majorTickMark val="none"/>
        <c:minorTickMark val="none"/>
        <c:tickLblPos val="nextTo"/>
        <c:crossAx val="197432064"/>
        <c:crosses val="autoZero"/>
        <c:crossBetween val="between"/>
      </c:valAx>
      <c:dTable>
        <c:showHorzBorder val="1"/>
        <c:showVertBorder val="1"/>
        <c:showOutline val="1"/>
        <c:showKeys val="1"/>
      </c:dTable>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a:pPr>
            <a:endParaRPr lang="en-US"/>
          </a:p>
        </c:rich>
      </c:tx>
      <c:overlay val="0"/>
    </c:title>
    <c:autoTitleDeleted val="0"/>
    <c:plotArea>
      <c:layout/>
      <c:barChart>
        <c:barDir val="col"/>
        <c:grouping val="clustered"/>
        <c:varyColors val="0"/>
        <c:ser>
          <c:idx val="0"/>
          <c:order val="0"/>
          <c:invertIfNegative val="0"/>
          <c:cat>
            <c:strRef>
              <c:f>Sheet3!$A$3:$A$5</c:f>
              <c:strCache>
                <c:ptCount val="3"/>
                <c:pt idx="0">
                  <c:v>დიახ</c:v>
                </c:pt>
                <c:pt idx="1">
                  <c:v>ნაწილობრივ</c:v>
                </c:pt>
                <c:pt idx="2">
                  <c:v>არა</c:v>
                </c:pt>
              </c:strCache>
            </c:strRef>
          </c:cat>
          <c:val>
            <c:numRef>
              <c:f>Sheet3!$B$3:$B$5</c:f>
              <c:numCache>
                <c:formatCode>General</c:formatCode>
                <c:ptCount val="3"/>
                <c:pt idx="0">
                  <c:v>15</c:v>
                </c:pt>
                <c:pt idx="1">
                  <c:v>2</c:v>
                </c:pt>
                <c:pt idx="2">
                  <c:v>0</c:v>
                </c:pt>
              </c:numCache>
            </c:numRef>
          </c:val>
          <c:extLst>
            <c:ext xmlns:c16="http://schemas.microsoft.com/office/drawing/2014/chart" uri="{C3380CC4-5D6E-409C-BE32-E72D297353CC}">
              <c16:uniqueId val="{00000000-3BEF-48AA-80AD-344CAF987B22}"/>
            </c:ext>
          </c:extLst>
        </c:ser>
        <c:dLbls>
          <c:showLegendKey val="0"/>
          <c:showVal val="0"/>
          <c:showCatName val="0"/>
          <c:showSerName val="0"/>
          <c:showPercent val="0"/>
          <c:showBubbleSize val="0"/>
        </c:dLbls>
        <c:gapWidth val="150"/>
        <c:axId val="197550080"/>
        <c:axId val="197551616"/>
      </c:barChart>
      <c:catAx>
        <c:axId val="197550080"/>
        <c:scaling>
          <c:orientation val="minMax"/>
        </c:scaling>
        <c:delete val="0"/>
        <c:axPos val="b"/>
        <c:numFmt formatCode="General" sourceLinked="0"/>
        <c:majorTickMark val="none"/>
        <c:minorTickMark val="none"/>
        <c:tickLblPos val="nextTo"/>
        <c:crossAx val="197551616"/>
        <c:crosses val="autoZero"/>
        <c:auto val="1"/>
        <c:lblAlgn val="ctr"/>
        <c:lblOffset val="100"/>
        <c:noMultiLvlLbl val="0"/>
      </c:catAx>
      <c:valAx>
        <c:axId val="197551616"/>
        <c:scaling>
          <c:orientation val="minMax"/>
        </c:scaling>
        <c:delete val="0"/>
        <c:axPos val="l"/>
        <c:majorGridlines/>
        <c:numFmt formatCode="General" sourceLinked="1"/>
        <c:majorTickMark val="none"/>
        <c:minorTickMark val="none"/>
        <c:tickLblPos val="nextTo"/>
        <c:crossAx val="197550080"/>
        <c:crosses val="autoZero"/>
        <c:crossBetween val="between"/>
      </c:valAx>
      <c:dTable>
        <c:showHorzBorder val="1"/>
        <c:showVertBorder val="1"/>
        <c:showOutline val="1"/>
        <c:showKeys val="1"/>
      </c:dTable>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solidFill>
                  <a:srgbClr val="C00000"/>
                </a:solidFill>
              </a:rPr>
              <a:t>I</a:t>
            </a:r>
            <a:r>
              <a:rPr lang="ka-GE">
                <a:solidFill>
                  <a:srgbClr val="C00000"/>
                </a:solidFill>
              </a:rPr>
              <a:t> კლასელ მოსწავლეთა ადაპტაცია  ახალ  სასწავლო  გარემოსთან</a:t>
            </a:r>
          </a:p>
          <a:p>
            <a:pPr>
              <a:defRPr/>
            </a:pPr>
            <a:r>
              <a:rPr lang="ka-GE"/>
              <a:t> </a:t>
            </a:r>
            <a:r>
              <a:rPr lang="ka-GE">
                <a:solidFill>
                  <a:srgbClr val="FF0000"/>
                </a:solidFill>
              </a:rPr>
              <a:t>(სასწავლო წლის დასაწყისში)</a:t>
            </a:r>
            <a:endParaRPr lang="en-US">
              <a:solidFill>
                <a:srgbClr val="FF0000"/>
              </a:solidFill>
            </a:endParaRPr>
          </a:p>
        </c:rich>
      </c:tx>
      <c:layout>
        <c:manualLayout>
          <c:xMode val="edge"/>
          <c:yMode val="edge"/>
          <c:x val="0.16486451000393895"/>
          <c:y val="2.5619375624930563E-3"/>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4640638670166265E-2"/>
          <c:y val="0.41022127442403034"/>
          <c:w val="0.65497003499563544"/>
          <c:h val="0.55509004082822977"/>
        </c:manualLayout>
      </c:layout>
      <c:pie3DChart>
        <c:varyColors val="1"/>
        <c:ser>
          <c:idx val="0"/>
          <c:order val="0"/>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Sheet3!$A$2:$A$4</c:f>
              <c:strCache>
                <c:ptCount val="3"/>
                <c:pt idx="0">
                  <c:v>შეძლო</c:v>
                </c:pt>
                <c:pt idx="1">
                  <c:v>ნაწილობრივ შეძლო</c:v>
                </c:pt>
                <c:pt idx="2">
                  <c:v>ვერ შეძლო</c:v>
                </c:pt>
              </c:strCache>
            </c:strRef>
          </c:cat>
          <c:val>
            <c:numRef>
              <c:f>Sheet3!$B$2:$B$4</c:f>
              <c:numCache>
                <c:formatCode>General</c:formatCode>
                <c:ptCount val="3"/>
                <c:pt idx="0">
                  <c:v>9</c:v>
                </c:pt>
                <c:pt idx="1">
                  <c:v>6</c:v>
                </c:pt>
                <c:pt idx="2">
                  <c:v>2</c:v>
                </c:pt>
              </c:numCache>
            </c:numRef>
          </c:val>
          <c:extLst>
            <c:ext xmlns:c16="http://schemas.microsoft.com/office/drawing/2014/chart" uri="{C3380CC4-5D6E-409C-BE32-E72D297353CC}">
              <c16:uniqueId val="{00000000-E4B5-4157-8B30-2ADCDC2997F4}"/>
            </c:ext>
          </c:extLst>
        </c:ser>
        <c:dLbls>
          <c:showLegendKey val="0"/>
          <c:showVal val="0"/>
          <c:showCatName val="0"/>
          <c:showSerName val="0"/>
          <c:showPercent val="1"/>
          <c:showBubbleSize val="0"/>
          <c:showLeaderLines val="0"/>
        </c:dLbls>
      </c:pie3DChart>
    </c:plotArea>
    <c:legend>
      <c:legendPos val="r"/>
      <c:overlay val="0"/>
    </c:legend>
    <c:plotVisOnly val="1"/>
    <c:dispBlanksAs val="zero"/>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solidFill>
                  <a:srgbClr val="C00000"/>
                </a:solidFill>
              </a:rPr>
              <a:t>I</a:t>
            </a:r>
            <a:r>
              <a:rPr lang="ka-GE">
                <a:solidFill>
                  <a:srgbClr val="C00000"/>
                </a:solidFill>
              </a:rPr>
              <a:t> კლასელ მოსწავლეთა ადაპტაცია  ახალ  სასწავლო  გარემოსთან</a:t>
            </a:r>
          </a:p>
          <a:p>
            <a:pPr>
              <a:defRPr/>
            </a:pPr>
            <a:r>
              <a:rPr lang="ka-GE"/>
              <a:t> </a:t>
            </a:r>
            <a:r>
              <a:rPr lang="ka-GE" sz="1600" i="1">
                <a:solidFill>
                  <a:srgbClr val="FF0000"/>
                </a:solidFill>
              </a:rPr>
              <a:t>( </a:t>
            </a:r>
            <a:r>
              <a:rPr lang="en-US" sz="1600" i="1">
                <a:solidFill>
                  <a:srgbClr val="FF0000"/>
                </a:solidFill>
              </a:rPr>
              <a:t>I </a:t>
            </a:r>
            <a:r>
              <a:rPr lang="ka-GE" sz="1600" i="1">
                <a:solidFill>
                  <a:srgbClr val="FF0000"/>
                </a:solidFill>
              </a:rPr>
              <a:t>სემესტრის ბოლოს )</a:t>
            </a:r>
            <a:endParaRPr lang="en-US" i="1">
              <a:solidFill>
                <a:srgbClr val="FF0000"/>
              </a:solidFill>
            </a:endParaRPr>
          </a:p>
        </c:rich>
      </c:tx>
      <c:layout>
        <c:manualLayout>
          <c:xMode val="edge"/>
          <c:yMode val="edge"/>
          <c:x val="0.15517720253305189"/>
          <c:y val="4.5346435430076933E-4"/>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4640638670166241E-2"/>
          <c:y val="0.41022127442403034"/>
          <c:w val="0.654970034995635"/>
          <c:h val="0.55509004082822977"/>
        </c:manualLayout>
      </c:layout>
      <c:pie3DChart>
        <c:varyColors val="1"/>
        <c:ser>
          <c:idx val="0"/>
          <c:order val="0"/>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Sheet3!$A$2:$A$4</c:f>
              <c:strCache>
                <c:ptCount val="3"/>
                <c:pt idx="0">
                  <c:v>შეძლო</c:v>
                </c:pt>
                <c:pt idx="1">
                  <c:v>ნაწილობრივ შეძლო</c:v>
                </c:pt>
                <c:pt idx="2">
                  <c:v>ვერ შეძლო</c:v>
                </c:pt>
              </c:strCache>
            </c:strRef>
          </c:cat>
          <c:val>
            <c:numRef>
              <c:f>Sheet3!$B$2:$B$4</c:f>
              <c:numCache>
                <c:formatCode>General</c:formatCode>
                <c:ptCount val="3"/>
                <c:pt idx="0">
                  <c:v>15</c:v>
                </c:pt>
                <c:pt idx="1">
                  <c:v>2</c:v>
                </c:pt>
                <c:pt idx="2">
                  <c:v>0</c:v>
                </c:pt>
              </c:numCache>
            </c:numRef>
          </c:val>
          <c:extLst>
            <c:ext xmlns:c16="http://schemas.microsoft.com/office/drawing/2014/chart" uri="{C3380CC4-5D6E-409C-BE32-E72D297353CC}">
              <c16:uniqueId val="{00000000-E360-4D2E-AA5A-9B06B5650FC0}"/>
            </c:ext>
          </c:extLst>
        </c:ser>
        <c:dLbls>
          <c:showLegendKey val="0"/>
          <c:showVal val="0"/>
          <c:showCatName val="0"/>
          <c:showSerName val="0"/>
          <c:showPercent val="1"/>
          <c:showBubbleSize val="0"/>
          <c:showLeaderLines val="0"/>
        </c:dLbls>
      </c:pie3DChart>
    </c:plotArea>
    <c:legend>
      <c:legendPos val="r"/>
      <c:overlay val="0"/>
    </c:legend>
    <c:plotVisOnly val="1"/>
    <c:dispBlanksAs val="zero"/>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0.15094</cdr:x>
      <cdr:y>0.01121</cdr:y>
    </cdr:from>
    <cdr:to>
      <cdr:x>0.73599</cdr:x>
      <cdr:y>0.39481</cdr:y>
    </cdr:to>
    <cdr:sp macro="" textlink="">
      <cdr:nvSpPr>
        <cdr:cNvPr id="2" name="TextBox 1"/>
        <cdr:cNvSpPr txBox="1"/>
      </cdr:nvSpPr>
      <cdr:spPr>
        <a:xfrm xmlns:a="http://schemas.openxmlformats.org/drawingml/2006/main">
          <a:off x="576065" y="40360"/>
          <a:ext cx="2232786" cy="138111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l"/>
          <a:r>
            <a:rPr lang="ka-GE" sz="1400" b="1" dirty="0">
              <a:solidFill>
                <a:schemeClr val="accent1">
                  <a:lumMod val="75000"/>
                </a:schemeClr>
              </a:solidFill>
            </a:rPr>
            <a:t>სასწავლო</a:t>
          </a:r>
          <a:r>
            <a:rPr lang="ka-GE" sz="1400" b="1" baseline="0" dirty="0">
              <a:solidFill>
                <a:schemeClr val="accent1">
                  <a:lumMod val="75000"/>
                </a:schemeClr>
              </a:solidFill>
            </a:rPr>
            <a:t> პროცესი დამღლელია</a:t>
          </a:r>
        </a:p>
        <a:p xmlns:a="http://schemas.openxmlformats.org/drawingml/2006/main">
          <a:pPr algn="ctr"/>
          <a:r>
            <a:rPr lang="ka-GE" sz="1400" b="1" baseline="0" dirty="0">
              <a:solidFill>
                <a:srgbClr val="0070C0"/>
              </a:solidFill>
            </a:rPr>
            <a:t>( </a:t>
          </a:r>
          <a:r>
            <a:rPr lang="ka-GE" sz="1200" b="1" i="1" baseline="0" dirty="0">
              <a:solidFill>
                <a:srgbClr val="0070C0"/>
              </a:solidFill>
            </a:rPr>
            <a:t>კვლევის დასაწყისში)</a:t>
          </a:r>
          <a:endParaRPr lang="en-US" sz="1400" b="1" i="1" dirty="0">
            <a:solidFill>
              <a:srgbClr val="0070C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0.21829</cdr:x>
      <cdr:y>0.01121</cdr:y>
    </cdr:from>
    <cdr:to>
      <cdr:x>0.73599</cdr:x>
      <cdr:y>0.39481</cdr:y>
    </cdr:to>
    <cdr:sp macro="" textlink="">
      <cdr:nvSpPr>
        <cdr:cNvPr id="2" name="TextBox 1"/>
        <cdr:cNvSpPr txBox="1"/>
      </cdr:nvSpPr>
      <cdr:spPr>
        <a:xfrm xmlns:a="http://schemas.openxmlformats.org/drawingml/2006/main">
          <a:off x="1127760" y="38100"/>
          <a:ext cx="2674620" cy="130365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l"/>
          <a:r>
            <a:rPr lang="ka-GE" sz="1400" b="1" dirty="0">
              <a:solidFill>
                <a:srgbClr val="002060"/>
              </a:solidFill>
            </a:rPr>
            <a:t>სასწავლო</a:t>
          </a:r>
          <a:r>
            <a:rPr lang="ka-GE" sz="1400" b="1" baseline="0" dirty="0">
              <a:solidFill>
                <a:srgbClr val="002060"/>
              </a:solidFill>
            </a:rPr>
            <a:t>   პროცესი   დამღლელია</a:t>
          </a:r>
        </a:p>
        <a:p xmlns:a="http://schemas.openxmlformats.org/drawingml/2006/main">
          <a:pPr algn="ctr"/>
          <a:r>
            <a:rPr lang="ka-GE" sz="1400" b="1" baseline="0" dirty="0">
              <a:solidFill>
                <a:srgbClr val="0070C0"/>
              </a:solidFill>
            </a:rPr>
            <a:t>( </a:t>
          </a:r>
          <a:r>
            <a:rPr lang="ka-GE" sz="1200" b="1" i="1" baseline="0" dirty="0">
              <a:solidFill>
                <a:srgbClr val="0070C0"/>
              </a:solidFill>
            </a:rPr>
            <a:t>კვლევის დასასრულს)</a:t>
          </a:r>
          <a:endParaRPr lang="en-US" sz="1400" b="1" i="1" dirty="0">
            <a:solidFill>
              <a:srgbClr val="0070C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0.01121</cdr:y>
    </cdr:from>
    <cdr:to>
      <cdr:x>0.73599</cdr:x>
      <cdr:y>0.39481</cdr:y>
    </cdr:to>
    <cdr:sp macro="" textlink="">
      <cdr:nvSpPr>
        <cdr:cNvPr id="2" name="TextBox 1"/>
        <cdr:cNvSpPr txBox="1"/>
      </cdr:nvSpPr>
      <cdr:spPr>
        <a:xfrm xmlns:a="http://schemas.openxmlformats.org/drawingml/2006/main">
          <a:off x="0" y="43107"/>
          <a:ext cx="2585871" cy="147509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l"/>
          <a:r>
            <a:rPr lang="ka-GE" sz="1400" b="1" dirty="0">
              <a:solidFill>
                <a:srgbClr val="FF0000"/>
              </a:solidFill>
            </a:rPr>
            <a:t>იცავს კლასში შემუშავებულ ქცევის</a:t>
          </a:r>
          <a:r>
            <a:rPr lang="ka-GE" sz="1400" b="1" baseline="0" dirty="0">
              <a:solidFill>
                <a:srgbClr val="FF0000"/>
              </a:solidFill>
            </a:rPr>
            <a:t> წესებს</a:t>
          </a:r>
        </a:p>
        <a:p xmlns:a="http://schemas.openxmlformats.org/drawingml/2006/main">
          <a:pPr algn="ctr"/>
          <a:r>
            <a:rPr lang="ka-GE" sz="1400" b="1" baseline="0" dirty="0" smtClean="0">
              <a:solidFill>
                <a:schemeClr val="accent2">
                  <a:lumMod val="75000"/>
                </a:schemeClr>
              </a:solidFill>
            </a:rPr>
            <a:t>                     ( </a:t>
          </a:r>
          <a:r>
            <a:rPr lang="ka-GE" sz="1200" b="1" i="1" baseline="0" dirty="0">
              <a:solidFill>
                <a:schemeClr val="accent2">
                  <a:lumMod val="75000"/>
                </a:schemeClr>
              </a:solidFill>
            </a:rPr>
            <a:t>კვლევის დასაწყისში</a:t>
          </a:r>
          <a:r>
            <a:rPr lang="ka-GE" sz="1200" b="1" i="1" baseline="0" dirty="0">
              <a:solidFill>
                <a:srgbClr val="C00000"/>
              </a:solidFill>
            </a:rPr>
            <a:t>)</a:t>
          </a:r>
          <a:endParaRPr lang="en-US" sz="1400" b="1" i="1" dirty="0">
            <a:solidFill>
              <a:srgbClr val="C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0.01121</cdr:y>
    </cdr:from>
    <cdr:to>
      <cdr:x>0.73599</cdr:x>
      <cdr:y>0.39481</cdr:y>
    </cdr:to>
    <cdr:sp macro="" textlink="">
      <cdr:nvSpPr>
        <cdr:cNvPr id="2" name="TextBox 1"/>
        <cdr:cNvSpPr txBox="1"/>
      </cdr:nvSpPr>
      <cdr:spPr>
        <a:xfrm xmlns:a="http://schemas.openxmlformats.org/drawingml/2006/main">
          <a:off x="0" y="42458"/>
          <a:ext cx="2643155" cy="14528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l"/>
          <a:r>
            <a:rPr lang="ka-GE" sz="1400" b="1" dirty="0" smtClean="0">
              <a:solidFill>
                <a:srgbClr val="FF0000"/>
              </a:solidFill>
            </a:rPr>
            <a:t>   იცავს </a:t>
          </a:r>
          <a:r>
            <a:rPr lang="ka-GE" sz="1400" b="1" dirty="0">
              <a:solidFill>
                <a:srgbClr val="FF0000"/>
              </a:solidFill>
            </a:rPr>
            <a:t>კლასში შემუშავებულ ქცევის</a:t>
          </a:r>
          <a:r>
            <a:rPr lang="ka-GE" sz="1400" b="1" baseline="0" dirty="0">
              <a:solidFill>
                <a:srgbClr val="FF0000"/>
              </a:solidFill>
            </a:rPr>
            <a:t> წესებს</a:t>
          </a:r>
        </a:p>
        <a:p xmlns:a="http://schemas.openxmlformats.org/drawingml/2006/main">
          <a:pPr algn="r"/>
          <a:r>
            <a:rPr lang="ka-GE" sz="1400" b="1" baseline="0" dirty="0">
              <a:solidFill>
                <a:schemeClr val="accent2">
                  <a:lumMod val="75000"/>
                </a:schemeClr>
              </a:solidFill>
            </a:rPr>
            <a:t>( </a:t>
          </a:r>
          <a:r>
            <a:rPr lang="ka-GE" sz="1200" b="1" i="1" baseline="0" dirty="0">
              <a:solidFill>
                <a:schemeClr val="accent2">
                  <a:lumMod val="75000"/>
                </a:schemeClr>
              </a:solidFill>
            </a:rPr>
            <a:t>კვლევის დასასრულს)</a:t>
          </a:r>
          <a:endParaRPr lang="en-US" sz="1400" b="1" i="1" dirty="0">
            <a:solidFill>
              <a:schemeClr val="accent2">
                <a:lumMod val="75000"/>
              </a:schemeClr>
            </a:solidFill>
          </a:endParaRP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E762539-B530-4344-AE07-F7CB83E0B0D2}" type="datetimeFigureOut">
              <a:rPr lang="en-US" smtClean="0"/>
              <a:t>04-Sep-22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74ACDE9-DDBB-4D5F-A682-EDC6C51267F6}"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62539-B530-4344-AE07-F7CB83E0B0D2}" type="datetimeFigureOut">
              <a:rPr lang="en-US" smtClean="0"/>
              <a:t>04-Sep-22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ACDE9-DDBB-4D5F-A682-EDC6C51267F6}"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62539-B530-4344-AE07-F7CB83E0B0D2}" type="datetimeFigureOut">
              <a:rPr lang="en-US" smtClean="0"/>
              <a:t>04-Sep-22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ACDE9-DDBB-4D5F-A682-EDC6C51267F6}"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62539-B530-4344-AE07-F7CB83E0B0D2}" type="datetimeFigureOut">
              <a:rPr lang="en-US" smtClean="0"/>
              <a:t>04-Sep-22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ACDE9-DDBB-4D5F-A682-EDC6C51267F6}"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62539-B530-4344-AE07-F7CB83E0B0D2}" type="datetimeFigureOut">
              <a:rPr lang="en-US" smtClean="0"/>
              <a:t>04-Sep-22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ACDE9-DDBB-4D5F-A682-EDC6C51267F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762539-B530-4344-AE07-F7CB83E0B0D2}" type="datetimeFigureOut">
              <a:rPr lang="en-US" smtClean="0"/>
              <a:t>04-Sep-22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ACDE9-DDBB-4D5F-A682-EDC6C51267F6}"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762539-B530-4344-AE07-F7CB83E0B0D2}" type="datetimeFigureOut">
              <a:rPr lang="en-US" smtClean="0"/>
              <a:t>04-Sep-22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ACDE9-DDBB-4D5F-A682-EDC6C51267F6}"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762539-B530-4344-AE07-F7CB83E0B0D2}" type="datetimeFigureOut">
              <a:rPr lang="en-US" smtClean="0"/>
              <a:t>04-Sep-22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ACDE9-DDBB-4D5F-A682-EDC6C51267F6}"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62539-B530-4344-AE07-F7CB83E0B0D2}" type="datetimeFigureOut">
              <a:rPr lang="en-US" smtClean="0"/>
              <a:t>04-Sep-22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ACDE9-DDBB-4D5F-A682-EDC6C51267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62539-B530-4344-AE07-F7CB83E0B0D2}" type="datetimeFigureOut">
              <a:rPr lang="en-US" smtClean="0"/>
              <a:t>04-Sep-22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ACDE9-DDBB-4D5F-A682-EDC6C51267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62539-B530-4344-AE07-F7CB83E0B0D2}" type="datetimeFigureOut">
              <a:rPr lang="en-US" smtClean="0"/>
              <a:t>04-Sep-22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ACDE9-DDBB-4D5F-A682-EDC6C51267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E762539-B530-4344-AE07-F7CB83E0B0D2}" type="datetimeFigureOut">
              <a:rPr lang="en-US" smtClean="0"/>
              <a:t>04-Sep-22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74ACDE9-DDBB-4D5F-A682-EDC6C51267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8920"/>
            <a:ext cx="7772400" cy="2232248"/>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ka-GE" sz="32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როგორ  დავეხმაროთ  პირველკლასელ  მოსწავლეებს  </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ka-GE" sz="32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ახალ  სასწავლო  გარემოსთან   ადაპტაციაში</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827584" y="4653136"/>
            <a:ext cx="7920880" cy="1440160"/>
          </a:xfrm>
        </p:spPr>
        <p:txBody>
          <a:bodyPr>
            <a:normAutofit/>
          </a:bodyPr>
          <a:lstStyle/>
          <a:p>
            <a:r>
              <a:rPr lang="ka-GE" sz="1800" b="1" dirty="0" smtClean="0"/>
              <a:t>დაწყებითი  </a:t>
            </a:r>
            <a:r>
              <a:rPr lang="ka-GE" sz="1800" b="1" dirty="0"/>
              <a:t>კლასების  პედაგოგი</a:t>
            </a:r>
            <a:endParaRPr lang="en-US" sz="1800" dirty="0"/>
          </a:p>
          <a:p>
            <a:r>
              <a:rPr lang="ka-GE" sz="1800" b="1" i="1" dirty="0"/>
              <a:t>                                                    ნანა  ბურძენიძე</a:t>
            </a:r>
            <a:endParaRPr lang="en-US" sz="1800" dirty="0"/>
          </a:p>
        </p:txBody>
      </p:sp>
      <p:pic>
        <p:nvPicPr>
          <p:cNvPr id="1026" name="Picture 2" descr="C:\Users\nana\Desktop\New folder\428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4896544" cy="22135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79912" y="1288457"/>
            <a:ext cx="781147" cy="2133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smtClean="0"/>
              <a:t>სკოლა</a:t>
            </a:r>
            <a:endParaRPr lang="en-US" sz="1200" b="1" dirty="0"/>
          </a:p>
        </p:txBody>
      </p:sp>
    </p:spTree>
    <p:extLst>
      <p:ext uri="{BB962C8B-B14F-4D97-AF65-F5344CB8AC3E}">
        <p14:creationId xmlns:p14="http://schemas.microsoft.com/office/powerpoint/2010/main" val="33212163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7" y="2248347"/>
            <a:ext cx="8049216" cy="3412901"/>
          </a:xfrm>
        </p:spPr>
        <p:txBody>
          <a:bodyPr>
            <a:normAutofit fontScale="92500" lnSpcReduction="10000"/>
          </a:bodyPr>
          <a:lstStyle/>
          <a:p>
            <a:pPr lvl="0"/>
            <a:r>
              <a:rPr lang="en-US" sz="2600" b="1" i="1" dirty="0" err="1">
                <a:solidFill>
                  <a:srgbClr val="FF0000"/>
                </a:solidFill>
              </a:rPr>
              <a:t>წამყვანი</a:t>
            </a:r>
            <a:r>
              <a:rPr lang="en-US" sz="2600" b="1" i="1" dirty="0">
                <a:solidFill>
                  <a:srgbClr val="FF0000"/>
                </a:solidFill>
              </a:rPr>
              <a:t> </a:t>
            </a:r>
            <a:r>
              <a:rPr lang="en-US" sz="2600" b="1" i="1" dirty="0" err="1">
                <a:solidFill>
                  <a:srgbClr val="FF0000"/>
                </a:solidFill>
              </a:rPr>
              <a:t>ქცევის</a:t>
            </a:r>
            <a:r>
              <a:rPr lang="en-US" sz="2600" b="1" i="1" dirty="0">
                <a:solidFill>
                  <a:srgbClr val="FF0000"/>
                </a:solidFill>
              </a:rPr>
              <a:t> </a:t>
            </a:r>
            <a:r>
              <a:rPr lang="en-US" sz="2600" b="1" i="1" dirty="0" err="1">
                <a:solidFill>
                  <a:srgbClr val="FF0000"/>
                </a:solidFill>
              </a:rPr>
              <a:t>ცვლილება</a:t>
            </a:r>
            <a:endParaRPr lang="en-US" sz="2600" b="1" i="1" dirty="0">
              <a:solidFill>
                <a:srgbClr val="FF0000"/>
              </a:solidFill>
            </a:endParaRPr>
          </a:p>
          <a:p>
            <a:r>
              <a:rPr lang="ka-GE" b="1" dirty="0"/>
              <a:t>     სკოლაში </a:t>
            </a:r>
            <a:r>
              <a:rPr lang="en-US" b="1" dirty="0" err="1"/>
              <a:t>შესვლამდე</a:t>
            </a:r>
            <a:r>
              <a:rPr lang="en-US" b="1" dirty="0"/>
              <a:t> </a:t>
            </a:r>
            <a:r>
              <a:rPr lang="en-US" b="1" dirty="0" err="1" smtClean="0"/>
              <a:t>ბავშვის</a:t>
            </a:r>
            <a:r>
              <a:rPr lang="en-US" b="1" dirty="0" smtClean="0"/>
              <a:t>                      </a:t>
            </a:r>
            <a:r>
              <a:rPr lang="ka-GE" b="1" dirty="0" smtClean="0"/>
              <a:t>                             </a:t>
            </a:r>
            <a:r>
              <a:rPr lang="en-US" b="1" dirty="0" err="1" smtClean="0"/>
              <a:t>ძირითადი</a:t>
            </a:r>
            <a:r>
              <a:rPr lang="en-US" b="1" dirty="0" smtClean="0"/>
              <a:t> </a:t>
            </a:r>
            <a:r>
              <a:rPr lang="en-US" b="1" dirty="0" err="1"/>
              <a:t>საქმიანობა</a:t>
            </a:r>
            <a:r>
              <a:rPr lang="en-US" b="1" dirty="0"/>
              <a:t> </a:t>
            </a:r>
            <a:r>
              <a:rPr lang="en-US" b="1" dirty="0" err="1"/>
              <a:t>თამაში</a:t>
            </a:r>
            <a:r>
              <a:rPr lang="en-US" b="1" dirty="0"/>
              <a:t> </a:t>
            </a:r>
            <a:r>
              <a:rPr lang="en-US" b="1" dirty="0" err="1"/>
              <a:t>იყო</a:t>
            </a:r>
            <a:r>
              <a:rPr lang="en-US" b="1" dirty="0"/>
              <a:t>, </a:t>
            </a:r>
            <a:r>
              <a:rPr lang="en-US" b="1" dirty="0" smtClean="0"/>
              <a:t>                     </a:t>
            </a:r>
            <a:r>
              <a:rPr lang="ka-GE" b="1" dirty="0" smtClean="0"/>
              <a:t>   </a:t>
            </a:r>
            <a:r>
              <a:rPr lang="en-US" b="1" dirty="0" err="1" smtClean="0"/>
              <a:t>ამიერიდან</a:t>
            </a:r>
            <a:r>
              <a:rPr lang="en-US" b="1" dirty="0" smtClean="0"/>
              <a:t> </a:t>
            </a:r>
            <a:r>
              <a:rPr lang="en-US" b="1" dirty="0" err="1"/>
              <a:t>კი</a:t>
            </a:r>
            <a:r>
              <a:rPr lang="en-US" b="1" dirty="0"/>
              <a:t> </a:t>
            </a:r>
            <a:r>
              <a:rPr lang="en-US" b="1" dirty="0" err="1"/>
              <a:t>მან</a:t>
            </a:r>
            <a:r>
              <a:rPr lang="en-US" b="1" dirty="0"/>
              <a:t> </a:t>
            </a:r>
            <a:r>
              <a:rPr lang="en-US" b="1" dirty="0" err="1"/>
              <a:t>უნდა</a:t>
            </a:r>
            <a:r>
              <a:rPr lang="en-US" b="1" dirty="0"/>
              <a:t> ,,</a:t>
            </a:r>
            <a:r>
              <a:rPr lang="en-US" b="1" dirty="0" err="1"/>
              <a:t>ისწავლოს</a:t>
            </a:r>
            <a:r>
              <a:rPr lang="en-US" b="1" dirty="0"/>
              <a:t> </a:t>
            </a:r>
            <a:r>
              <a:rPr lang="en-US" b="1" dirty="0" err="1"/>
              <a:t>სწავლა</a:t>
            </a:r>
            <a:r>
              <a:rPr lang="en-US" b="1" dirty="0"/>
              <a:t>", </a:t>
            </a:r>
            <a:r>
              <a:rPr lang="en-US" b="1" dirty="0" err="1"/>
              <a:t>დაიმახსოვროს</a:t>
            </a:r>
            <a:r>
              <a:rPr lang="en-US" b="1" dirty="0"/>
              <a:t> </a:t>
            </a:r>
            <a:r>
              <a:rPr lang="en-US" b="1" dirty="0" err="1"/>
              <a:t>გარკვეული</a:t>
            </a:r>
            <a:r>
              <a:rPr lang="en-US" b="1" dirty="0"/>
              <a:t> </a:t>
            </a:r>
            <a:r>
              <a:rPr lang="en-US" b="1" dirty="0" err="1"/>
              <a:t>მასალა</a:t>
            </a:r>
            <a:r>
              <a:rPr lang="en-US" b="1" dirty="0"/>
              <a:t>, </a:t>
            </a:r>
            <a:r>
              <a:rPr lang="en-US" b="1" dirty="0" err="1"/>
              <a:t>უპასუხოს</a:t>
            </a:r>
            <a:r>
              <a:rPr lang="en-US" b="1" dirty="0"/>
              <a:t> </a:t>
            </a:r>
            <a:r>
              <a:rPr lang="en-US" b="1" dirty="0" err="1"/>
              <a:t>მასწავლებელს</a:t>
            </a:r>
            <a:r>
              <a:rPr lang="en-US" b="1" dirty="0"/>
              <a:t>. </a:t>
            </a:r>
            <a:r>
              <a:rPr lang="en-US" b="1" dirty="0" err="1"/>
              <a:t>თამაში</a:t>
            </a:r>
            <a:r>
              <a:rPr lang="en-US" b="1" dirty="0"/>
              <a:t> </a:t>
            </a:r>
            <a:r>
              <a:rPr lang="en-US" b="1" dirty="0" err="1"/>
              <a:t>მეტად</a:t>
            </a:r>
            <a:r>
              <a:rPr lang="en-US" b="1" dirty="0"/>
              <a:t> </a:t>
            </a:r>
            <a:r>
              <a:rPr lang="en-US" b="1" dirty="0" err="1"/>
              <a:t>თავისუფალი</a:t>
            </a:r>
            <a:r>
              <a:rPr lang="en-US" b="1" dirty="0"/>
              <a:t> </a:t>
            </a:r>
            <a:r>
              <a:rPr lang="en-US" b="1" dirty="0" err="1"/>
              <a:t>საქმიანობაა</a:t>
            </a:r>
            <a:r>
              <a:rPr lang="en-US" b="1" dirty="0"/>
              <a:t>, </a:t>
            </a:r>
            <a:r>
              <a:rPr lang="en-US" b="1" dirty="0" err="1"/>
              <a:t>სწავლა</a:t>
            </a:r>
            <a:r>
              <a:rPr lang="en-US" b="1" dirty="0"/>
              <a:t> </a:t>
            </a:r>
            <a:r>
              <a:rPr lang="en-US" b="1" dirty="0" err="1"/>
              <a:t>კი</a:t>
            </a:r>
            <a:r>
              <a:rPr lang="en-US" b="1" dirty="0"/>
              <a:t> </a:t>
            </a:r>
            <a:r>
              <a:rPr lang="en-US" b="1" dirty="0" err="1"/>
              <a:t>ბავშვისგან</a:t>
            </a:r>
            <a:r>
              <a:rPr lang="en-US" b="1" dirty="0"/>
              <a:t> </a:t>
            </a:r>
            <a:r>
              <a:rPr lang="en-US" b="1" dirty="0" err="1"/>
              <a:t>ნებისყოფას</a:t>
            </a:r>
            <a:r>
              <a:rPr lang="en-US" b="1" dirty="0"/>
              <a:t> </a:t>
            </a:r>
            <a:r>
              <a:rPr lang="en-US" b="1" dirty="0" err="1"/>
              <a:t>მოითხოვს</a:t>
            </a:r>
            <a:r>
              <a:rPr lang="en-US" b="1" dirty="0"/>
              <a:t>. </a:t>
            </a:r>
            <a:r>
              <a:rPr lang="ka-GE" b="1" dirty="0"/>
              <a:t>სკოლაში  </a:t>
            </a:r>
            <a:r>
              <a:rPr lang="en-US" b="1" dirty="0" err="1"/>
              <a:t>მას</a:t>
            </a:r>
            <a:r>
              <a:rPr lang="en-US" b="1" dirty="0"/>
              <a:t> </a:t>
            </a:r>
            <a:r>
              <a:rPr lang="en-US" b="1" dirty="0" err="1"/>
              <a:t>ზოგჯერ</a:t>
            </a:r>
            <a:r>
              <a:rPr lang="en-US" b="1" dirty="0"/>
              <a:t> </a:t>
            </a:r>
            <a:r>
              <a:rPr lang="en-US" b="1" dirty="0" err="1"/>
              <a:t>იმის</a:t>
            </a:r>
            <a:r>
              <a:rPr lang="en-US" b="1" dirty="0"/>
              <a:t> </a:t>
            </a:r>
            <a:r>
              <a:rPr lang="en-US" b="1" dirty="0" err="1"/>
              <a:t>კეთებაც</a:t>
            </a:r>
            <a:r>
              <a:rPr lang="en-US" b="1" dirty="0"/>
              <a:t> </a:t>
            </a:r>
            <a:r>
              <a:rPr lang="en-US" b="1" dirty="0" err="1"/>
              <a:t>უწევს</a:t>
            </a:r>
            <a:r>
              <a:rPr lang="en-US" b="1" dirty="0"/>
              <a:t>, </a:t>
            </a:r>
            <a:r>
              <a:rPr lang="en-US" b="1" dirty="0" err="1"/>
              <a:t>რაც</a:t>
            </a:r>
            <a:r>
              <a:rPr lang="en-US" b="1" dirty="0"/>
              <a:t> </a:t>
            </a:r>
            <a:r>
              <a:rPr lang="en-US" b="1" dirty="0" err="1"/>
              <a:t>არ</a:t>
            </a:r>
            <a:r>
              <a:rPr lang="en-US" b="1" dirty="0"/>
              <a:t> </a:t>
            </a:r>
            <a:r>
              <a:rPr lang="en-US" b="1" dirty="0" err="1"/>
              <a:t>უნდა</a:t>
            </a:r>
            <a:r>
              <a:rPr lang="en-US" b="1" dirty="0"/>
              <a:t> </a:t>
            </a:r>
            <a:r>
              <a:rPr lang="en-US" b="1" dirty="0" err="1"/>
              <a:t>ან</a:t>
            </a:r>
            <a:r>
              <a:rPr lang="en-US" b="1" dirty="0"/>
              <a:t> </a:t>
            </a:r>
            <a:r>
              <a:rPr lang="en-US" b="1" dirty="0" err="1"/>
              <a:t>დიდად</a:t>
            </a:r>
            <a:r>
              <a:rPr lang="en-US" b="1" dirty="0"/>
              <a:t> </a:t>
            </a:r>
            <a:r>
              <a:rPr lang="en-US" b="1" dirty="0" err="1"/>
              <a:t>არ</a:t>
            </a:r>
            <a:r>
              <a:rPr lang="en-US" b="1" dirty="0"/>
              <a:t> </a:t>
            </a:r>
            <a:r>
              <a:rPr lang="en-US" b="1" dirty="0" err="1"/>
              <a:t>მოსწონს</a:t>
            </a:r>
            <a:r>
              <a:rPr lang="en-US" b="1" dirty="0"/>
              <a:t>, </a:t>
            </a:r>
            <a:r>
              <a:rPr lang="en-US" b="1" dirty="0" err="1"/>
              <a:t>ამიტომ</a:t>
            </a:r>
            <a:r>
              <a:rPr lang="en-US" b="1" dirty="0"/>
              <a:t> </a:t>
            </a:r>
            <a:r>
              <a:rPr lang="en-US" b="1" dirty="0" err="1"/>
              <a:t>იძულებულია</a:t>
            </a:r>
            <a:r>
              <a:rPr lang="en-US" b="1" dirty="0"/>
              <a:t>, </a:t>
            </a:r>
            <a:r>
              <a:rPr lang="en-US" b="1" dirty="0" err="1"/>
              <a:t>თანდათან</a:t>
            </a:r>
            <a:r>
              <a:rPr lang="en-US" b="1" dirty="0"/>
              <a:t> </a:t>
            </a:r>
            <a:r>
              <a:rPr lang="en-US" b="1" dirty="0" err="1"/>
              <a:t>ისწავლოს</a:t>
            </a:r>
            <a:r>
              <a:rPr lang="en-US" b="1" dirty="0"/>
              <a:t> </a:t>
            </a:r>
            <a:r>
              <a:rPr lang="en-US" b="1" dirty="0" err="1"/>
              <a:t>საკუთარი</a:t>
            </a:r>
            <a:r>
              <a:rPr lang="en-US" b="1" dirty="0"/>
              <a:t> </a:t>
            </a:r>
            <a:r>
              <a:rPr lang="en-US" b="1" dirty="0" err="1"/>
              <a:t>ქცევის</a:t>
            </a:r>
            <a:r>
              <a:rPr lang="en-US" b="1" dirty="0"/>
              <a:t> </a:t>
            </a:r>
            <a:r>
              <a:rPr lang="en-US" b="1" dirty="0" err="1"/>
              <a:t>კონტროლი</a:t>
            </a:r>
            <a:r>
              <a:rPr lang="en-US" b="1" dirty="0"/>
              <a:t>.</a:t>
            </a:r>
          </a:p>
          <a:p>
            <a:endParaRPr lang="en-US" dirty="0"/>
          </a:p>
        </p:txBody>
      </p:sp>
      <p:sp>
        <p:nvSpPr>
          <p:cNvPr id="2" name="Title 1"/>
          <p:cNvSpPr>
            <a:spLocks noGrp="1"/>
          </p:cNvSpPr>
          <p:nvPr>
            <p:ph type="title"/>
          </p:nvPr>
        </p:nvSpPr>
        <p:spPr>
          <a:xfrm>
            <a:off x="688490" y="570156"/>
            <a:ext cx="7756263" cy="1346676"/>
          </a:xfrm>
        </p:spPr>
        <p:txBody>
          <a:bodyPr>
            <a:noAutofit/>
          </a:bodyPr>
          <a:lstStyle/>
          <a:p>
            <a:r>
              <a:rPr lang="ka-GE"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ადაპტაციის  დარღვევის  ძირითადი  მიზეზები</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50" name="Picture 2" descr="C:\Users\nana\Desktop\New folder\2fe89fe445f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400" y="980728"/>
            <a:ext cx="3314179" cy="236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43497"/>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2060849"/>
            <a:ext cx="8640960" cy="4065314"/>
          </a:xfrm>
        </p:spPr>
        <p:txBody>
          <a:bodyPr>
            <a:normAutofit/>
          </a:bodyPr>
          <a:lstStyle/>
          <a:p>
            <a:pPr lvl="0"/>
            <a:r>
              <a:rPr lang="en-US" b="1" i="1" dirty="0" err="1" smtClean="0">
                <a:solidFill>
                  <a:srgbClr val="FF0000"/>
                </a:solidFill>
              </a:rPr>
              <a:t>სპეციფიკური</a:t>
            </a:r>
            <a:r>
              <a:rPr lang="ka-GE" b="1" i="1" dirty="0" smtClean="0">
                <a:solidFill>
                  <a:srgbClr val="FF0000"/>
                </a:solidFill>
              </a:rPr>
              <a:t>  </a:t>
            </a:r>
            <a:r>
              <a:rPr lang="en-US" b="1" i="1" dirty="0" smtClean="0">
                <a:solidFill>
                  <a:srgbClr val="FF0000"/>
                </a:solidFill>
              </a:rPr>
              <a:t> </a:t>
            </a:r>
            <a:r>
              <a:rPr lang="en-US" b="1" i="1" dirty="0" err="1">
                <a:solidFill>
                  <a:srgbClr val="FF0000"/>
                </a:solidFill>
              </a:rPr>
              <a:t>რეაქციების</a:t>
            </a:r>
            <a:r>
              <a:rPr lang="en-US" b="1" i="1" dirty="0">
                <a:solidFill>
                  <a:srgbClr val="FF0000"/>
                </a:solidFill>
              </a:rPr>
              <a:t> </a:t>
            </a:r>
            <a:r>
              <a:rPr lang="ka-GE" b="1" i="1" dirty="0" smtClean="0">
                <a:solidFill>
                  <a:srgbClr val="FF0000"/>
                </a:solidFill>
              </a:rPr>
              <a:t>  </a:t>
            </a:r>
            <a:r>
              <a:rPr lang="en-US" b="1" i="1" dirty="0" err="1" smtClean="0">
                <a:solidFill>
                  <a:srgbClr val="FF0000"/>
                </a:solidFill>
              </a:rPr>
              <a:t>აღმოცენება</a:t>
            </a:r>
            <a:endParaRPr lang="en-US" b="1" i="1" dirty="0">
              <a:solidFill>
                <a:srgbClr val="FF0000"/>
              </a:solidFill>
            </a:endParaRPr>
          </a:p>
          <a:p>
            <a:pPr marL="0" indent="0">
              <a:buNone/>
            </a:pPr>
            <a:r>
              <a:rPr lang="en-US" dirty="0"/>
              <a:t> </a:t>
            </a:r>
            <a:r>
              <a:rPr lang="en-US" dirty="0" smtClean="0"/>
              <a:t>    </a:t>
            </a:r>
            <a:r>
              <a:rPr lang="ka-GE" dirty="0" smtClean="0"/>
              <a:t>  </a:t>
            </a:r>
            <a:r>
              <a:rPr lang="ka-GE" b="1" dirty="0"/>
              <a:t>სწავლის </a:t>
            </a:r>
            <a:r>
              <a:rPr lang="en-US" b="1" dirty="0" err="1"/>
              <a:t>დაწყებასთან</a:t>
            </a:r>
            <a:r>
              <a:rPr lang="en-US" b="1" dirty="0"/>
              <a:t> </a:t>
            </a:r>
            <a:r>
              <a:rPr lang="en-US" b="1" dirty="0" err="1"/>
              <a:t>ერთად</a:t>
            </a:r>
            <a:r>
              <a:rPr lang="en-US" b="1" dirty="0"/>
              <a:t> </a:t>
            </a:r>
            <a:r>
              <a:rPr lang="en-US" b="1" dirty="0" err="1"/>
              <a:t>სკოლისთვის</a:t>
            </a:r>
            <a:r>
              <a:rPr lang="en-US" b="1" dirty="0"/>
              <a:t> </a:t>
            </a:r>
            <a:r>
              <a:rPr lang="en-US" b="1" dirty="0" err="1"/>
              <a:t>მოუმზადებელი</a:t>
            </a:r>
            <a:r>
              <a:rPr lang="en-US" b="1" dirty="0"/>
              <a:t> </a:t>
            </a:r>
            <a:r>
              <a:rPr lang="en-US" b="1" dirty="0" err="1"/>
              <a:t>ბავშვების</a:t>
            </a:r>
            <a:r>
              <a:rPr lang="en-US" b="1" dirty="0"/>
              <a:t> 67-69%-ს </a:t>
            </a:r>
            <a:r>
              <a:rPr lang="en-US" b="1" dirty="0" err="1"/>
              <a:t>უჩნდება</a:t>
            </a:r>
            <a:r>
              <a:rPr lang="en-US" b="1" dirty="0"/>
              <a:t> </a:t>
            </a:r>
            <a:r>
              <a:rPr lang="en-US" b="1" dirty="0" err="1"/>
              <a:t>შიშები</a:t>
            </a:r>
            <a:r>
              <a:rPr lang="en-US" b="1" dirty="0"/>
              <a:t>, </a:t>
            </a:r>
            <a:r>
              <a:rPr lang="en-US" b="1" dirty="0" err="1"/>
              <a:t>ტირილის</a:t>
            </a:r>
            <a:r>
              <a:rPr lang="en-US" b="1" dirty="0"/>
              <a:t> </a:t>
            </a:r>
            <a:r>
              <a:rPr lang="en-US" b="1" dirty="0" err="1"/>
              <a:t>შეტევები</a:t>
            </a:r>
            <a:r>
              <a:rPr lang="en-US" b="1" dirty="0"/>
              <a:t> </a:t>
            </a:r>
            <a:r>
              <a:rPr lang="en-US" b="1" dirty="0" err="1"/>
              <a:t>ან</a:t>
            </a:r>
            <a:r>
              <a:rPr lang="en-US" b="1" dirty="0"/>
              <a:t> </a:t>
            </a:r>
            <a:r>
              <a:rPr lang="en-US" b="1" dirty="0" err="1"/>
              <a:t>მოქმედებათა</a:t>
            </a:r>
            <a:r>
              <a:rPr lang="en-US" b="1" dirty="0"/>
              <a:t> </a:t>
            </a:r>
            <a:r>
              <a:rPr lang="en-US" b="1" dirty="0" err="1"/>
              <a:t>შეკავება</a:t>
            </a:r>
            <a:r>
              <a:rPr lang="en-US" b="1" dirty="0"/>
              <a:t>. </a:t>
            </a:r>
            <a:r>
              <a:rPr lang="ka-GE" b="1" dirty="0"/>
              <a:t>ასეთ </a:t>
            </a:r>
            <a:r>
              <a:rPr lang="en-US" b="1" dirty="0" err="1"/>
              <a:t>მოსწავლეებს</a:t>
            </a:r>
            <a:r>
              <a:rPr lang="en-US" b="1" dirty="0"/>
              <a:t> </a:t>
            </a:r>
            <a:r>
              <a:rPr lang="en-US" b="1" dirty="0" err="1"/>
              <a:t>ხშირად</a:t>
            </a:r>
            <a:r>
              <a:rPr lang="en-US" b="1" dirty="0"/>
              <a:t> </a:t>
            </a:r>
            <a:r>
              <a:rPr lang="en-US" b="1" dirty="0" err="1"/>
              <a:t>ეშინიათ</a:t>
            </a:r>
            <a:r>
              <a:rPr lang="en-US" b="1" dirty="0"/>
              <a:t> </a:t>
            </a:r>
            <a:r>
              <a:rPr lang="en-US" b="1" dirty="0" err="1"/>
              <a:t>მასწავლებლის</a:t>
            </a:r>
            <a:r>
              <a:rPr lang="en-US" b="1" dirty="0"/>
              <a:t>, </a:t>
            </a:r>
            <a:r>
              <a:rPr lang="en-US" b="1" dirty="0" err="1"/>
              <a:t>დაფასთან</a:t>
            </a:r>
            <a:r>
              <a:rPr lang="en-US" b="1" dirty="0"/>
              <a:t> </a:t>
            </a:r>
            <a:r>
              <a:rPr lang="en-US" b="1" dirty="0" err="1"/>
              <a:t>საპასუხოდ</a:t>
            </a:r>
            <a:r>
              <a:rPr lang="en-US" b="1" dirty="0"/>
              <a:t> </a:t>
            </a:r>
            <a:r>
              <a:rPr lang="en-US" b="1" dirty="0" err="1"/>
              <a:t>გასვლის</a:t>
            </a:r>
            <a:r>
              <a:rPr lang="en-US" b="1" dirty="0"/>
              <a:t>, </a:t>
            </a:r>
            <a:r>
              <a:rPr lang="en-US" b="1" dirty="0" err="1"/>
              <a:t>შენიშვნის</a:t>
            </a:r>
            <a:r>
              <a:rPr lang="en-US" b="1" dirty="0"/>
              <a:t>, </a:t>
            </a:r>
            <a:r>
              <a:rPr lang="en-US" b="1" dirty="0" err="1"/>
              <a:t>სკოლაში</a:t>
            </a:r>
            <a:r>
              <a:rPr lang="en-US" b="1" dirty="0"/>
              <a:t> </a:t>
            </a:r>
            <a:r>
              <a:rPr lang="en-US" b="1" dirty="0" err="1"/>
              <a:t>დაგვიანების</a:t>
            </a:r>
            <a:r>
              <a:rPr lang="en-US" b="1" dirty="0"/>
              <a:t>.</a:t>
            </a:r>
          </a:p>
          <a:p>
            <a:endParaRPr lang="en-US" b="1" dirty="0"/>
          </a:p>
        </p:txBody>
      </p:sp>
      <p:sp>
        <p:nvSpPr>
          <p:cNvPr id="2" name="Title 1"/>
          <p:cNvSpPr>
            <a:spLocks noGrp="1"/>
          </p:cNvSpPr>
          <p:nvPr>
            <p:ph type="title"/>
          </p:nvPr>
        </p:nvSpPr>
        <p:spPr/>
        <p:txBody>
          <a:bodyPr>
            <a:noAutofit/>
          </a:bodyPr>
          <a:lstStyle/>
          <a:p>
            <a:r>
              <a:rPr lang="ka-GE"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ადაპტაციის  დარღვევის  ძირითადი  მიზეზები</a:t>
            </a:r>
            <a:r>
              <a:rPr lang="en-US" sz="4000" b="1" dirty="0" smtClean="0"/>
              <a:t/>
            </a:r>
            <a:br>
              <a:rPr lang="en-US" sz="4000" b="1" dirty="0" smtClean="0"/>
            </a:br>
            <a:endParaRPr lang="en-US" sz="4000" b="1" dirty="0"/>
          </a:p>
        </p:txBody>
      </p:sp>
      <p:pic>
        <p:nvPicPr>
          <p:cNvPr id="3074" name="Picture 2" descr="C:\Users\nana\Desktop\New folder\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437111"/>
            <a:ext cx="3672408" cy="2129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332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48347"/>
            <a:ext cx="8712967" cy="3877815"/>
          </a:xfrm>
        </p:spPr>
        <p:txBody>
          <a:bodyPr>
            <a:normAutofit fontScale="92500" lnSpcReduction="20000"/>
          </a:bodyPr>
          <a:lstStyle/>
          <a:p>
            <a:pPr lvl="0"/>
            <a:r>
              <a:rPr lang="en-US" sz="2600" b="1" i="1" dirty="0" err="1">
                <a:solidFill>
                  <a:srgbClr val="FF0000"/>
                </a:solidFill>
              </a:rPr>
              <a:t>სოციალური</a:t>
            </a:r>
            <a:r>
              <a:rPr lang="en-US" sz="2600" b="1" i="1" dirty="0">
                <a:solidFill>
                  <a:srgbClr val="FF0000"/>
                </a:solidFill>
              </a:rPr>
              <a:t> </a:t>
            </a:r>
            <a:r>
              <a:rPr lang="en-US" sz="2600" b="1" i="1" dirty="0" err="1">
                <a:solidFill>
                  <a:srgbClr val="FF0000"/>
                </a:solidFill>
              </a:rPr>
              <a:t>გარემო</a:t>
            </a:r>
            <a:r>
              <a:rPr lang="en-US" sz="2600" b="1" i="1" dirty="0">
                <a:solidFill>
                  <a:srgbClr val="FF0000"/>
                </a:solidFill>
              </a:rPr>
              <a:t>: </a:t>
            </a:r>
            <a:r>
              <a:rPr lang="en-US" sz="2600" b="1" i="1" dirty="0" err="1">
                <a:solidFill>
                  <a:srgbClr val="FF0000"/>
                </a:solidFill>
              </a:rPr>
              <a:t>ოჯახი</a:t>
            </a:r>
            <a:r>
              <a:rPr lang="en-US" sz="2600" b="1" i="1" dirty="0">
                <a:solidFill>
                  <a:srgbClr val="FF0000"/>
                </a:solidFill>
              </a:rPr>
              <a:t>, </a:t>
            </a:r>
            <a:r>
              <a:rPr lang="en-US" sz="2600" b="1" i="1" dirty="0" err="1">
                <a:solidFill>
                  <a:srgbClr val="FF0000"/>
                </a:solidFill>
              </a:rPr>
              <a:t>კლასი</a:t>
            </a:r>
            <a:r>
              <a:rPr lang="en-US" sz="2600" b="1" i="1" dirty="0">
                <a:solidFill>
                  <a:srgbClr val="FF0000"/>
                </a:solidFill>
              </a:rPr>
              <a:t>, </a:t>
            </a:r>
            <a:r>
              <a:rPr lang="en-US" sz="2600" b="1" i="1" dirty="0" err="1">
                <a:solidFill>
                  <a:srgbClr val="FF0000"/>
                </a:solidFill>
              </a:rPr>
              <a:t>მასწავლებელი</a:t>
            </a:r>
            <a:endParaRPr lang="en-US" sz="2600" i="1" dirty="0">
              <a:solidFill>
                <a:srgbClr val="FF0000"/>
              </a:solidFill>
            </a:endParaRPr>
          </a:p>
          <a:p>
            <a:pPr lvl="0"/>
            <a:r>
              <a:rPr lang="ka-GE" b="1" dirty="0"/>
              <a:t>ოჯახურ   </a:t>
            </a:r>
            <a:r>
              <a:rPr lang="en-US" b="1" dirty="0" err="1"/>
              <a:t>გარემოზე</a:t>
            </a:r>
            <a:r>
              <a:rPr lang="en-US" b="1" dirty="0"/>
              <a:t> </a:t>
            </a:r>
            <a:r>
              <a:rPr lang="en-US" b="1" dirty="0" err="1"/>
              <a:t>ბევრად</a:t>
            </a:r>
            <a:r>
              <a:rPr lang="en-US" b="1" dirty="0"/>
              <a:t> </a:t>
            </a:r>
            <a:r>
              <a:rPr lang="en-US" b="1" dirty="0" err="1"/>
              <a:t>არის</a:t>
            </a:r>
            <a:r>
              <a:rPr lang="en-US" b="1" dirty="0"/>
              <a:t> </a:t>
            </a:r>
            <a:r>
              <a:rPr lang="en-US" b="1" dirty="0" err="1"/>
              <a:t>დამოკიდებული</a:t>
            </a:r>
            <a:r>
              <a:rPr lang="en-US" b="1" dirty="0"/>
              <a:t> </a:t>
            </a:r>
            <a:r>
              <a:rPr lang="en-US" b="1" dirty="0" err="1"/>
              <a:t>სკოლაში</a:t>
            </a:r>
            <a:r>
              <a:rPr lang="en-US" b="1" dirty="0"/>
              <a:t> </a:t>
            </a:r>
            <a:r>
              <a:rPr lang="en-US" b="1" dirty="0" err="1"/>
              <a:t>ბავშვის</a:t>
            </a:r>
            <a:r>
              <a:rPr lang="en-US" b="1" dirty="0"/>
              <a:t> </a:t>
            </a:r>
            <a:r>
              <a:rPr lang="en-US" b="1" dirty="0" err="1"/>
              <a:t>წარმატება</a:t>
            </a:r>
            <a:r>
              <a:rPr lang="en-US" b="1" dirty="0"/>
              <a:t>. </a:t>
            </a:r>
            <a:r>
              <a:rPr lang="ka-GE" b="1" dirty="0"/>
              <a:t>დაძაბული, </a:t>
            </a:r>
            <a:r>
              <a:rPr lang="en-US" b="1" dirty="0" err="1"/>
              <a:t>კონფლიქტური</a:t>
            </a:r>
            <a:r>
              <a:rPr lang="en-US" b="1" dirty="0"/>
              <a:t> </a:t>
            </a:r>
            <a:r>
              <a:rPr lang="en-US" b="1" dirty="0" err="1"/>
              <a:t>ატმოსფერო</a:t>
            </a:r>
            <a:r>
              <a:rPr lang="en-US" b="1" dirty="0"/>
              <a:t> </a:t>
            </a:r>
            <a:r>
              <a:rPr lang="en-US" b="1" dirty="0" err="1"/>
              <a:t>უარყოფითად</a:t>
            </a:r>
            <a:r>
              <a:rPr lang="en-US" b="1" dirty="0"/>
              <a:t> </a:t>
            </a:r>
            <a:r>
              <a:rPr lang="en-US" b="1" dirty="0" err="1"/>
              <a:t>მოქმედებს</a:t>
            </a:r>
            <a:r>
              <a:rPr lang="en-US" b="1" dirty="0"/>
              <a:t> </a:t>
            </a:r>
            <a:r>
              <a:rPr lang="en-US" b="1" dirty="0" err="1"/>
              <a:t>მის</a:t>
            </a:r>
            <a:r>
              <a:rPr lang="en-US" b="1" dirty="0"/>
              <a:t> </a:t>
            </a:r>
            <a:r>
              <a:rPr lang="en-US" b="1" dirty="0" err="1"/>
              <a:t>განვითარებაზე</a:t>
            </a:r>
            <a:r>
              <a:rPr lang="en-US" b="1" dirty="0"/>
              <a:t>.</a:t>
            </a:r>
          </a:p>
          <a:p>
            <a:pPr lvl="0"/>
            <a:r>
              <a:rPr lang="ka-GE" b="1" dirty="0"/>
              <a:t>სკოლასთან </a:t>
            </a:r>
            <a:r>
              <a:rPr lang="en-US" b="1" dirty="0" err="1"/>
              <a:t>ადაპტაცია</a:t>
            </a:r>
            <a:r>
              <a:rPr lang="en-US" b="1" dirty="0"/>
              <a:t> </a:t>
            </a:r>
            <a:r>
              <a:rPr lang="ka-GE" b="1" dirty="0"/>
              <a:t>ასევე  </a:t>
            </a:r>
            <a:r>
              <a:rPr lang="en-US" b="1" dirty="0" err="1"/>
              <a:t>დამოკიდებულია</a:t>
            </a:r>
            <a:r>
              <a:rPr lang="en-US" b="1" dirty="0"/>
              <a:t> </a:t>
            </a:r>
            <a:r>
              <a:rPr lang="en-US" b="1" dirty="0" err="1"/>
              <a:t>იმაზე</a:t>
            </a:r>
            <a:r>
              <a:rPr lang="en-US" b="1" dirty="0"/>
              <a:t>, </a:t>
            </a:r>
            <a:r>
              <a:rPr lang="en-US" b="1" dirty="0" err="1"/>
              <a:t>რამდენად</a:t>
            </a:r>
            <a:r>
              <a:rPr lang="en-US" b="1" dirty="0"/>
              <a:t> </a:t>
            </a:r>
            <a:r>
              <a:rPr lang="en-US" b="1" dirty="0" err="1"/>
              <a:t>შეუძლია</a:t>
            </a:r>
            <a:r>
              <a:rPr lang="en-US" b="1" dirty="0"/>
              <a:t> </a:t>
            </a:r>
            <a:r>
              <a:rPr lang="en-US" b="1" dirty="0" err="1"/>
              <a:t>ბავშვს</a:t>
            </a:r>
            <a:r>
              <a:rPr lang="en-US" b="1" dirty="0"/>
              <a:t> </a:t>
            </a:r>
            <a:r>
              <a:rPr lang="en-US" b="1" dirty="0" err="1"/>
              <a:t>თავის</a:t>
            </a:r>
            <a:r>
              <a:rPr lang="en-US" b="1" dirty="0"/>
              <a:t> </a:t>
            </a:r>
            <a:r>
              <a:rPr lang="en-US" b="1" dirty="0" err="1"/>
              <a:t>დამკვიდრება</a:t>
            </a:r>
            <a:r>
              <a:rPr lang="en-US" b="1" dirty="0"/>
              <a:t> </a:t>
            </a:r>
            <a:r>
              <a:rPr lang="en-US" b="1" dirty="0" err="1"/>
              <a:t>თანატოლთა</a:t>
            </a:r>
            <a:r>
              <a:rPr lang="en-US" b="1" dirty="0"/>
              <a:t> </a:t>
            </a:r>
            <a:r>
              <a:rPr lang="en-US" b="1" dirty="0" err="1"/>
              <a:t>წრეში</a:t>
            </a:r>
            <a:r>
              <a:rPr lang="en-US" b="1" dirty="0"/>
              <a:t>.</a:t>
            </a:r>
            <a:r>
              <a:rPr lang="ka-GE" b="1" dirty="0"/>
              <a:t>  აქტიური, </a:t>
            </a:r>
            <a:r>
              <a:rPr lang="en-US" b="1" dirty="0" err="1"/>
              <a:t>კონტაქტური</a:t>
            </a:r>
            <a:r>
              <a:rPr lang="en-US" b="1" dirty="0"/>
              <a:t> </a:t>
            </a:r>
            <a:r>
              <a:rPr lang="en-US" b="1" dirty="0" err="1"/>
              <a:t>ბავშვები</a:t>
            </a:r>
            <a:r>
              <a:rPr lang="en-US" b="1" dirty="0"/>
              <a:t> </a:t>
            </a:r>
            <a:r>
              <a:rPr lang="en-US" b="1" dirty="0" err="1"/>
              <a:t>ხშირად</a:t>
            </a:r>
            <a:r>
              <a:rPr lang="en-US" b="1" dirty="0"/>
              <a:t> </a:t>
            </a:r>
            <a:r>
              <a:rPr lang="en-US" b="1" dirty="0" err="1"/>
              <a:t>პირველ</a:t>
            </a:r>
            <a:r>
              <a:rPr lang="en-US" b="1" dirty="0"/>
              <a:t> </a:t>
            </a:r>
            <a:r>
              <a:rPr lang="en-US" b="1" dirty="0" err="1"/>
              <a:t>კლასში</a:t>
            </a:r>
            <a:r>
              <a:rPr lang="en-US" b="1" dirty="0"/>
              <a:t> </a:t>
            </a:r>
            <a:r>
              <a:rPr lang="en-US" b="1" dirty="0" err="1"/>
              <a:t>უკეთ</a:t>
            </a:r>
            <a:r>
              <a:rPr lang="en-US" b="1" dirty="0"/>
              <a:t> </a:t>
            </a:r>
            <a:r>
              <a:rPr lang="en-US" b="1" dirty="0" err="1"/>
              <a:t>სწავლობენ</a:t>
            </a:r>
            <a:r>
              <a:rPr lang="en-US" b="1" dirty="0"/>
              <a:t>.</a:t>
            </a:r>
          </a:p>
          <a:p>
            <a:pPr lvl="0"/>
            <a:r>
              <a:rPr lang="ka-GE" b="1" dirty="0"/>
              <a:t>სკოლაში </a:t>
            </a:r>
            <a:r>
              <a:rPr lang="en-US" b="1" dirty="0" err="1"/>
              <a:t>ბავშვის</a:t>
            </a:r>
            <a:r>
              <a:rPr lang="en-US" b="1" dirty="0"/>
              <a:t> </a:t>
            </a:r>
            <a:r>
              <a:rPr lang="en-US" b="1" dirty="0" err="1"/>
              <a:t>წარმატებას</a:t>
            </a:r>
            <a:r>
              <a:rPr lang="en-US" b="1" dirty="0"/>
              <a:t> </a:t>
            </a:r>
            <a:r>
              <a:rPr lang="en-US" b="1" dirty="0" err="1"/>
              <a:t>მნიშვნელოვანწილად</a:t>
            </a:r>
            <a:r>
              <a:rPr lang="en-US" b="1" dirty="0"/>
              <a:t> </a:t>
            </a:r>
            <a:r>
              <a:rPr lang="en-US" b="1" dirty="0" err="1"/>
              <a:t>განაპირობებს</a:t>
            </a:r>
            <a:r>
              <a:rPr lang="en-US" b="1" dirty="0"/>
              <a:t> </a:t>
            </a:r>
            <a:r>
              <a:rPr lang="en-US" b="1" dirty="0" err="1"/>
              <a:t>მასწავლებელთან</a:t>
            </a:r>
            <a:r>
              <a:rPr lang="en-US" b="1" dirty="0"/>
              <a:t> </a:t>
            </a:r>
            <a:r>
              <a:rPr lang="en-US" b="1" dirty="0" err="1"/>
              <a:t>ურთიერთობაც</a:t>
            </a:r>
            <a:r>
              <a:rPr lang="en-US" b="1" dirty="0"/>
              <a:t> (</a:t>
            </a:r>
            <a:r>
              <a:rPr lang="en-US" b="1" dirty="0" err="1"/>
              <a:t>განსაკუთრებით</a:t>
            </a:r>
            <a:r>
              <a:rPr lang="en-US" b="1" dirty="0"/>
              <a:t> - </a:t>
            </a:r>
            <a:r>
              <a:rPr lang="en-US" b="1" dirty="0" err="1"/>
              <a:t>პირველ</a:t>
            </a:r>
            <a:r>
              <a:rPr lang="en-US" b="1" dirty="0"/>
              <a:t> </a:t>
            </a:r>
            <a:r>
              <a:rPr lang="en-US" b="1" dirty="0" err="1"/>
              <a:t>წლებში</a:t>
            </a:r>
            <a:r>
              <a:rPr lang="en-US" b="1" dirty="0"/>
              <a:t>). </a:t>
            </a:r>
            <a:r>
              <a:rPr lang="ka-GE" b="1" dirty="0"/>
              <a:t>მოსწავლე,  </a:t>
            </a:r>
            <a:r>
              <a:rPr lang="en-US" b="1" dirty="0" err="1"/>
              <a:t>რომელიც</a:t>
            </a:r>
            <a:r>
              <a:rPr lang="en-US" b="1" dirty="0"/>
              <a:t> „</a:t>
            </a:r>
            <a:r>
              <a:rPr lang="en-US" b="1" dirty="0" err="1"/>
              <a:t>არ</a:t>
            </a:r>
            <a:r>
              <a:rPr lang="en-US" b="1" dirty="0"/>
              <a:t> </a:t>
            </a:r>
            <a:r>
              <a:rPr lang="en-US" b="1" dirty="0" err="1"/>
              <a:t>უყვარს</a:t>
            </a:r>
            <a:r>
              <a:rPr lang="en-US" b="1" dirty="0"/>
              <a:t>" </a:t>
            </a:r>
            <a:r>
              <a:rPr lang="en-US" b="1" dirty="0" err="1"/>
              <a:t>მასწავლებელს</a:t>
            </a:r>
            <a:r>
              <a:rPr lang="en-US" b="1" dirty="0"/>
              <a:t>, </a:t>
            </a:r>
            <a:r>
              <a:rPr lang="en-US" b="1" dirty="0" err="1"/>
              <a:t>ხშირად</a:t>
            </a:r>
            <a:r>
              <a:rPr lang="en-US" b="1" dirty="0"/>
              <a:t> </a:t>
            </a:r>
            <a:r>
              <a:rPr lang="en-US" b="1" dirty="0" err="1"/>
              <a:t>გულს</a:t>
            </a:r>
            <a:r>
              <a:rPr lang="en-US" b="1" dirty="0"/>
              <a:t> </a:t>
            </a:r>
            <a:r>
              <a:rPr lang="en-US" b="1" dirty="0" err="1"/>
              <a:t>იცრუებს</a:t>
            </a:r>
            <a:r>
              <a:rPr lang="en-US" b="1" dirty="0"/>
              <a:t> </a:t>
            </a:r>
            <a:r>
              <a:rPr lang="en-US" b="1" dirty="0" err="1"/>
              <a:t>სწავლაზე</a:t>
            </a:r>
            <a:r>
              <a:rPr lang="en-US" b="1" dirty="0"/>
              <a:t>, </a:t>
            </a:r>
            <a:r>
              <a:rPr lang="en-US" b="1" dirty="0" err="1"/>
              <a:t>გამოირჩევა</a:t>
            </a:r>
            <a:r>
              <a:rPr lang="en-US" b="1" dirty="0"/>
              <a:t> </a:t>
            </a:r>
            <a:r>
              <a:rPr lang="en-US" b="1" dirty="0" err="1"/>
              <a:t>დაბალი</a:t>
            </a:r>
            <a:r>
              <a:rPr lang="en-US" b="1" dirty="0"/>
              <a:t> </a:t>
            </a:r>
            <a:r>
              <a:rPr lang="en-US" b="1" dirty="0" err="1"/>
              <a:t>თვითშეფასებით</a:t>
            </a:r>
            <a:r>
              <a:rPr lang="en-US" b="1" dirty="0"/>
              <a:t>.</a:t>
            </a:r>
          </a:p>
          <a:p>
            <a:endParaRPr lang="en-US" dirty="0"/>
          </a:p>
        </p:txBody>
      </p:sp>
      <p:sp>
        <p:nvSpPr>
          <p:cNvPr id="2" name="Title 1"/>
          <p:cNvSpPr>
            <a:spLocks noGrp="1"/>
          </p:cNvSpPr>
          <p:nvPr>
            <p:ph type="title"/>
          </p:nvPr>
        </p:nvSpPr>
        <p:spPr>
          <a:xfrm>
            <a:off x="323528" y="570156"/>
            <a:ext cx="4968551" cy="1304190"/>
          </a:xfrm>
        </p:spPr>
        <p:txBody>
          <a:bodyPr>
            <a:noAutofit/>
          </a:bodyPr>
          <a:lstStyle/>
          <a:p>
            <a:r>
              <a:rPr lang="ka-GE" sz="3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ადაპტაციის  დარღვევის  ძირითადი  მიზეზები</a:t>
            </a:r>
            <a:r>
              <a:rPr lang="en-US" sz="3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3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098" name="Picture 2" descr="C:\Users\nana\Desktop\New folder\sm_fu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469"/>
            <a:ext cx="3600400" cy="220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575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132855"/>
            <a:ext cx="8856984" cy="4725145"/>
          </a:xfrm>
        </p:spPr>
        <p:txBody>
          <a:bodyPr>
            <a:normAutofit fontScale="70000" lnSpcReduction="20000"/>
          </a:bodyPr>
          <a:lstStyle/>
          <a:p>
            <a:r>
              <a:rPr lang="ka-GE" sz="3800" b="1" i="1" dirty="0">
                <a:solidFill>
                  <a:srgbClr val="FF0000"/>
                </a:solidFill>
              </a:rPr>
              <a:t>ბავშვის ინდივიდუალური  </a:t>
            </a:r>
            <a:r>
              <a:rPr lang="en-US" sz="3800" b="1" i="1" dirty="0" err="1">
                <a:solidFill>
                  <a:srgbClr val="FF0000"/>
                </a:solidFill>
              </a:rPr>
              <a:t>თავისებურებები</a:t>
            </a:r>
            <a:r>
              <a:rPr lang="en-US" sz="3800" b="1" i="1" dirty="0">
                <a:solidFill>
                  <a:srgbClr val="FF0000"/>
                </a:solidFill>
              </a:rPr>
              <a:t>, </a:t>
            </a:r>
            <a:r>
              <a:rPr lang="en-US" sz="3800" b="1" i="1" dirty="0" err="1">
                <a:solidFill>
                  <a:srgbClr val="FF0000"/>
                </a:solidFill>
              </a:rPr>
              <a:t>მისი</a:t>
            </a:r>
            <a:r>
              <a:rPr lang="ka-GE" sz="3800" b="1" i="1" dirty="0">
                <a:solidFill>
                  <a:srgbClr val="FF0000"/>
                </a:solidFill>
              </a:rPr>
              <a:t>   </a:t>
            </a:r>
            <a:r>
              <a:rPr lang="en-US" sz="3800" b="1" i="1" dirty="0" err="1">
                <a:solidFill>
                  <a:srgbClr val="FF0000"/>
                </a:solidFill>
              </a:rPr>
              <a:t>ხასიათი</a:t>
            </a:r>
            <a:r>
              <a:rPr lang="en-US" sz="3800" b="1" i="1" dirty="0">
                <a:solidFill>
                  <a:srgbClr val="FF0000"/>
                </a:solidFill>
              </a:rPr>
              <a:t>, </a:t>
            </a:r>
            <a:r>
              <a:rPr lang="en-US" sz="3800" b="1" i="1" dirty="0" err="1">
                <a:solidFill>
                  <a:srgbClr val="FF0000"/>
                </a:solidFill>
              </a:rPr>
              <a:t>ტემპერამენტი</a:t>
            </a:r>
            <a:r>
              <a:rPr lang="en-US" sz="3800" b="1" i="1" dirty="0">
                <a:solidFill>
                  <a:srgbClr val="FF0000"/>
                </a:solidFill>
              </a:rPr>
              <a:t> </a:t>
            </a:r>
            <a:endParaRPr lang="ka-GE" sz="3800" i="1" dirty="0">
              <a:solidFill>
                <a:srgbClr val="FF0000"/>
              </a:solidFill>
            </a:endParaRPr>
          </a:p>
          <a:p>
            <a:pPr>
              <a:buFont typeface="Wingdings" pitchFamily="2" charset="2"/>
              <a:buChar char="Ø"/>
            </a:pPr>
            <a:r>
              <a:rPr lang="ka-GE" sz="3300" b="1" dirty="0" smtClean="0">
                <a:latin typeface="+mj-lt"/>
              </a:rPr>
              <a:t>პატარები     </a:t>
            </a:r>
            <a:r>
              <a:rPr lang="en-US" sz="3300" b="1" dirty="0" err="1" smtClean="0">
                <a:latin typeface="+mj-lt"/>
              </a:rPr>
              <a:t>მალე</a:t>
            </a:r>
            <a:r>
              <a:rPr lang="en-US" sz="3300" b="1" dirty="0" smtClean="0">
                <a:latin typeface="+mj-lt"/>
              </a:rPr>
              <a:t> </a:t>
            </a:r>
            <a:r>
              <a:rPr lang="en-US" sz="3300" b="1" dirty="0" err="1">
                <a:latin typeface="+mj-lt"/>
              </a:rPr>
              <a:t>კარგავენ</a:t>
            </a:r>
            <a:r>
              <a:rPr lang="en-US" sz="3300" b="1" dirty="0">
                <a:latin typeface="+mj-lt"/>
              </a:rPr>
              <a:t> </a:t>
            </a:r>
            <a:r>
              <a:rPr lang="en-US" sz="3300" b="1" dirty="0" smtClean="0">
                <a:latin typeface="+mj-lt"/>
              </a:rPr>
              <a:t>„</a:t>
            </a:r>
            <a:r>
              <a:rPr lang="ka-GE" sz="3300" b="1" dirty="0" smtClean="0">
                <a:latin typeface="+mj-lt"/>
              </a:rPr>
              <a:t>სკოლაში  მისვლის  </a:t>
            </a:r>
            <a:r>
              <a:rPr lang="en-US" sz="3300" b="1" dirty="0" err="1" smtClean="0">
                <a:latin typeface="+mj-lt"/>
              </a:rPr>
              <a:t>პირველი</a:t>
            </a:r>
            <a:r>
              <a:rPr lang="en-US" sz="3300" b="1" dirty="0" smtClean="0">
                <a:latin typeface="+mj-lt"/>
              </a:rPr>
              <a:t> </a:t>
            </a:r>
            <a:r>
              <a:rPr lang="ka-GE" sz="3300" b="1" dirty="0" smtClean="0">
                <a:latin typeface="+mj-lt"/>
              </a:rPr>
              <a:t>დღ</a:t>
            </a:r>
            <a:r>
              <a:rPr lang="en-US" sz="3300" b="1" dirty="0" err="1" smtClean="0">
                <a:latin typeface="+mj-lt"/>
              </a:rPr>
              <a:t>ის</a:t>
            </a:r>
            <a:r>
              <a:rPr lang="en-US" sz="3300" b="1" dirty="0">
                <a:latin typeface="+mj-lt"/>
              </a:rPr>
              <a:t>“ </a:t>
            </a:r>
            <a:r>
              <a:rPr lang="en-US" sz="3300" b="1" dirty="0" err="1">
                <a:latin typeface="+mj-lt"/>
              </a:rPr>
              <a:t>ეიფორიას</a:t>
            </a:r>
            <a:r>
              <a:rPr lang="en-US" sz="3300" b="1" dirty="0">
                <a:latin typeface="+mj-lt"/>
              </a:rPr>
              <a:t>. </a:t>
            </a:r>
            <a:r>
              <a:rPr lang="ka-GE" sz="3300" b="1" dirty="0">
                <a:latin typeface="+mj-lt"/>
              </a:rPr>
              <a:t>გაკვეთილებზე </a:t>
            </a:r>
            <a:r>
              <a:rPr lang="en-US" sz="3300" b="1" dirty="0" err="1">
                <a:latin typeface="+mj-lt"/>
              </a:rPr>
              <a:t>მალე</a:t>
            </a:r>
            <a:r>
              <a:rPr lang="en-US" sz="3300" b="1" dirty="0">
                <a:latin typeface="+mj-lt"/>
              </a:rPr>
              <a:t> </a:t>
            </a:r>
            <a:r>
              <a:rPr lang="en-US" sz="3300" b="1" dirty="0" err="1">
                <a:latin typeface="+mj-lt"/>
              </a:rPr>
              <a:t>იღლებიან</a:t>
            </a:r>
            <a:r>
              <a:rPr lang="en-US" sz="3300" b="1" dirty="0">
                <a:latin typeface="+mj-lt"/>
              </a:rPr>
              <a:t>, </a:t>
            </a:r>
            <a:r>
              <a:rPr lang="en-US" sz="3300" b="1" dirty="0" err="1">
                <a:latin typeface="+mj-lt"/>
              </a:rPr>
              <a:t>უჩივიან</a:t>
            </a:r>
            <a:r>
              <a:rPr lang="en-US" sz="3300" b="1" dirty="0">
                <a:latin typeface="+mj-lt"/>
              </a:rPr>
              <a:t> </a:t>
            </a:r>
            <a:r>
              <a:rPr lang="en-US" sz="3300" b="1" dirty="0" err="1" smtClean="0">
                <a:latin typeface="+mj-lt"/>
              </a:rPr>
              <a:t>სირთულესა</a:t>
            </a:r>
            <a:r>
              <a:rPr lang="en-US" sz="3300" b="1" dirty="0" smtClean="0">
                <a:latin typeface="+mj-lt"/>
              </a:rPr>
              <a:t> </a:t>
            </a:r>
            <a:r>
              <a:rPr lang="en-US" sz="3300" b="1" dirty="0" err="1">
                <a:latin typeface="+mj-lt"/>
              </a:rPr>
              <a:t>და</a:t>
            </a:r>
            <a:r>
              <a:rPr lang="en-US" sz="3300" b="1" dirty="0">
                <a:latin typeface="+mj-lt"/>
              </a:rPr>
              <a:t> </a:t>
            </a:r>
            <a:r>
              <a:rPr lang="en-US" sz="3300" b="1" dirty="0" err="1">
                <a:latin typeface="+mj-lt"/>
              </a:rPr>
              <a:t>დაღლილობას</a:t>
            </a:r>
            <a:r>
              <a:rPr lang="en-US" sz="3300" b="1" dirty="0">
                <a:latin typeface="+mj-lt"/>
              </a:rPr>
              <a:t>. </a:t>
            </a:r>
            <a:r>
              <a:rPr lang="en-US" sz="3300" b="1" dirty="0" err="1" smtClean="0"/>
              <a:t>უჭირ</a:t>
            </a:r>
            <a:r>
              <a:rPr lang="ka-GE" sz="3300" b="1" dirty="0" smtClean="0"/>
              <a:t>თ   </a:t>
            </a:r>
            <a:r>
              <a:rPr lang="en-US" sz="3300" b="1" dirty="0" err="1" smtClean="0"/>
              <a:t>ნებელობით</a:t>
            </a:r>
            <a:r>
              <a:rPr lang="en-US" sz="3300" b="1" dirty="0" smtClean="0"/>
              <a:t> </a:t>
            </a:r>
            <a:r>
              <a:rPr lang="en-US" sz="3300" b="1" dirty="0" err="1"/>
              <a:t>ყურადღებისა</a:t>
            </a:r>
            <a:r>
              <a:rPr lang="en-US" sz="3300" b="1" dirty="0"/>
              <a:t> </a:t>
            </a:r>
            <a:r>
              <a:rPr lang="ka-GE" sz="3300" b="1" dirty="0" smtClean="0"/>
              <a:t>   </a:t>
            </a:r>
            <a:r>
              <a:rPr lang="en-US" sz="3300" b="1" dirty="0" err="1" smtClean="0"/>
              <a:t>და</a:t>
            </a:r>
            <a:r>
              <a:rPr lang="en-US" sz="3300" b="1" dirty="0" smtClean="0"/>
              <a:t> </a:t>
            </a:r>
            <a:r>
              <a:rPr lang="en-US" sz="3300" b="1" dirty="0" err="1"/>
              <a:t>მეხსიერების</a:t>
            </a:r>
            <a:r>
              <a:rPr lang="en-US" sz="3300" b="1" dirty="0"/>
              <a:t> </a:t>
            </a:r>
            <a:r>
              <a:rPr lang="en-US" sz="3300" b="1" dirty="0" err="1"/>
              <a:t>მართვა</a:t>
            </a:r>
            <a:r>
              <a:rPr lang="ka-GE" sz="3300" b="1" dirty="0"/>
              <a:t>, </a:t>
            </a:r>
            <a:r>
              <a:rPr lang="ka-GE" sz="3300" b="1" dirty="0" smtClean="0">
                <a:latin typeface="+mj-lt"/>
              </a:rPr>
              <a:t>ერთი </a:t>
            </a:r>
            <a:r>
              <a:rPr lang="en-US" sz="3300" b="1" dirty="0" err="1">
                <a:latin typeface="+mj-lt"/>
              </a:rPr>
              <a:t>სული</a:t>
            </a:r>
            <a:r>
              <a:rPr lang="en-US" sz="3300" b="1" dirty="0">
                <a:latin typeface="+mj-lt"/>
              </a:rPr>
              <a:t> </a:t>
            </a:r>
            <a:r>
              <a:rPr lang="en-US" sz="3300" b="1" dirty="0" err="1">
                <a:latin typeface="+mj-lt"/>
              </a:rPr>
              <a:t>აქვთ</a:t>
            </a:r>
            <a:r>
              <a:rPr lang="en-US" sz="3300" b="1" dirty="0">
                <a:latin typeface="+mj-lt"/>
              </a:rPr>
              <a:t>, </a:t>
            </a:r>
            <a:r>
              <a:rPr lang="en-US" sz="3300" b="1" dirty="0" err="1">
                <a:latin typeface="+mj-lt"/>
              </a:rPr>
              <a:t>ზარი</a:t>
            </a:r>
            <a:r>
              <a:rPr lang="en-US" sz="3300" b="1" dirty="0">
                <a:latin typeface="+mj-lt"/>
              </a:rPr>
              <a:t> </a:t>
            </a:r>
            <a:r>
              <a:rPr lang="en-US" sz="3300" b="1" dirty="0" err="1">
                <a:latin typeface="+mj-lt"/>
              </a:rPr>
              <a:t>დაირეკოს</a:t>
            </a:r>
            <a:r>
              <a:rPr lang="en-US" sz="3300" b="1" dirty="0">
                <a:latin typeface="+mj-lt"/>
              </a:rPr>
              <a:t>, </a:t>
            </a:r>
            <a:r>
              <a:rPr lang="en-US" sz="3300" b="1" dirty="0" err="1">
                <a:latin typeface="+mj-lt"/>
              </a:rPr>
              <a:t>რათა</a:t>
            </a:r>
            <a:r>
              <a:rPr lang="en-US" sz="3300" b="1" dirty="0">
                <a:latin typeface="+mj-lt"/>
              </a:rPr>
              <a:t> </a:t>
            </a:r>
            <a:r>
              <a:rPr lang="en-US" sz="3300" b="1" dirty="0" err="1">
                <a:latin typeface="+mj-lt"/>
              </a:rPr>
              <a:t>დაუბრუნდნენ</a:t>
            </a:r>
            <a:r>
              <a:rPr lang="en-US" sz="3300" b="1" dirty="0">
                <a:latin typeface="+mj-lt"/>
              </a:rPr>
              <a:t> „</a:t>
            </a:r>
            <a:r>
              <a:rPr lang="en-US" sz="3300" b="1" dirty="0" err="1">
                <a:latin typeface="+mj-lt"/>
              </a:rPr>
              <a:t>თავისუფალი</a:t>
            </a:r>
            <a:r>
              <a:rPr lang="en-US" sz="3300" b="1" dirty="0">
                <a:latin typeface="+mj-lt"/>
              </a:rPr>
              <a:t>“ </a:t>
            </a:r>
            <a:r>
              <a:rPr lang="en-US" sz="3300" b="1" dirty="0" err="1">
                <a:latin typeface="+mj-lt"/>
              </a:rPr>
              <a:t>თამაშის</a:t>
            </a:r>
            <a:r>
              <a:rPr lang="en-US" sz="3300" b="1" dirty="0">
                <a:latin typeface="+mj-lt"/>
              </a:rPr>
              <a:t> </a:t>
            </a:r>
            <a:r>
              <a:rPr lang="en-US" sz="3300" b="1" dirty="0" err="1">
                <a:latin typeface="+mj-lt"/>
              </a:rPr>
              <a:t>სიტუაციას</a:t>
            </a:r>
            <a:r>
              <a:rPr lang="en-US" sz="3300" b="1" dirty="0">
                <a:latin typeface="+mj-lt"/>
              </a:rPr>
              <a:t>. </a:t>
            </a:r>
            <a:endParaRPr lang="ka-GE" sz="3300" b="1" dirty="0">
              <a:latin typeface="+mj-lt"/>
            </a:endParaRPr>
          </a:p>
          <a:p>
            <a:pPr>
              <a:buFont typeface="Wingdings" pitchFamily="2" charset="2"/>
              <a:buChar char="Ø"/>
            </a:pPr>
            <a:r>
              <a:rPr lang="ka-GE" sz="3300" b="1" dirty="0" smtClean="0">
                <a:latin typeface="+mj-lt"/>
              </a:rPr>
              <a:t>     </a:t>
            </a:r>
            <a:r>
              <a:rPr lang="en-US" sz="3300" b="1" dirty="0" err="1" smtClean="0">
                <a:latin typeface="+mj-lt"/>
              </a:rPr>
              <a:t>სწავლის</a:t>
            </a:r>
            <a:r>
              <a:rPr lang="en-US" sz="3300" b="1" dirty="0" smtClean="0">
                <a:latin typeface="+mj-lt"/>
              </a:rPr>
              <a:t> </a:t>
            </a:r>
            <a:r>
              <a:rPr lang="en-US" sz="3300" b="1" dirty="0" err="1">
                <a:latin typeface="+mj-lt"/>
              </a:rPr>
              <a:t>დაწყების</a:t>
            </a:r>
            <a:r>
              <a:rPr lang="en-US" sz="3300" b="1" dirty="0">
                <a:latin typeface="+mj-lt"/>
              </a:rPr>
              <a:t> </a:t>
            </a:r>
            <a:r>
              <a:rPr lang="en-US" sz="3300" b="1" dirty="0" err="1">
                <a:latin typeface="+mj-lt"/>
              </a:rPr>
              <a:t>პირველივე</a:t>
            </a:r>
            <a:r>
              <a:rPr lang="en-US" sz="3300" b="1" dirty="0">
                <a:latin typeface="+mj-lt"/>
              </a:rPr>
              <a:t> </a:t>
            </a:r>
            <a:r>
              <a:rPr lang="en-US" sz="3300" b="1" dirty="0" err="1">
                <a:latin typeface="+mj-lt"/>
              </a:rPr>
              <a:t>დღეებში</a:t>
            </a:r>
            <a:r>
              <a:rPr lang="en-US" sz="3300" b="1" dirty="0">
                <a:latin typeface="+mj-lt"/>
              </a:rPr>
              <a:t> </a:t>
            </a:r>
            <a:r>
              <a:rPr lang="en-US" sz="3300" b="1" dirty="0" err="1">
                <a:latin typeface="+mj-lt"/>
              </a:rPr>
              <a:t>საჭიროა</a:t>
            </a:r>
            <a:r>
              <a:rPr lang="en-US" sz="3300" b="1" dirty="0">
                <a:latin typeface="+mj-lt"/>
              </a:rPr>
              <a:t> </a:t>
            </a:r>
            <a:r>
              <a:rPr lang="en-US" sz="3300" b="1" dirty="0" err="1">
                <a:latin typeface="+mj-lt"/>
              </a:rPr>
              <a:t>მოსწავლეთა</a:t>
            </a:r>
            <a:r>
              <a:rPr lang="en-US" sz="3300" b="1" dirty="0">
                <a:latin typeface="+mj-lt"/>
              </a:rPr>
              <a:t> </a:t>
            </a:r>
            <a:r>
              <a:rPr lang="en-US" sz="3300" b="1" dirty="0" err="1">
                <a:latin typeface="+mj-lt"/>
              </a:rPr>
              <a:t>გამხნევება</a:t>
            </a:r>
            <a:r>
              <a:rPr lang="en-US" sz="3300" b="1" dirty="0">
                <a:latin typeface="+mj-lt"/>
              </a:rPr>
              <a:t>, </a:t>
            </a:r>
            <a:r>
              <a:rPr lang="en-US" sz="3300" b="1" dirty="0" err="1">
                <a:latin typeface="+mj-lt"/>
              </a:rPr>
              <a:t>დახმარება</a:t>
            </a:r>
            <a:r>
              <a:rPr lang="en-US" sz="3300" b="1" dirty="0">
                <a:latin typeface="+mj-lt"/>
              </a:rPr>
              <a:t> </a:t>
            </a:r>
            <a:r>
              <a:rPr lang="en-US" sz="3300" b="1" dirty="0" err="1">
                <a:latin typeface="+mj-lt"/>
              </a:rPr>
              <a:t>სასწავლო</a:t>
            </a:r>
            <a:r>
              <a:rPr lang="en-US" sz="3300" b="1" dirty="0">
                <a:latin typeface="+mj-lt"/>
              </a:rPr>
              <a:t> </a:t>
            </a:r>
            <a:r>
              <a:rPr lang="en-US" sz="3300" b="1" dirty="0" err="1">
                <a:latin typeface="+mj-lt"/>
              </a:rPr>
              <a:t>პროცესში</a:t>
            </a:r>
            <a:r>
              <a:rPr lang="en-US" sz="3300" b="1" dirty="0">
                <a:latin typeface="+mj-lt"/>
              </a:rPr>
              <a:t> </a:t>
            </a:r>
            <a:r>
              <a:rPr lang="en-US" sz="3300" b="1" dirty="0" err="1">
                <a:latin typeface="+mj-lt"/>
              </a:rPr>
              <a:t>წამოჭრილი</a:t>
            </a:r>
            <a:r>
              <a:rPr lang="en-US" sz="3300" b="1" dirty="0">
                <a:latin typeface="+mj-lt"/>
              </a:rPr>
              <a:t> </a:t>
            </a:r>
            <a:r>
              <a:rPr lang="en-US" sz="3300" b="1" dirty="0" err="1">
                <a:latin typeface="+mj-lt"/>
              </a:rPr>
              <a:t>სირთულეების</a:t>
            </a:r>
            <a:r>
              <a:rPr lang="en-US" sz="3300" b="1" dirty="0">
                <a:latin typeface="+mj-lt"/>
              </a:rPr>
              <a:t> </a:t>
            </a:r>
            <a:r>
              <a:rPr lang="en-US" sz="3300" b="1" dirty="0" err="1">
                <a:latin typeface="+mj-lt"/>
              </a:rPr>
              <a:t>გადალახვაში</a:t>
            </a:r>
            <a:r>
              <a:rPr lang="en-US" sz="3300" b="1" dirty="0">
                <a:latin typeface="+mj-lt"/>
              </a:rPr>
              <a:t>, </a:t>
            </a:r>
            <a:r>
              <a:rPr lang="en-US" sz="3300" b="1" dirty="0" err="1">
                <a:latin typeface="+mj-lt"/>
              </a:rPr>
              <a:t>ზრუნვა</a:t>
            </a:r>
            <a:r>
              <a:rPr lang="en-US" sz="3300" b="1" dirty="0">
                <a:latin typeface="+mj-lt"/>
              </a:rPr>
              <a:t> </a:t>
            </a:r>
            <a:r>
              <a:rPr lang="en-US" sz="3300" b="1" dirty="0" err="1">
                <a:latin typeface="+mj-lt"/>
              </a:rPr>
              <a:t>იმაზე</a:t>
            </a:r>
            <a:r>
              <a:rPr lang="en-US" sz="3300" b="1" dirty="0">
                <a:latin typeface="+mj-lt"/>
              </a:rPr>
              <a:t>, </a:t>
            </a:r>
            <a:r>
              <a:rPr lang="en-US" sz="3300" b="1" dirty="0" err="1">
                <a:latin typeface="+mj-lt"/>
              </a:rPr>
              <a:t>რომ</a:t>
            </a:r>
            <a:r>
              <a:rPr lang="en-US" sz="3300" b="1" dirty="0">
                <a:latin typeface="+mj-lt"/>
              </a:rPr>
              <a:t> </a:t>
            </a:r>
            <a:r>
              <a:rPr lang="en-US" sz="3300" b="1" dirty="0" err="1">
                <a:latin typeface="+mj-lt"/>
              </a:rPr>
              <a:t>სასწავლო</a:t>
            </a:r>
            <a:r>
              <a:rPr lang="en-US" sz="3300" b="1" dirty="0">
                <a:latin typeface="+mj-lt"/>
              </a:rPr>
              <a:t> </a:t>
            </a:r>
            <a:r>
              <a:rPr lang="en-US" sz="3300" b="1" dirty="0" err="1">
                <a:latin typeface="+mj-lt"/>
              </a:rPr>
              <a:t>პროცესი</a:t>
            </a:r>
            <a:r>
              <a:rPr lang="en-US" sz="3300" b="1" dirty="0">
                <a:latin typeface="+mj-lt"/>
              </a:rPr>
              <a:t> </a:t>
            </a:r>
            <a:r>
              <a:rPr lang="en-US" sz="3300" b="1" dirty="0" err="1">
                <a:latin typeface="+mj-lt"/>
              </a:rPr>
              <a:t>ნაკლებად</a:t>
            </a:r>
            <a:r>
              <a:rPr lang="en-US" sz="3300" b="1" dirty="0">
                <a:latin typeface="+mj-lt"/>
              </a:rPr>
              <a:t> </a:t>
            </a:r>
            <a:r>
              <a:rPr lang="en-US" sz="3300" b="1" dirty="0" err="1">
                <a:latin typeface="+mj-lt"/>
              </a:rPr>
              <a:t>დამღლელი</a:t>
            </a:r>
            <a:r>
              <a:rPr lang="en-US" sz="3300" b="1" dirty="0">
                <a:latin typeface="+mj-lt"/>
              </a:rPr>
              <a:t> </a:t>
            </a:r>
            <a:r>
              <a:rPr lang="en-US" sz="3300" b="1" dirty="0" err="1">
                <a:latin typeface="+mj-lt"/>
              </a:rPr>
              <a:t>აღმოჩნდეს</a:t>
            </a:r>
            <a:r>
              <a:rPr lang="en-US" sz="3300" b="1" dirty="0">
                <a:latin typeface="+mj-lt"/>
              </a:rPr>
              <a:t>. </a:t>
            </a:r>
            <a:endParaRPr lang="ka-GE" sz="3300" b="1" dirty="0" smtClean="0">
              <a:latin typeface="+mj-lt"/>
            </a:endParaRPr>
          </a:p>
          <a:p>
            <a:pPr marL="0" indent="0">
              <a:buNone/>
            </a:pPr>
            <a:r>
              <a:rPr lang="ka-GE" sz="3300" b="1" dirty="0" smtClean="0">
                <a:latin typeface="+mj-lt"/>
              </a:rPr>
              <a:t>    მნიშვნელოვანია  </a:t>
            </a:r>
            <a:r>
              <a:rPr lang="en-US" sz="3300" b="1" dirty="0" err="1" smtClean="0">
                <a:latin typeface="+mj-lt"/>
              </a:rPr>
              <a:t>სასწავლო</a:t>
            </a:r>
            <a:r>
              <a:rPr lang="en-US" sz="3300" b="1" dirty="0" smtClean="0">
                <a:latin typeface="+mj-lt"/>
              </a:rPr>
              <a:t> </a:t>
            </a:r>
            <a:r>
              <a:rPr lang="en-US" sz="3300" b="1" dirty="0" err="1">
                <a:latin typeface="+mj-lt"/>
              </a:rPr>
              <a:t>პროცესის</a:t>
            </a:r>
            <a:r>
              <a:rPr lang="en-US" sz="3300" b="1" dirty="0">
                <a:latin typeface="+mj-lt"/>
              </a:rPr>
              <a:t> </a:t>
            </a:r>
            <a:r>
              <a:rPr lang="en-US" sz="3300" b="1" dirty="0" err="1">
                <a:latin typeface="+mj-lt"/>
              </a:rPr>
              <a:t>გამრავალფეროვნება</a:t>
            </a:r>
            <a:r>
              <a:rPr lang="en-US" sz="3300" b="1" dirty="0">
                <a:latin typeface="+mj-lt"/>
              </a:rPr>
              <a:t> </a:t>
            </a:r>
            <a:r>
              <a:rPr lang="ka-GE" sz="3300" b="1" dirty="0" smtClean="0">
                <a:latin typeface="+mj-lt"/>
              </a:rPr>
              <a:t>   </a:t>
            </a:r>
          </a:p>
          <a:p>
            <a:pPr marL="0" indent="0">
              <a:buNone/>
            </a:pPr>
            <a:r>
              <a:rPr lang="ka-GE" sz="3300" b="1" dirty="0">
                <a:latin typeface="+mj-lt"/>
              </a:rPr>
              <a:t> </a:t>
            </a:r>
            <a:r>
              <a:rPr lang="ka-GE" sz="3300" b="1" dirty="0" smtClean="0">
                <a:latin typeface="+mj-lt"/>
              </a:rPr>
              <a:t>   </a:t>
            </a:r>
            <a:r>
              <a:rPr lang="en-US" sz="3300" b="1" dirty="0" err="1" smtClean="0">
                <a:latin typeface="+mj-lt"/>
              </a:rPr>
              <a:t>თამაშებით</a:t>
            </a:r>
            <a:r>
              <a:rPr lang="ka-GE" sz="3300" b="1" dirty="0" smtClean="0">
                <a:latin typeface="+mj-lt"/>
              </a:rPr>
              <a:t>,  ვარჯიშითა  </a:t>
            </a:r>
            <a:r>
              <a:rPr lang="en-US" sz="3300" b="1" dirty="0" err="1" smtClean="0">
                <a:latin typeface="+mj-lt"/>
              </a:rPr>
              <a:t>და</a:t>
            </a:r>
            <a:r>
              <a:rPr lang="en-US" sz="3300" b="1" dirty="0" smtClean="0">
                <a:latin typeface="+mj-lt"/>
              </a:rPr>
              <a:t> </a:t>
            </a:r>
            <a:r>
              <a:rPr lang="en-US" sz="3300" b="1" dirty="0" err="1">
                <a:latin typeface="+mj-lt"/>
              </a:rPr>
              <a:t>საინტერესო</a:t>
            </a:r>
            <a:r>
              <a:rPr lang="en-US" sz="3300" b="1" dirty="0">
                <a:latin typeface="+mj-lt"/>
              </a:rPr>
              <a:t> </a:t>
            </a:r>
            <a:r>
              <a:rPr lang="en-US" sz="3300" b="1" dirty="0" err="1">
                <a:latin typeface="+mj-lt"/>
              </a:rPr>
              <a:t>თვალსაჩინოებებით</a:t>
            </a:r>
            <a:r>
              <a:rPr lang="en-US" sz="3300" b="1" dirty="0">
                <a:latin typeface="+mj-lt"/>
              </a:rPr>
              <a:t>.</a:t>
            </a:r>
          </a:p>
          <a:p>
            <a:endParaRPr lang="en-US" dirty="0"/>
          </a:p>
        </p:txBody>
      </p:sp>
      <p:sp>
        <p:nvSpPr>
          <p:cNvPr id="2" name="Title 1"/>
          <p:cNvSpPr>
            <a:spLocks noGrp="1"/>
          </p:cNvSpPr>
          <p:nvPr>
            <p:ph type="title"/>
          </p:nvPr>
        </p:nvSpPr>
        <p:spPr>
          <a:xfrm>
            <a:off x="323529" y="570156"/>
            <a:ext cx="5760640" cy="105425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32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სკოლასთან   </a:t>
            </a:r>
            <a:r>
              <a:rPr lang="en-US" sz="32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ადაპტაციის</a:t>
            </a:r>
            <a:r>
              <a:rPr lang="ka-GE" sz="32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განმსაზღვრელი</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ფაქტორები</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098" name="Picture 2" descr="C:\Users\nana\Desktop\New folder\14800656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08048"/>
            <a:ext cx="2952328" cy="174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248347"/>
            <a:ext cx="8784975" cy="3412901"/>
          </a:xfrm>
        </p:spPr>
        <p:txBody>
          <a:bodyPr>
            <a:normAutofit fontScale="92500" lnSpcReduction="20000"/>
          </a:bodyPr>
          <a:lstStyle/>
          <a:p>
            <a:r>
              <a:rPr lang="ka-GE" sz="2800" b="1" i="1" dirty="0">
                <a:solidFill>
                  <a:srgbClr val="FF0000"/>
                </a:solidFill>
              </a:rPr>
              <a:t>სასწავლო  </a:t>
            </a:r>
            <a:r>
              <a:rPr lang="en-US" sz="2800" b="1" i="1" dirty="0" err="1">
                <a:solidFill>
                  <a:srgbClr val="FF0000"/>
                </a:solidFill>
              </a:rPr>
              <a:t>დაწესებულების</a:t>
            </a:r>
            <a:r>
              <a:rPr lang="ka-GE" sz="2800" b="1" i="1" dirty="0">
                <a:solidFill>
                  <a:srgbClr val="FF0000"/>
                </a:solidFill>
              </a:rPr>
              <a:t>   </a:t>
            </a:r>
            <a:r>
              <a:rPr lang="en-US" sz="2800" b="1" i="1" dirty="0" err="1">
                <a:solidFill>
                  <a:srgbClr val="FF0000"/>
                </a:solidFill>
              </a:rPr>
              <a:t>ტიპი</a:t>
            </a:r>
            <a:r>
              <a:rPr lang="ka-GE" sz="2800" b="1" i="1" dirty="0">
                <a:solidFill>
                  <a:srgbClr val="FF0000"/>
                </a:solidFill>
              </a:rPr>
              <a:t>, სასწავლო გარემო</a:t>
            </a:r>
            <a:r>
              <a:rPr lang="ka-GE" sz="2800" i="1" dirty="0">
                <a:solidFill>
                  <a:srgbClr val="FF0000"/>
                </a:solidFill>
              </a:rPr>
              <a:t> </a:t>
            </a:r>
            <a:r>
              <a:rPr lang="ka-GE" i="1" dirty="0">
                <a:solidFill>
                  <a:srgbClr val="FF0000"/>
                </a:solidFill>
              </a:rPr>
              <a:t>- </a:t>
            </a:r>
            <a:r>
              <a:rPr lang="ka-GE" b="1" dirty="0" smtClean="0"/>
              <a:t>სუფთა</a:t>
            </a:r>
            <a:r>
              <a:rPr lang="ka-GE" b="1" dirty="0"/>
              <a:t>, მოწესრიგებული სასწავლო გარემო, სადაც ბავშვი თავს უსაფრთხოდ  გრძნობს, ნათელი  და შესაბამისი  ინვენტარით აღჭურვილი  საკლასო  ოთახი მართლაც რომ  მნიშვნელოვანი ფაქტორია იმისათვის, რომ  ბავშვი ადვილად შეეგუოს ახალ  გარემოს; პირველკლასელი მოსწავლისთვის  </a:t>
            </a:r>
            <a:r>
              <a:rPr lang="en-US" b="1" dirty="0" err="1"/>
              <a:t>სწავლაში</a:t>
            </a:r>
            <a:r>
              <a:rPr lang="en-US" b="1" dirty="0"/>
              <a:t> </a:t>
            </a:r>
            <a:r>
              <a:rPr lang="en-US" b="1" dirty="0" err="1"/>
              <a:t>წარმატება</a:t>
            </a:r>
            <a:r>
              <a:rPr lang="en-US" b="1" dirty="0"/>
              <a:t> </a:t>
            </a:r>
            <a:r>
              <a:rPr lang="en-US" b="1" dirty="0" err="1"/>
              <a:t>ძალიან</a:t>
            </a:r>
            <a:r>
              <a:rPr lang="en-US" b="1" dirty="0"/>
              <a:t> </a:t>
            </a:r>
            <a:r>
              <a:rPr lang="en-US" b="1" dirty="0" err="1"/>
              <a:t>მნიშვნელოვანია</a:t>
            </a:r>
            <a:r>
              <a:rPr lang="ka-GE" b="1" dirty="0"/>
              <a:t>, </a:t>
            </a:r>
            <a:r>
              <a:rPr lang="en-US" b="1" dirty="0" err="1"/>
              <a:t>ისინი</a:t>
            </a:r>
            <a:r>
              <a:rPr lang="en-US" b="1" dirty="0"/>
              <a:t> </a:t>
            </a:r>
            <a:r>
              <a:rPr lang="en-US" b="1" dirty="0" err="1"/>
              <a:t>ძლიერ</a:t>
            </a:r>
            <a:r>
              <a:rPr lang="en-US" b="1" dirty="0"/>
              <a:t> </a:t>
            </a:r>
            <a:r>
              <a:rPr lang="en-US" b="1" dirty="0" err="1"/>
              <a:t>განიცდიან</a:t>
            </a:r>
            <a:r>
              <a:rPr lang="en-US" b="1" dirty="0"/>
              <a:t> </a:t>
            </a:r>
            <a:r>
              <a:rPr lang="en-US" b="1" dirty="0" err="1"/>
              <a:t>წარუმატებლობას</a:t>
            </a:r>
            <a:r>
              <a:rPr lang="en-US" b="1" dirty="0"/>
              <a:t>. </a:t>
            </a:r>
            <a:r>
              <a:rPr lang="ka-GE" b="1" dirty="0"/>
              <a:t>ამიტომაა აუცილებელი </a:t>
            </a:r>
            <a:r>
              <a:rPr lang="en-US" b="1" dirty="0" err="1"/>
              <a:t>მათთვის</a:t>
            </a:r>
            <a:r>
              <a:rPr lang="en-US" b="1" dirty="0"/>
              <a:t> </a:t>
            </a:r>
            <a:r>
              <a:rPr lang="en-US" b="1" dirty="0" err="1"/>
              <a:t>ისეთი</a:t>
            </a:r>
            <a:r>
              <a:rPr lang="en-US" b="1" dirty="0"/>
              <a:t> </a:t>
            </a:r>
            <a:r>
              <a:rPr lang="en-US" b="1" dirty="0" err="1"/>
              <a:t>გარემოს</a:t>
            </a:r>
            <a:r>
              <a:rPr lang="en-US" b="1" dirty="0"/>
              <a:t> </a:t>
            </a:r>
            <a:r>
              <a:rPr lang="en-US" b="1" dirty="0" err="1"/>
              <a:t>შექმნა</a:t>
            </a:r>
            <a:r>
              <a:rPr lang="en-US" b="1" dirty="0"/>
              <a:t>, </a:t>
            </a:r>
            <a:r>
              <a:rPr lang="en-US" b="1" dirty="0" err="1"/>
              <a:t>სადაც</a:t>
            </a:r>
            <a:r>
              <a:rPr lang="en-US" b="1" dirty="0"/>
              <a:t> </a:t>
            </a:r>
            <a:r>
              <a:rPr lang="en-US" b="1" dirty="0" err="1"/>
              <a:t>თითოეული</a:t>
            </a:r>
            <a:r>
              <a:rPr lang="en-US" b="1" dirty="0"/>
              <a:t> </a:t>
            </a:r>
            <a:r>
              <a:rPr lang="en-US" b="1" dirty="0" err="1" smtClean="0"/>
              <a:t>მოსწავლე</a:t>
            </a:r>
            <a:r>
              <a:rPr lang="en-US" b="1" dirty="0" smtClean="0"/>
              <a:t> </a:t>
            </a:r>
            <a:r>
              <a:rPr lang="en-US" b="1" dirty="0" err="1"/>
              <a:t>იგრძნობს</a:t>
            </a:r>
            <a:r>
              <a:rPr lang="en-US" b="1" dirty="0"/>
              <a:t> </a:t>
            </a:r>
            <a:r>
              <a:rPr lang="en-US" b="1" dirty="0" err="1"/>
              <a:t>საკუთარ</a:t>
            </a:r>
            <a:r>
              <a:rPr lang="en-US" b="1" dirty="0"/>
              <a:t> </a:t>
            </a:r>
            <a:r>
              <a:rPr lang="en-US" b="1" dirty="0" err="1" smtClean="0"/>
              <a:t>მნიშვნელობასა</a:t>
            </a:r>
            <a:r>
              <a:rPr lang="en-US" b="1" dirty="0" smtClean="0"/>
              <a:t> </a:t>
            </a:r>
            <a:r>
              <a:rPr lang="en-US" b="1" dirty="0" err="1"/>
              <a:t>და</a:t>
            </a:r>
            <a:r>
              <a:rPr lang="en-US" b="1" dirty="0"/>
              <a:t> </a:t>
            </a:r>
            <a:r>
              <a:rPr lang="ka-GE" b="1" dirty="0" smtClean="0"/>
              <a:t>                                              </a:t>
            </a:r>
            <a:r>
              <a:rPr lang="en-US" b="1" dirty="0" err="1" smtClean="0"/>
              <a:t>განუმეორებლობას</a:t>
            </a:r>
            <a:r>
              <a:rPr lang="ka-GE" b="1" dirty="0"/>
              <a:t>, წარმოაჩენს  </a:t>
            </a:r>
            <a:r>
              <a:rPr lang="ka-GE" b="1" dirty="0" smtClean="0"/>
              <a:t>                                                           თავის  </a:t>
            </a:r>
            <a:r>
              <a:rPr lang="ka-GE" b="1" dirty="0"/>
              <a:t>შესაძლებლობებს; </a:t>
            </a:r>
            <a:endParaRPr lang="en-US" b="1" dirty="0"/>
          </a:p>
          <a:p>
            <a:endParaRPr lang="en-US" dirty="0"/>
          </a:p>
        </p:txBody>
      </p:sp>
      <p:sp>
        <p:nvSpPr>
          <p:cNvPr id="2" name="Title 1"/>
          <p:cNvSpPr>
            <a:spLocks noGrp="1"/>
          </p:cNvSpPr>
          <p:nvPr>
            <p:ph type="title"/>
          </p:nvPr>
        </p:nvSpPr>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სკოლასთან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ადაპტაციის</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განმსაზღვრელი</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ფაქტორები</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C:\Users\nana\Desktop\New folder\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869160"/>
            <a:ext cx="3312368" cy="1854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7435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88841"/>
            <a:ext cx="8784975" cy="3240360"/>
          </a:xfrm>
        </p:spPr>
        <p:txBody>
          <a:bodyPr>
            <a:normAutofit/>
          </a:bodyPr>
          <a:lstStyle/>
          <a:p>
            <a:r>
              <a:rPr lang="en-US" dirty="0"/>
              <a:t> </a:t>
            </a:r>
            <a:r>
              <a:rPr lang="en-US" b="1" i="1" dirty="0" err="1">
                <a:solidFill>
                  <a:srgbClr val="FF0000"/>
                </a:solidFill>
              </a:rPr>
              <a:t>საგანმანათლებლო</a:t>
            </a:r>
            <a:r>
              <a:rPr lang="ka-GE" b="1" i="1" dirty="0">
                <a:solidFill>
                  <a:srgbClr val="FF0000"/>
                </a:solidFill>
              </a:rPr>
              <a:t>   </a:t>
            </a:r>
            <a:r>
              <a:rPr lang="en-US" b="1" i="1" dirty="0" err="1">
                <a:solidFill>
                  <a:srgbClr val="FF0000"/>
                </a:solidFill>
              </a:rPr>
              <a:t>პროგრამების</a:t>
            </a:r>
            <a:r>
              <a:rPr lang="ka-GE" b="1" i="1" dirty="0">
                <a:solidFill>
                  <a:srgbClr val="FF0000"/>
                </a:solidFill>
              </a:rPr>
              <a:t>   </a:t>
            </a:r>
            <a:r>
              <a:rPr lang="en-US" b="1" i="1" dirty="0" err="1">
                <a:solidFill>
                  <a:srgbClr val="FF0000"/>
                </a:solidFill>
              </a:rPr>
              <a:t>სირთულის</a:t>
            </a:r>
            <a:r>
              <a:rPr lang="ka-GE" b="1" i="1" dirty="0">
                <a:solidFill>
                  <a:srgbClr val="FF0000"/>
                </a:solidFill>
              </a:rPr>
              <a:t>  </a:t>
            </a:r>
            <a:r>
              <a:rPr lang="en-US" b="1" i="1" dirty="0" err="1">
                <a:solidFill>
                  <a:srgbClr val="FF0000"/>
                </a:solidFill>
              </a:rPr>
              <a:t>ხარისხი</a:t>
            </a:r>
            <a:r>
              <a:rPr lang="en-US" i="1" dirty="0">
                <a:solidFill>
                  <a:srgbClr val="FF0000"/>
                </a:solidFill>
              </a:rPr>
              <a:t> </a:t>
            </a:r>
            <a:r>
              <a:rPr lang="ka-GE" i="1" dirty="0"/>
              <a:t>-</a:t>
            </a:r>
            <a:r>
              <a:rPr lang="ka-GE" dirty="0"/>
              <a:t> </a:t>
            </a:r>
            <a:r>
              <a:rPr lang="en-US" sz="2200" b="1" dirty="0" err="1"/>
              <a:t>ექვსწლიანთა</a:t>
            </a:r>
            <a:r>
              <a:rPr lang="ka-GE" sz="2200" b="1" dirty="0"/>
              <a:t>  </a:t>
            </a:r>
            <a:r>
              <a:rPr lang="en-US" sz="2200" b="1" dirty="0" err="1"/>
              <a:t>ფსიქოფიზიკური</a:t>
            </a:r>
            <a:r>
              <a:rPr lang="ka-GE" sz="2200" b="1" dirty="0"/>
              <a:t>  </a:t>
            </a:r>
            <a:r>
              <a:rPr lang="en-US" sz="2200" b="1" dirty="0" err="1"/>
              <a:t>შესაძლებლობებიდან</a:t>
            </a:r>
            <a:r>
              <a:rPr lang="ka-GE" sz="2200" b="1" dirty="0"/>
              <a:t>  </a:t>
            </a:r>
            <a:r>
              <a:rPr lang="en-US" sz="2200" b="1" dirty="0" err="1"/>
              <a:t>გამომდინარე</a:t>
            </a:r>
            <a:r>
              <a:rPr lang="en-US" sz="2200" b="1" dirty="0"/>
              <a:t>, </a:t>
            </a:r>
            <a:r>
              <a:rPr lang="en-US" sz="2200" b="1" dirty="0" err="1"/>
              <a:t>რეკომენდებულია</a:t>
            </a:r>
            <a:r>
              <a:rPr lang="en-US" sz="2200" b="1" dirty="0"/>
              <a:t>, </a:t>
            </a:r>
            <a:r>
              <a:rPr lang="en-US" sz="2200" b="1" dirty="0" err="1"/>
              <a:t>სასწავლო</a:t>
            </a:r>
            <a:r>
              <a:rPr lang="ka-GE" sz="2200" b="1" dirty="0"/>
              <a:t>  </a:t>
            </a:r>
            <a:r>
              <a:rPr lang="en-US" sz="2200" b="1" dirty="0" err="1"/>
              <a:t>წლის</a:t>
            </a:r>
            <a:r>
              <a:rPr lang="ka-GE" sz="2200" b="1" dirty="0"/>
              <a:t>  </a:t>
            </a:r>
            <a:r>
              <a:rPr lang="en-US" sz="2200" b="1" dirty="0" err="1"/>
              <a:t>პირველ</a:t>
            </a:r>
            <a:r>
              <a:rPr lang="ka-GE" sz="2200" b="1" dirty="0"/>
              <a:t>  </a:t>
            </a:r>
            <a:r>
              <a:rPr lang="en-US" sz="2200" b="1" dirty="0" err="1"/>
              <a:t>ნახევარში</a:t>
            </a:r>
            <a:r>
              <a:rPr lang="ka-GE" sz="2200" b="1" dirty="0"/>
              <a:t>  </a:t>
            </a:r>
            <a:r>
              <a:rPr lang="en-US" sz="2200" b="1" dirty="0" err="1"/>
              <a:t>მათ</a:t>
            </a:r>
            <a:r>
              <a:rPr lang="ka-GE" sz="2200" b="1" dirty="0"/>
              <a:t>  </a:t>
            </a:r>
            <a:r>
              <a:rPr lang="en-US" sz="2200" b="1" dirty="0" err="1"/>
              <a:t>დღეში</a:t>
            </a:r>
            <a:r>
              <a:rPr lang="ka-GE" sz="2200" b="1" dirty="0"/>
              <a:t>  </a:t>
            </a:r>
            <a:r>
              <a:rPr lang="en-US" sz="2200" b="1" dirty="0" err="1"/>
              <a:t>მხოლოდ</a:t>
            </a:r>
            <a:r>
              <a:rPr lang="ka-GE" sz="2200" b="1" dirty="0"/>
              <a:t>  </a:t>
            </a:r>
            <a:r>
              <a:rPr lang="en-US" sz="2200" b="1" dirty="0" err="1"/>
              <a:t>სამი</a:t>
            </a:r>
            <a:r>
              <a:rPr lang="ka-GE" sz="2200" b="1" dirty="0"/>
              <a:t>  </a:t>
            </a:r>
            <a:r>
              <a:rPr lang="en-US" sz="2200" b="1" dirty="0" err="1"/>
              <a:t>გაკვეთი</a:t>
            </a:r>
            <a:r>
              <a:rPr lang="ka-GE" sz="2200" b="1" dirty="0"/>
              <a:t>ის  </a:t>
            </a:r>
            <a:r>
              <a:rPr lang="en-US" sz="2200" b="1" dirty="0" err="1"/>
              <a:t>უტარდებოდეთ</a:t>
            </a:r>
            <a:r>
              <a:rPr lang="ka-GE" sz="2200" b="1" dirty="0"/>
              <a:t>,   ასევე  არ  უნდა დავტვირთოთ ისინი საშინაო  დავალებებით,  რადგან   გადატვირთული  გაკვეთილები  და  საშინაო  დავალებები  </a:t>
            </a:r>
            <a:r>
              <a:rPr lang="en-US" sz="2200" b="1" dirty="0" err="1"/>
              <a:t>კი</a:t>
            </a:r>
            <a:r>
              <a:rPr lang="ka-GE" sz="2200" b="1" dirty="0"/>
              <a:t>დევ  </a:t>
            </a:r>
            <a:r>
              <a:rPr lang="en-US" sz="2200" b="1" dirty="0" err="1"/>
              <a:t>უფრო</a:t>
            </a:r>
            <a:r>
              <a:rPr lang="ka-GE" sz="2200" b="1" dirty="0"/>
              <a:t>   </a:t>
            </a:r>
            <a:r>
              <a:rPr lang="en-US" sz="2200" b="1" dirty="0" err="1"/>
              <a:t>მეტად</a:t>
            </a:r>
            <a:r>
              <a:rPr lang="ka-GE" sz="2200" b="1" dirty="0"/>
              <a:t>  </a:t>
            </a:r>
            <a:r>
              <a:rPr lang="en-US" sz="2200" b="1" dirty="0" err="1"/>
              <a:t>ართულებ</a:t>
            </a:r>
            <a:r>
              <a:rPr lang="ka-GE" sz="2200" b="1" dirty="0"/>
              <a:t>ს  და  </a:t>
            </a:r>
            <a:r>
              <a:rPr lang="en-US" sz="2200" b="1" dirty="0" err="1"/>
              <a:t>ახანგრძლივე</a:t>
            </a:r>
            <a:r>
              <a:rPr lang="ka-GE" sz="2200" b="1" dirty="0"/>
              <a:t>ბს  ს</a:t>
            </a:r>
            <a:r>
              <a:rPr lang="en-US" sz="2200" b="1" dirty="0" err="1"/>
              <a:t>კოლასთან</a:t>
            </a:r>
            <a:r>
              <a:rPr lang="ka-GE" sz="2200" b="1" dirty="0"/>
              <a:t>   </a:t>
            </a:r>
            <a:r>
              <a:rPr lang="en-US" sz="2200" b="1" dirty="0" err="1"/>
              <a:t>ადაპტაციის</a:t>
            </a:r>
            <a:r>
              <a:rPr lang="ka-GE" sz="2200" b="1" dirty="0"/>
              <a:t>    </a:t>
            </a:r>
            <a:r>
              <a:rPr lang="en-US" sz="2200" b="1" dirty="0" err="1"/>
              <a:t>პროცესს</a:t>
            </a:r>
            <a:r>
              <a:rPr lang="en-US" sz="2200" b="1" dirty="0"/>
              <a:t>.</a:t>
            </a:r>
          </a:p>
          <a:p>
            <a:endParaRPr lang="en-US" dirty="0"/>
          </a:p>
        </p:txBody>
      </p:sp>
      <p:sp>
        <p:nvSpPr>
          <p:cNvPr id="2" name="Title 1"/>
          <p:cNvSpPr>
            <a:spLocks noGrp="1"/>
          </p:cNvSpPr>
          <p:nvPr>
            <p:ph type="title"/>
          </p:nvPr>
        </p:nvSpPr>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სკოლასთან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ადაპტაციის</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განმსაზღვრელი</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ფაქტორები</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ა:</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122" name="Picture 2" descr="C:\Users\nana\Desktop\New folder\3834d6a0e92bafe8b974c21c37d6434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24974"/>
            <a:ext cx="4762500" cy="23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546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248347"/>
            <a:ext cx="8928992" cy="4493021"/>
          </a:xfrm>
        </p:spPr>
        <p:txBody>
          <a:bodyPr>
            <a:normAutofit fontScale="70000" lnSpcReduction="20000"/>
          </a:bodyPr>
          <a:lstStyle/>
          <a:p>
            <a:r>
              <a:rPr lang="ka-GE" sz="3400" b="1" i="1" dirty="0">
                <a:solidFill>
                  <a:srgbClr val="FF0000"/>
                </a:solidFill>
              </a:rPr>
              <a:t>სკოლისთვის  </a:t>
            </a:r>
            <a:r>
              <a:rPr lang="en-US" sz="3400" b="1" i="1" dirty="0" err="1">
                <a:solidFill>
                  <a:srgbClr val="FF0000"/>
                </a:solidFill>
              </a:rPr>
              <a:t>ბავშვის</a:t>
            </a:r>
            <a:r>
              <a:rPr lang="ka-GE" sz="3400" b="1" i="1" dirty="0">
                <a:solidFill>
                  <a:srgbClr val="FF0000"/>
                </a:solidFill>
              </a:rPr>
              <a:t>  </a:t>
            </a:r>
            <a:r>
              <a:rPr lang="en-US" sz="3400" b="1" i="1" dirty="0" err="1">
                <a:solidFill>
                  <a:srgbClr val="FF0000"/>
                </a:solidFill>
              </a:rPr>
              <a:t>მზაობის</a:t>
            </a:r>
            <a:r>
              <a:rPr lang="ka-GE" sz="3400" b="1" i="1" dirty="0">
                <a:solidFill>
                  <a:srgbClr val="FF0000"/>
                </a:solidFill>
              </a:rPr>
              <a:t>  </a:t>
            </a:r>
            <a:r>
              <a:rPr lang="en-US" sz="3400" b="1" i="1" dirty="0" err="1">
                <a:solidFill>
                  <a:srgbClr val="FF0000"/>
                </a:solidFill>
              </a:rPr>
              <a:t>დონე</a:t>
            </a:r>
            <a:r>
              <a:rPr lang="en-US" sz="3400" b="1" i="1" dirty="0">
                <a:solidFill>
                  <a:srgbClr val="FF0000"/>
                </a:solidFill>
              </a:rPr>
              <a:t>.</a:t>
            </a:r>
            <a:r>
              <a:rPr lang="ka-GE" sz="3400" b="1" i="1" dirty="0">
                <a:solidFill>
                  <a:srgbClr val="FF0000"/>
                </a:solidFill>
              </a:rPr>
              <a:t>-</a:t>
            </a:r>
            <a:r>
              <a:rPr lang="ka-GE" sz="3400" i="1" dirty="0">
                <a:solidFill>
                  <a:srgbClr val="FF0000"/>
                </a:solidFill>
              </a:rPr>
              <a:t> </a:t>
            </a:r>
            <a:endParaRPr lang="ka-GE" sz="3400" i="1" dirty="0" smtClean="0">
              <a:solidFill>
                <a:srgbClr val="FF0000"/>
              </a:solidFill>
            </a:endParaRPr>
          </a:p>
          <a:p>
            <a:pPr>
              <a:buFont typeface="Wingdings" pitchFamily="2" charset="2"/>
              <a:buChar char="Ø"/>
            </a:pPr>
            <a:r>
              <a:rPr lang="ka-GE" b="1" dirty="0" smtClean="0"/>
              <a:t>იგულისხმება   </a:t>
            </a:r>
            <a:r>
              <a:rPr lang="en-US" b="1" dirty="0" err="1"/>
              <a:t>არა</a:t>
            </a:r>
            <a:r>
              <a:rPr lang="ka-GE" b="1" dirty="0"/>
              <a:t>   </a:t>
            </a:r>
            <a:r>
              <a:rPr lang="en-US" b="1" dirty="0" err="1"/>
              <a:t>მხოლოდ</a:t>
            </a:r>
            <a:r>
              <a:rPr lang="ka-GE" b="1" dirty="0"/>
              <a:t>   </a:t>
            </a:r>
            <a:r>
              <a:rPr lang="en-US" b="1" dirty="0" err="1"/>
              <a:t>ინტელექტუალური</a:t>
            </a:r>
            <a:r>
              <a:rPr lang="en-US" b="1" dirty="0"/>
              <a:t>, </a:t>
            </a:r>
            <a:r>
              <a:rPr lang="en-US" b="1" dirty="0" err="1"/>
              <a:t>არამედ</a:t>
            </a:r>
            <a:r>
              <a:rPr lang="ka-GE" b="1" dirty="0"/>
              <a:t>   </a:t>
            </a:r>
            <a:r>
              <a:rPr lang="en-US" b="1" dirty="0" err="1" smtClean="0"/>
              <a:t>ფიზიკური</a:t>
            </a:r>
            <a:r>
              <a:rPr lang="en-US" b="1" dirty="0" smtClean="0"/>
              <a:t>,</a:t>
            </a:r>
            <a:endParaRPr lang="ka-GE" b="1" dirty="0" smtClean="0"/>
          </a:p>
          <a:p>
            <a:pPr marL="0" indent="0">
              <a:buNone/>
            </a:pPr>
            <a:r>
              <a:rPr lang="en-US" b="1" dirty="0" err="1" smtClean="0"/>
              <a:t>პიროვნული</a:t>
            </a:r>
            <a:r>
              <a:rPr lang="ka-GE" b="1" dirty="0" smtClean="0"/>
              <a:t>   </a:t>
            </a:r>
            <a:r>
              <a:rPr lang="en-US" b="1" dirty="0" err="1"/>
              <a:t>და</a:t>
            </a:r>
            <a:r>
              <a:rPr lang="ka-GE" b="1" dirty="0"/>
              <a:t>    </a:t>
            </a:r>
            <a:r>
              <a:rPr lang="en-US" b="1" dirty="0" err="1"/>
              <a:t>სოციალური</a:t>
            </a:r>
            <a:r>
              <a:rPr lang="ka-GE" b="1" dirty="0"/>
              <a:t>   </a:t>
            </a:r>
            <a:r>
              <a:rPr lang="en-US" b="1" dirty="0" err="1"/>
              <a:t>მზაობაც</a:t>
            </a:r>
            <a:r>
              <a:rPr lang="en-US" b="1" dirty="0"/>
              <a:t>. </a:t>
            </a:r>
            <a:endParaRPr lang="ka-GE" b="1" dirty="0" smtClean="0"/>
          </a:p>
          <a:p>
            <a:pPr marL="0" indent="0">
              <a:buNone/>
            </a:pPr>
            <a:endParaRPr lang="ka-GE" b="1" dirty="0"/>
          </a:p>
          <a:p>
            <a:pPr>
              <a:buFont typeface="Wingdings" pitchFamily="2" charset="2"/>
              <a:buChar char="Ø"/>
            </a:pPr>
            <a:r>
              <a:rPr lang="en-US" b="1" dirty="0" err="1" smtClean="0"/>
              <a:t>ცალკეულ</a:t>
            </a:r>
            <a:r>
              <a:rPr lang="ka-GE" b="1" dirty="0" smtClean="0"/>
              <a:t>   </a:t>
            </a:r>
            <a:r>
              <a:rPr lang="en-US" b="1" dirty="0" err="1"/>
              <a:t>ბავშვებს</a:t>
            </a:r>
            <a:r>
              <a:rPr lang="ka-GE" b="1" dirty="0"/>
              <a:t>   </a:t>
            </a:r>
            <a:r>
              <a:rPr lang="en-US" b="1" dirty="0" err="1"/>
              <a:t>ასაკის</a:t>
            </a:r>
            <a:r>
              <a:rPr lang="ka-GE" b="1" dirty="0"/>
              <a:t>  </a:t>
            </a:r>
            <a:r>
              <a:rPr lang="en-US" b="1" dirty="0" err="1"/>
              <a:t>შესაფერის</a:t>
            </a:r>
            <a:r>
              <a:rPr lang="ka-GE" b="1" dirty="0"/>
              <a:t>   </a:t>
            </a:r>
            <a:r>
              <a:rPr lang="en-US" b="1" dirty="0" err="1"/>
              <a:t>დონეზე</a:t>
            </a:r>
            <a:r>
              <a:rPr lang="ka-GE" b="1" dirty="0"/>
              <a:t>  </a:t>
            </a:r>
            <a:r>
              <a:rPr lang="en-US" b="1" dirty="0" err="1"/>
              <a:t>არ</a:t>
            </a:r>
            <a:r>
              <a:rPr lang="en-US" b="1" dirty="0"/>
              <a:t> </a:t>
            </a:r>
            <a:r>
              <a:rPr lang="en-US" b="1" dirty="0" err="1"/>
              <a:t>აქვთ</a:t>
            </a:r>
            <a:r>
              <a:rPr lang="ka-GE" b="1" dirty="0"/>
              <a:t>  </a:t>
            </a:r>
            <a:r>
              <a:rPr lang="en-US" b="1" dirty="0" err="1"/>
              <a:t>განვითარებული</a:t>
            </a:r>
            <a:r>
              <a:rPr lang="ka-GE" b="1" dirty="0"/>
              <a:t> </a:t>
            </a:r>
            <a:endParaRPr lang="ka-GE" b="1" dirty="0" smtClean="0"/>
          </a:p>
          <a:p>
            <a:pPr marL="0" indent="0">
              <a:buNone/>
            </a:pPr>
            <a:r>
              <a:rPr lang="en-US" b="1" dirty="0" err="1" smtClean="0"/>
              <a:t>ყურადღება</a:t>
            </a:r>
            <a:r>
              <a:rPr lang="en-US" b="1" dirty="0"/>
              <a:t>, </a:t>
            </a:r>
            <a:r>
              <a:rPr lang="en-US" b="1" dirty="0" err="1"/>
              <a:t>მეხსიერება</a:t>
            </a:r>
            <a:r>
              <a:rPr lang="en-US" b="1" dirty="0"/>
              <a:t>, </a:t>
            </a:r>
            <a:r>
              <a:rPr lang="en-US" b="1" dirty="0" err="1"/>
              <a:t>აზროვნება</a:t>
            </a:r>
            <a:r>
              <a:rPr lang="ka-GE" b="1" dirty="0"/>
              <a:t>  </a:t>
            </a:r>
            <a:r>
              <a:rPr lang="en-US" b="1" dirty="0" err="1"/>
              <a:t>და</a:t>
            </a:r>
            <a:r>
              <a:rPr lang="ka-GE" b="1" dirty="0"/>
              <a:t>   </a:t>
            </a:r>
            <a:r>
              <a:rPr lang="en-US" b="1" dirty="0" err="1"/>
              <a:t>სხვა</a:t>
            </a:r>
            <a:r>
              <a:rPr lang="ka-GE" b="1" dirty="0"/>
              <a:t>   </a:t>
            </a:r>
            <a:r>
              <a:rPr lang="en-US" b="1" dirty="0" err="1"/>
              <a:t>ფსიქიკური</a:t>
            </a:r>
            <a:r>
              <a:rPr lang="ka-GE" b="1" dirty="0"/>
              <a:t>  </a:t>
            </a:r>
            <a:r>
              <a:rPr lang="en-US" b="1" dirty="0" err="1" smtClean="0"/>
              <a:t>პროცესები</a:t>
            </a:r>
            <a:r>
              <a:rPr lang="ka-GE" b="1" dirty="0"/>
              <a:t>;</a:t>
            </a:r>
            <a:r>
              <a:rPr lang="en-US" b="1" dirty="0" smtClean="0"/>
              <a:t> </a:t>
            </a:r>
            <a:endParaRPr lang="ka-GE" b="1" dirty="0" smtClean="0"/>
          </a:p>
          <a:p>
            <a:pPr marL="0" indent="0">
              <a:buNone/>
            </a:pPr>
            <a:r>
              <a:rPr lang="ka-GE" b="1" dirty="0" smtClean="0"/>
              <a:t> </a:t>
            </a:r>
          </a:p>
          <a:p>
            <a:pPr>
              <a:buFont typeface="Wingdings" pitchFamily="2" charset="2"/>
              <a:buChar char="Ø"/>
            </a:pPr>
            <a:r>
              <a:rPr lang="ka-GE" b="1" dirty="0" smtClean="0"/>
              <a:t> </a:t>
            </a:r>
            <a:r>
              <a:rPr lang="en-US" b="1" dirty="0" err="1"/>
              <a:t>უმრავლესობას</a:t>
            </a:r>
            <a:r>
              <a:rPr lang="ka-GE" b="1" dirty="0"/>
              <a:t>  </a:t>
            </a:r>
            <a:r>
              <a:rPr lang="ka-GE" b="1" dirty="0" smtClean="0"/>
              <a:t>    </a:t>
            </a:r>
            <a:r>
              <a:rPr lang="en-US" b="1" dirty="0" err="1"/>
              <a:t>არ</a:t>
            </a:r>
            <a:r>
              <a:rPr lang="ka-GE" b="1" dirty="0"/>
              <a:t>   </a:t>
            </a:r>
            <a:r>
              <a:rPr lang="en-US" b="1" dirty="0" err="1"/>
              <a:t>გააჩნია</a:t>
            </a:r>
            <a:r>
              <a:rPr lang="ka-GE" b="1" dirty="0"/>
              <a:t>   </a:t>
            </a:r>
            <a:r>
              <a:rPr lang="en-US" b="1" dirty="0" err="1"/>
              <a:t>თვითმომსახურების</a:t>
            </a:r>
            <a:r>
              <a:rPr lang="ka-GE" b="1" dirty="0"/>
              <a:t>   </a:t>
            </a:r>
            <a:r>
              <a:rPr lang="en-US" b="1" dirty="0" err="1"/>
              <a:t>ჩვევები</a:t>
            </a:r>
            <a:r>
              <a:rPr lang="en-US" b="1" dirty="0"/>
              <a:t> – </a:t>
            </a:r>
            <a:r>
              <a:rPr lang="en-US" b="1" dirty="0" err="1"/>
              <a:t>არ</a:t>
            </a:r>
            <a:r>
              <a:rPr lang="ka-GE" b="1" dirty="0"/>
              <a:t>   </a:t>
            </a:r>
            <a:r>
              <a:rPr lang="en-US" b="1" dirty="0" err="1"/>
              <a:t>შეუძლია</a:t>
            </a:r>
            <a:r>
              <a:rPr lang="ka-GE" b="1" dirty="0"/>
              <a:t>   </a:t>
            </a:r>
            <a:endParaRPr lang="ka-GE" b="1" dirty="0" smtClean="0"/>
          </a:p>
          <a:p>
            <a:pPr marL="0" indent="0">
              <a:buNone/>
            </a:pPr>
            <a:r>
              <a:rPr lang="en-US" b="1" dirty="0" err="1" smtClean="0"/>
              <a:t>დამოუკიდებლად</a:t>
            </a:r>
            <a:r>
              <a:rPr lang="ka-GE" b="1" dirty="0" smtClean="0"/>
              <a:t>  </a:t>
            </a:r>
            <a:r>
              <a:rPr lang="en-US" b="1" dirty="0" err="1"/>
              <a:t>სასწავლო</a:t>
            </a:r>
            <a:r>
              <a:rPr lang="ka-GE" b="1" dirty="0"/>
              <a:t>   </a:t>
            </a:r>
            <a:r>
              <a:rPr lang="en-US" b="1" dirty="0" err="1"/>
              <a:t>ნივთების</a:t>
            </a:r>
            <a:r>
              <a:rPr lang="en-US" b="1" dirty="0"/>
              <a:t> </a:t>
            </a:r>
            <a:r>
              <a:rPr lang="en-US" b="1" dirty="0" err="1"/>
              <a:t>ამოლაგება</a:t>
            </a:r>
            <a:r>
              <a:rPr lang="ka-GE" b="1" dirty="0"/>
              <a:t>, </a:t>
            </a:r>
            <a:r>
              <a:rPr lang="en-US" b="1" dirty="0" err="1"/>
              <a:t>ჩალაგება</a:t>
            </a:r>
            <a:r>
              <a:rPr lang="en-US" b="1" dirty="0"/>
              <a:t>, </a:t>
            </a:r>
            <a:r>
              <a:rPr lang="en-US" b="1" dirty="0" err="1"/>
              <a:t>დამოუკიდებლად</a:t>
            </a:r>
            <a:r>
              <a:rPr lang="en-US" b="1" dirty="0"/>
              <a:t> </a:t>
            </a:r>
            <a:r>
              <a:rPr lang="en-US" b="1" dirty="0" err="1"/>
              <a:t>ჩაცმა</a:t>
            </a:r>
            <a:r>
              <a:rPr lang="en-US" b="1" dirty="0"/>
              <a:t>, </a:t>
            </a:r>
            <a:r>
              <a:rPr lang="en-US" b="1" dirty="0" err="1"/>
              <a:t>გახდა</a:t>
            </a:r>
            <a:r>
              <a:rPr lang="en-US" b="1" dirty="0"/>
              <a:t>, </a:t>
            </a:r>
            <a:r>
              <a:rPr lang="en-US" b="1" dirty="0" err="1"/>
              <a:t>ჭამა</a:t>
            </a:r>
            <a:r>
              <a:rPr lang="en-US" b="1" dirty="0"/>
              <a:t>. </a:t>
            </a:r>
            <a:endParaRPr lang="ka-GE" b="1" dirty="0" smtClean="0"/>
          </a:p>
          <a:p>
            <a:pPr marL="0" indent="0">
              <a:buNone/>
            </a:pPr>
            <a:endParaRPr lang="ka-GE" b="1" dirty="0" smtClean="0"/>
          </a:p>
          <a:p>
            <a:pPr>
              <a:buFont typeface="Wingdings" pitchFamily="2" charset="2"/>
              <a:buChar char="Ø"/>
            </a:pPr>
            <a:r>
              <a:rPr lang="en-US" b="1" dirty="0" err="1" smtClean="0"/>
              <a:t>საკმაოდ</a:t>
            </a:r>
            <a:r>
              <a:rPr lang="ka-GE" b="1" dirty="0" smtClean="0"/>
              <a:t>  </a:t>
            </a:r>
            <a:r>
              <a:rPr lang="en-US" b="1" dirty="0" err="1"/>
              <a:t>დიდ</a:t>
            </a:r>
            <a:r>
              <a:rPr lang="ka-GE" b="1" dirty="0"/>
              <a:t>  </a:t>
            </a:r>
            <a:r>
              <a:rPr lang="en-US" b="1" dirty="0" err="1"/>
              <a:t>ნაწილს</a:t>
            </a:r>
            <a:r>
              <a:rPr lang="ka-GE" b="1" dirty="0"/>
              <a:t>  </a:t>
            </a:r>
            <a:r>
              <a:rPr lang="en-US" b="1" dirty="0" err="1"/>
              <a:t>ასევე</a:t>
            </a:r>
            <a:r>
              <a:rPr lang="ka-GE" b="1" dirty="0"/>
              <a:t>   </a:t>
            </a:r>
            <a:r>
              <a:rPr lang="en-US" b="1" dirty="0" err="1"/>
              <a:t>განუვითარებელი</a:t>
            </a:r>
            <a:r>
              <a:rPr lang="ka-GE" b="1" dirty="0"/>
              <a:t>   </a:t>
            </a:r>
            <a:r>
              <a:rPr lang="en-US" b="1" dirty="0" err="1"/>
              <a:t>აქვს</a:t>
            </a:r>
            <a:r>
              <a:rPr lang="ka-GE" b="1" dirty="0"/>
              <a:t>  </a:t>
            </a:r>
            <a:r>
              <a:rPr lang="en-US" b="1" dirty="0" err="1"/>
              <a:t>ინსტრუქციის</a:t>
            </a:r>
            <a:r>
              <a:rPr lang="ka-GE" b="1" dirty="0"/>
              <a:t>   </a:t>
            </a:r>
            <a:r>
              <a:rPr lang="en-US" b="1" dirty="0" err="1"/>
              <a:t>შესაბამისად</a:t>
            </a:r>
            <a:r>
              <a:rPr lang="ka-GE" b="1" dirty="0"/>
              <a:t>  </a:t>
            </a:r>
            <a:endParaRPr lang="ka-GE" b="1" dirty="0" smtClean="0"/>
          </a:p>
          <a:p>
            <a:pPr marL="0" indent="0">
              <a:buNone/>
            </a:pPr>
            <a:r>
              <a:rPr lang="en-US" b="1" dirty="0" err="1" smtClean="0"/>
              <a:t>მოქმედების</a:t>
            </a:r>
            <a:r>
              <a:rPr lang="ka-GE" b="1" dirty="0" smtClean="0"/>
              <a:t>   </a:t>
            </a:r>
            <a:r>
              <a:rPr lang="en-US" b="1" dirty="0" err="1"/>
              <a:t>უნარი</a:t>
            </a:r>
            <a:r>
              <a:rPr lang="en-US" b="1" dirty="0"/>
              <a:t>, </a:t>
            </a:r>
            <a:r>
              <a:rPr lang="en-US" b="1" dirty="0" err="1"/>
              <a:t>რაც</a:t>
            </a:r>
            <a:r>
              <a:rPr lang="ka-GE" b="1" dirty="0"/>
              <a:t>  </a:t>
            </a:r>
            <a:r>
              <a:rPr lang="en-US" b="1" dirty="0" err="1"/>
              <a:t>საგაკვეთილო</a:t>
            </a:r>
            <a:r>
              <a:rPr lang="ka-GE" b="1" dirty="0"/>
              <a:t>  </a:t>
            </a:r>
            <a:r>
              <a:rPr lang="en-US" b="1" dirty="0" err="1"/>
              <a:t>პროცესის</a:t>
            </a:r>
            <a:r>
              <a:rPr lang="ka-GE" b="1" dirty="0"/>
              <a:t>   </a:t>
            </a:r>
            <a:r>
              <a:rPr lang="en-US" b="1" dirty="0" err="1"/>
              <a:t>წარმატებით</a:t>
            </a:r>
            <a:r>
              <a:rPr lang="ka-GE" b="1" dirty="0"/>
              <a:t>   </a:t>
            </a:r>
            <a:r>
              <a:rPr lang="en-US" b="1" dirty="0" err="1"/>
              <a:t>განხორციელების</a:t>
            </a:r>
            <a:r>
              <a:rPr lang="ka-GE" b="1" dirty="0"/>
              <a:t>  </a:t>
            </a:r>
            <a:r>
              <a:rPr lang="en-US" b="1" dirty="0" err="1"/>
              <a:t>შემაფერხებელ</a:t>
            </a:r>
            <a:r>
              <a:rPr lang="ka-GE" b="1" dirty="0"/>
              <a:t>   </a:t>
            </a:r>
            <a:r>
              <a:rPr lang="en-US" b="1" dirty="0" err="1"/>
              <a:t>მნიშვნელოვან</a:t>
            </a:r>
            <a:r>
              <a:rPr lang="ka-GE" b="1" dirty="0"/>
              <a:t>  </a:t>
            </a:r>
            <a:r>
              <a:rPr lang="en-US" b="1" dirty="0" err="1"/>
              <a:t>ფაქტორად</a:t>
            </a:r>
            <a:r>
              <a:rPr lang="ka-GE" b="1" dirty="0"/>
              <a:t>   </a:t>
            </a:r>
            <a:r>
              <a:rPr lang="en-US" b="1" dirty="0" err="1"/>
              <a:t>შეიძლება</a:t>
            </a:r>
            <a:r>
              <a:rPr lang="ka-GE" b="1" dirty="0"/>
              <a:t>  </a:t>
            </a:r>
            <a:r>
              <a:rPr lang="en-US" b="1" dirty="0" err="1" smtClean="0"/>
              <a:t>იქცეს</a:t>
            </a:r>
            <a:endParaRPr lang="ka-GE" b="1" dirty="0" smtClean="0"/>
          </a:p>
          <a:p>
            <a:pPr marL="0" indent="0">
              <a:buNone/>
            </a:pPr>
            <a:r>
              <a:rPr lang="en-US" b="1" i="1" dirty="0" smtClean="0">
                <a:solidFill>
                  <a:srgbClr val="C00000"/>
                </a:solidFill>
              </a:rPr>
              <a:t>. </a:t>
            </a:r>
            <a:r>
              <a:rPr lang="ka-GE" b="1" i="1" dirty="0" smtClean="0">
                <a:solidFill>
                  <a:srgbClr val="C00000"/>
                </a:solidFill>
              </a:rPr>
              <a:t>       სისტემატიური  მარცხი  </a:t>
            </a:r>
            <a:r>
              <a:rPr lang="en-US" b="1" i="1" dirty="0" err="1" smtClean="0">
                <a:solidFill>
                  <a:srgbClr val="C00000"/>
                </a:solidFill>
              </a:rPr>
              <a:t>და</a:t>
            </a:r>
            <a:r>
              <a:rPr lang="ka-GE" b="1" i="1" dirty="0" smtClean="0">
                <a:solidFill>
                  <a:srgbClr val="C00000"/>
                </a:solidFill>
              </a:rPr>
              <a:t> </a:t>
            </a:r>
            <a:r>
              <a:rPr lang="en-US" b="1" i="1" dirty="0" smtClean="0">
                <a:solidFill>
                  <a:srgbClr val="C00000"/>
                </a:solidFill>
              </a:rPr>
              <a:t> </a:t>
            </a:r>
            <a:r>
              <a:rPr lang="en-US" b="1" i="1" dirty="0" err="1">
                <a:solidFill>
                  <a:srgbClr val="C00000"/>
                </a:solidFill>
              </a:rPr>
              <a:t>წარუმატებლობა</a:t>
            </a:r>
            <a:r>
              <a:rPr lang="en-US" b="1" i="1" dirty="0">
                <a:solidFill>
                  <a:srgbClr val="C00000"/>
                </a:solidFill>
              </a:rPr>
              <a:t> </a:t>
            </a:r>
            <a:r>
              <a:rPr lang="ka-GE" b="1" i="1" dirty="0" smtClean="0">
                <a:solidFill>
                  <a:srgbClr val="C00000"/>
                </a:solidFill>
              </a:rPr>
              <a:t>  </a:t>
            </a:r>
            <a:r>
              <a:rPr lang="en-US" b="1" i="1" dirty="0" err="1" smtClean="0">
                <a:solidFill>
                  <a:srgbClr val="C00000"/>
                </a:solidFill>
              </a:rPr>
              <a:t>ბავშვს</a:t>
            </a:r>
            <a:r>
              <a:rPr lang="ka-GE" b="1" i="1" dirty="0" smtClean="0">
                <a:solidFill>
                  <a:srgbClr val="C00000"/>
                </a:solidFill>
              </a:rPr>
              <a:t>  </a:t>
            </a:r>
            <a:r>
              <a:rPr lang="en-US" b="1" i="1" dirty="0" err="1">
                <a:solidFill>
                  <a:srgbClr val="C00000"/>
                </a:solidFill>
              </a:rPr>
              <a:t>სასწავლო</a:t>
            </a:r>
            <a:r>
              <a:rPr lang="ka-GE" b="1" i="1" dirty="0">
                <a:solidFill>
                  <a:srgbClr val="C00000"/>
                </a:solidFill>
              </a:rPr>
              <a:t>   </a:t>
            </a:r>
            <a:r>
              <a:rPr lang="en-US" b="1" i="1" dirty="0" err="1">
                <a:solidFill>
                  <a:srgbClr val="C00000"/>
                </a:solidFill>
              </a:rPr>
              <a:t>მოტივაციასაც</a:t>
            </a:r>
            <a:r>
              <a:rPr lang="ka-GE" b="1" i="1" dirty="0">
                <a:solidFill>
                  <a:srgbClr val="C00000"/>
                </a:solidFill>
              </a:rPr>
              <a:t>   </a:t>
            </a:r>
            <a:r>
              <a:rPr lang="en-US" b="1" i="1" dirty="0" err="1">
                <a:solidFill>
                  <a:srgbClr val="C00000"/>
                </a:solidFill>
              </a:rPr>
              <a:t>უქვეითებს</a:t>
            </a:r>
            <a:r>
              <a:rPr lang="ka-GE" b="1" i="1" dirty="0">
                <a:solidFill>
                  <a:srgbClr val="C00000"/>
                </a:solidFill>
              </a:rPr>
              <a:t>  </a:t>
            </a:r>
            <a:r>
              <a:rPr lang="en-US" b="1" i="1" dirty="0" err="1">
                <a:solidFill>
                  <a:srgbClr val="C00000"/>
                </a:solidFill>
              </a:rPr>
              <a:t>სკოლასთან</a:t>
            </a:r>
            <a:r>
              <a:rPr lang="ka-GE" b="1" i="1" dirty="0">
                <a:solidFill>
                  <a:srgbClr val="C00000"/>
                </a:solidFill>
              </a:rPr>
              <a:t>  </a:t>
            </a:r>
            <a:r>
              <a:rPr lang="en-US" b="1" i="1" dirty="0" err="1">
                <a:solidFill>
                  <a:srgbClr val="C00000"/>
                </a:solidFill>
              </a:rPr>
              <a:t>პირველკლასელთა</a:t>
            </a:r>
            <a:r>
              <a:rPr lang="ka-GE" b="1" i="1" dirty="0">
                <a:solidFill>
                  <a:srgbClr val="C00000"/>
                </a:solidFill>
              </a:rPr>
              <a:t>   </a:t>
            </a:r>
            <a:r>
              <a:rPr lang="en-US" b="1" i="1" dirty="0" err="1">
                <a:solidFill>
                  <a:srgbClr val="C00000"/>
                </a:solidFill>
              </a:rPr>
              <a:t>წარმატებული</a:t>
            </a:r>
            <a:r>
              <a:rPr lang="ka-GE" b="1" i="1" dirty="0">
                <a:solidFill>
                  <a:srgbClr val="C00000"/>
                </a:solidFill>
              </a:rPr>
              <a:t>   </a:t>
            </a:r>
            <a:r>
              <a:rPr lang="en-US" b="1" i="1" dirty="0" err="1">
                <a:solidFill>
                  <a:srgbClr val="C00000"/>
                </a:solidFill>
              </a:rPr>
              <a:t>ადაპტაციისთვის</a:t>
            </a:r>
            <a:r>
              <a:rPr lang="ka-GE" b="1" i="1" dirty="0">
                <a:solidFill>
                  <a:srgbClr val="C00000"/>
                </a:solidFill>
              </a:rPr>
              <a:t>   </a:t>
            </a:r>
            <a:r>
              <a:rPr lang="en-US" b="1" i="1" dirty="0" err="1">
                <a:solidFill>
                  <a:srgbClr val="C00000"/>
                </a:solidFill>
              </a:rPr>
              <a:t>კი</a:t>
            </a:r>
            <a:r>
              <a:rPr lang="ka-GE" b="1" i="1" dirty="0">
                <a:solidFill>
                  <a:srgbClr val="C00000"/>
                </a:solidFill>
              </a:rPr>
              <a:t>   </a:t>
            </a:r>
            <a:r>
              <a:rPr lang="en-US" b="1" i="1" dirty="0" err="1">
                <a:solidFill>
                  <a:srgbClr val="C00000"/>
                </a:solidFill>
              </a:rPr>
              <a:t>სასწავლო</a:t>
            </a:r>
            <a:r>
              <a:rPr lang="ka-GE" b="1" i="1" dirty="0">
                <a:solidFill>
                  <a:srgbClr val="C00000"/>
                </a:solidFill>
              </a:rPr>
              <a:t>    </a:t>
            </a:r>
            <a:r>
              <a:rPr lang="en-US" b="1" i="1" dirty="0" err="1">
                <a:solidFill>
                  <a:srgbClr val="C00000"/>
                </a:solidFill>
              </a:rPr>
              <a:t>მოტივაცია</a:t>
            </a:r>
            <a:r>
              <a:rPr lang="ka-GE" b="1" i="1" dirty="0">
                <a:solidFill>
                  <a:srgbClr val="C00000"/>
                </a:solidFill>
              </a:rPr>
              <a:t>   </a:t>
            </a:r>
            <a:r>
              <a:rPr lang="en-US" b="1" i="1" dirty="0" err="1">
                <a:solidFill>
                  <a:srgbClr val="C00000"/>
                </a:solidFill>
              </a:rPr>
              <a:t>აუცილებელია</a:t>
            </a:r>
            <a:endParaRPr lang="en-US" b="1" i="1" dirty="0">
              <a:solidFill>
                <a:srgbClr val="C00000"/>
              </a:solidFill>
            </a:endParaRPr>
          </a:p>
          <a:p>
            <a:endParaRPr lang="en-US" b="1" i="1" dirty="0">
              <a:solidFill>
                <a:srgbClr val="C00000"/>
              </a:solidFill>
            </a:endParaRPr>
          </a:p>
        </p:txBody>
      </p:sp>
      <p:sp>
        <p:nvSpPr>
          <p:cNvPr id="2" name="Title 1"/>
          <p:cNvSpPr>
            <a:spLocks noGrp="1"/>
          </p:cNvSpPr>
          <p:nvPr>
            <p:ph type="title"/>
          </p:nvPr>
        </p:nvSpPr>
        <p:spPr>
          <a:xfrm>
            <a:off x="179512" y="476672"/>
            <a:ext cx="5688631" cy="122413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სკოლასთან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ადაპტაციის</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განმსაზღვრელი</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ფაქტორები</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146" name="Picture 2" descr="C:\Users\nana\Desktop\New folder\начальная-школа-картинки-png-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0"/>
            <a:ext cx="3672408" cy="252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163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420887"/>
            <a:ext cx="8712967" cy="3705275"/>
          </a:xfrm>
        </p:spPr>
        <p:txBody>
          <a:bodyPr>
            <a:normAutofit/>
          </a:bodyPr>
          <a:lstStyle/>
          <a:p>
            <a:r>
              <a:rPr lang="ka-GE" b="1" i="1" dirty="0">
                <a:solidFill>
                  <a:srgbClr val="FF0000"/>
                </a:solidFill>
              </a:rPr>
              <a:t>მასწავლებლის როლი - </a:t>
            </a:r>
            <a:r>
              <a:rPr lang="ka-GE" b="1" i="1" dirty="0" smtClean="0">
                <a:solidFill>
                  <a:srgbClr val="FF0000"/>
                </a:solidFill>
              </a:rPr>
              <a:t>                                                      </a:t>
            </a:r>
            <a:r>
              <a:rPr lang="en-US" dirty="0" smtClean="0">
                <a:solidFill>
                  <a:srgbClr val="FF0000"/>
                </a:solidFill>
              </a:rPr>
              <a:t> </a:t>
            </a:r>
            <a:r>
              <a:rPr lang="en-US" b="1" dirty="0" err="1"/>
              <a:t>მნიშვნელოვანი</a:t>
            </a:r>
            <a:r>
              <a:rPr lang="en-US" b="1" dirty="0"/>
              <a:t> </a:t>
            </a:r>
            <a:r>
              <a:rPr lang="en-US" b="1" dirty="0" err="1" smtClean="0"/>
              <a:t>ფიგურა</a:t>
            </a:r>
            <a:r>
              <a:rPr lang="ka-GE" b="1" dirty="0" smtClean="0"/>
              <a:t> -</a:t>
            </a:r>
            <a:r>
              <a:rPr lang="en-US" b="1" dirty="0" smtClean="0"/>
              <a:t> </a:t>
            </a:r>
            <a:r>
              <a:rPr lang="en-US" b="1" dirty="0" err="1" smtClean="0"/>
              <a:t>მასწავლებელი</a:t>
            </a:r>
            <a:r>
              <a:rPr lang="ka-GE" b="1" dirty="0" smtClean="0"/>
              <a:t>.</a:t>
            </a:r>
            <a:r>
              <a:rPr lang="en-US" b="1" dirty="0" smtClean="0"/>
              <a:t> </a:t>
            </a:r>
            <a:r>
              <a:rPr lang="ka-GE" b="1" dirty="0"/>
              <a:t>მისი </a:t>
            </a:r>
            <a:r>
              <a:rPr lang="en-US" b="1" dirty="0" err="1"/>
              <a:t>შექება</a:t>
            </a:r>
            <a:r>
              <a:rPr lang="en-US" b="1" dirty="0"/>
              <a:t> </a:t>
            </a:r>
            <a:r>
              <a:rPr lang="en-US" b="1" dirty="0" err="1"/>
              <a:t>და</a:t>
            </a:r>
            <a:r>
              <a:rPr lang="en-US" b="1" dirty="0"/>
              <a:t> </a:t>
            </a:r>
            <a:r>
              <a:rPr lang="en-US" b="1" dirty="0" err="1"/>
              <a:t>შენიშვნა</a:t>
            </a:r>
            <a:r>
              <a:rPr lang="en-US" b="1" dirty="0"/>
              <a:t> </a:t>
            </a:r>
            <a:r>
              <a:rPr lang="en-US" b="1" dirty="0" err="1"/>
              <a:t>მნიშვნილოვნად</a:t>
            </a:r>
            <a:r>
              <a:rPr lang="en-US" b="1" dirty="0"/>
              <a:t> </a:t>
            </a:r>
            <a:r>
              <a:rPr lang="en-US" b="1" dirty="0" err="1"/>
              <a:t>მოქმედებს</a:t>
            </a:r>
            <a:r>
              <a:rPr lang="en-US" b="1" dirty="0"/>
              <a:t> </a:t>
            </a:r>
            <a:r>
              <a:rPr lang="en-US" b="1" dirty="0" err="1"/>
              <a:t>მოსწავლეზე</a:t>
            </a:r>
            <a:r>
              <a:rPr lang="en-US" b="1" dirty="0" smtClean="0"/>
              <a:t>. </a:t>
            </a:r>
            <a:r>
              <a:rPr lang="ka-GE" b="1" dirty="0" smtClean="0"/>
              <a:t>მასწავლებელი </a:t>
            </a:r>
            <a:r>
              <a:rPr lang="en-US" b="1" dirty="0" err="1"/>
              <a:t>მაქსიმალურად</a:t>
            </a:r>
            <a:r>
              <a:rPr lang="en-US" b="1" dirty="0"/>
              <a:t> </a:t>
            </a:r>
            <a:r>
              <a:rPr lang="en-US" b="1" dirty="0" err="1"/>
              <a:t>კეთილგანწყობილი</a:t>
            </a:r>
            <a:r>
              <a:rPr lang="en-US" b="1" dirty="0"/>
              <a:t> </a:t>
            </a:r>
            <a:r>
              <a:rPr lang="en-US" b="1" dirty="0" err="1"/>
              <a:t>და</a:t>
            </a:r>
            <a:r>
              <a:rPr lang="en-US" b="1" dirty="0"/>
              <a:t> </a:t>
            </a:r>
            <a:r>
              <a:rPr lang="en-US" b="1" dirty="0" err="1"/>
              <a:t>თბილი</a:t>
            </a:r>
            <a:r>
              <a:rPr lang="en-US" b="1" dirty="0"/>
              <a:t> </a:t>
            </a:r>
            <a:r>
              <a:rPr lang="en-US" b="1" dirty="0" err="1"/>
              <a:t>უნდა</a:t>
            </a:r>
            <a:r>
              <a:rPr lang="en-US" b="1" dirty="0"/>
              <a:t> </a:t>
            </a:r>
            <a:r>
              <a:rPr lang="en-US" b="1" dirty="0" err="1"/>
              <a:t>იყოს</a:t>
            </a:r>
            <a:r>
              <a:rPr lang="en-US" b="1" dirty="0"/>
              <a:t> </a:t>
            </a:r>
            <a:r>
              <a:rPr lang="en-US" b="1" dirty="0" err="1"/>
              <a:t>პირველკლასელთა</a:t>
            </a:r>
            <a:r>
              <a:rPr lang="en-US" b="1" dirty="0"/>
              <a:t> </a:t>
            </a:r>
            <a:r>
              <a:rPr lang="en-US" b="1" dirty="0" err="1"/>
              <a:t>მიმართ</a:t>
            </a:r>
            <a:r>
              <a:rPr lang="en-US" b="1" dirty="0"/>
              <a:t>. </a:t>
            </a:r>
            <a:endParaRPr lang="ka-GE" b="1" dirty="0" smtClean="0"/>
          </a:p>
          <a:p>
            <a:r>
              <a:rPr lang="ka-GE" b="1" dirty="0" smtClean="0"/>
              <a:t>თუ  მოსწავლეს დადებითი  დამოკიდებულება  აქვს  მასწავლებლის  მიმართ,  მით  უფრო  დადებითი  დამოკიდებულება  უყალიბდება  ზოგადად  სკოლის  მიმართ!</a:t>
            </a:r>
            <a:endParaRPr lang="en-US" b="1" dirty="0"/>
          </a:p>
          <a:p>
            <a:endParaRPr lang="en-US" b="1" dirty="0"/>
          </a:p>
        </p:txBody>
      </p:sp>
      <p:sp>
        <p:nvSpPr>
          <p:cNvPr id="2" name="Title 1"/>
          <p:cNvSpPr>
            <a:spLocks noGrp="1"/>
          </p:cNvSpPr>
          <p:nvPr>
            <p:ph type="title"/>
          </p:nvPr>
        </p:nvSpPr>
        <p:spPr>
          <a:xfrm>
            <a:off x="611560" y="332656"/>
            <a:ext cx="4896544" cy="172819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სკოლასთან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ადაპტაციის</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განმსაზღვრელი</a:t>
            </a:r>
            <a:r>
              <a:rPr lang="ka-GE"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ფაქტორები</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C:\Users\nana\Desktop\New folder\საკონფერენციოდ\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16632"/>
            <a:ext cx="364963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740502"/>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ka-GE" b="1" dirty="0"/>
              <a:t> </a:t>
            </a:r>
            <a:r>
              <a:rPr lang="en-US" b="1" i="1" dirty="0" err="1" smtClean="0"/>
              <a:t>ბავშვი</a:t>
            </a:r>
            <a:r>
              <a:rPr lang="en-US" b="1" i="1" dirty="0" smtClean="0"/>
              <a:t> </a:t>
            </a:r>
            <a:r>
              <a:rPr lang="en-US" b="1" i="1" dirty="0" err="1"/>
              <a:t>მუდამ</a:t>
            </a:r>
            <a:r>
              <a:rPr lang="en-US" b="1" i="1" dirty="0"/>
              <a:t> </a:t>
            </a:r>
            <a:r>
              <a:rPr lang="en-US" b="1" i="1" dirty="0" err="1"/>
              <a:t>დაღლილია</a:t>
            </a:r>
            <a:r>
              <a:rPr lang="en-US" b="1" i="1" dirty="0"/>
              <a:t> </a:t>
            </a:r>
            <a:r>
              <a:rPr lang="en-US" b="1" i="1" dirty="0" err="1"/>
              <a:t>და</a:t>
            </a:r>
            <a:r>
              <a:rPr lang="en-US" b="1" i="1" dirty="0"/>
              <a:t> </a:t>
            </a:r>
            <a:r>
              <a:rPr lang="en-US" b="1" i="1" dirty="0" err="1" smtClean="0"/>
              <a:t>შფოთავს</a:t>
            </a:r>
            <a:r>
              <a:rPr lang="ka-GE" b="1" i="1" dirty="0" smtClean="0"/>
              <a:t>;</a:t>
            </a:r>
            <a:endParaRPr lang="ka-GE" b="1" i="1" dirty="0"/>
          </a:p>
          <a:p>
            <a:r>
              <a:rPr lang="en-US" b="1" i="1" dirty="0" err="1" smtClean="0"/>
              <a:t>ვერ</a:t>
            </a:r>
            <a:r>
              <a:rPr lang="en-US" b="1" i="1" dirty="0" smtClean="0"/>
              <a:t> </a:t>
            </a:r>
            <a:r>
              <a:rPr lang="en-US" b="1" i="1" dirty="0" err="1"/>
              <a:t>იძინებს</a:t>
            </a:r>
            <a:r>
              <a:rPr lang="en-US" b="1" i="1" dirty="0"/>
              <a:t> </a:t>
            </a:r>
            <a:r>
              <a:rPr lang="en-US" b="1" i="1" dirty="0" err="1"/>
              <a:t>ღამით</a:t>
            </a:r>
            <a:r>
              <a:rPr lang="en-US" b="1" i="1" dirty="0"/>
              <a:t> </a:t>
            </a:r>
            <a:r>
              <a:rPr lang="en-US" b="1" i="1" dirty="0" err="1" smtClean="0"/>
              <a:t>და</a:t>
            </a:r>
            <a:r>
              <a:rPr lang="ka-GE" b="1" i="1" dirty="0" smtClean="0"/>
              <a:t>  </a:t>
            </a:r>
            <a:r>
              <a:rPr lang="en-US" b="1" i="1" dirty="0" err="1" smtClean="0"/>
              <a:t>შესაბამისად</a:t>
            </a:r>
            <a:r>
              <a:rPr lang="en-US" b="1" i="1" dirty="0"/>
              <a:t>, </a:t>
            </a:r>
            <a:r>
              <a:rPr lang="en-US" b="1" i="1" dirty="0" err="1"/>
              <a:t>ადრე</a:t>
            </a:r>
            <a:r>
              <a:rPr lang="en-US" b="1" i="1" dirty="0"/>
              <a:t> </a:t>
            </a:r>
            <a:r>
              <a:rPr lang="en-US" b="1" i="1" dirty="0" err="1"/>
              <a:t>ადგომაც</a:t>
            </a:r>
            <a:r>
              <a:rPr lang="en-US" b="1" i="1" dirty="0"/>
              <a:t> </a:t>
            </a:r>
            <a:r>
              <a:rPr lang="en-US" b="1" i="1" dirty="0" err="1" smtClean="0"/>
              <a:t>უჭირს</a:t>
            </a:r>
            <a:r>
              <a:rPr lang="ka-GE" b="1" i="1" dirty="0" smtClean="0"/>
              <a:t>;</a:t>
            </a:r>
          </a:p>
          <a:p>
            <a:r>
              <a:rPr lang="en-US" b="1" i="1" dirty="0" smtClean="0"/>
              <a:t> </a:t>
            </a:r>
            <a:r>
              <a:rPr lang="en-US" b="1" i="1" dirty="0" err="1"/>
              <a:t>უჩივის</a:t>
            </a:r>
            <a:r>
              <a:rPr lang="en-US" b="1" i="1" dirty="0"/>
              <a:t> </a:t>
            </a:r>
            <a:r>
              <a:rPr lang="en-US" b="1" i="1" dirty="0" err="1"/>
              <a:t>გვერდით</a:t>
            </a:r>
            <a:r>
              <a:rPr lang="en-US" b="1" i="1" dirty="0"/>
              <a:t> </a:t>
            </a:r>
            <a:r>
              <a:rPr lang="en-US" b="1" i="1" dirty="0" err="1"/>
              <a:t>მჯდომს</a:t>
            </a:r>
            <a:r>
              <a:rPr lang="en-US" b="1" i="1" dirty="0"/>
              <a:t>, </a:t>
            </a:r>
            <a:r>
              <a:rPr lang="en-US" b="1" i="1" dirty="0" err="1"/>
              <a:t>თითქოს</a:t>
            </a:r>
            <a:r>
              <a:rPr lang="en-US" b="1" i="1" dirty="0"/>
              <a:t> </a:t>
            </a:r>
            <a:r>
              <a:rPr lang="en-US" b="1" i="1" dirty="0" err="1"/>
              <a:t>ის</a:t>
            </a:r>
            <a:r>
              <a:rPr lang="en-US" b="1" i="1" dirty="0"/>
              <a:t> </a:t>
            </a:r>
            <a:r>
              <a:rPr lang="en-US" b="1" i="1" dirty="0" err="1"/>
              <a:t>ხელს</a:t>
            </a:r>
            <a:r>
              <a:rPr lang="en-US" b="1" i="1" dirty="0"/>
              <a:t> </a:t>
            </a:r>
            <a:r>
              <a:rPr lang="en-US" b="1" i="1" dirty="0" err="1"/>
              <a:t>უშლიდეს</a:t>
            </a:r>
            <a:r>
              <a:rPr lang="en-US" b="1" i="1" dirty="0"/>
              <a:t> </a:t>
            </a:r>
            <a:r>
              <a:rPr lang="en-US" b="1" i="1" dirty="0" err="1" smtClean="0"/>
              <a:t>მუშაობაში</a:t>
            </a:r>
            <a:r>
              <a:rPr lang="ka-GE" b="1" i="1" dirty="0" smtClean="0"/>
              <a:t>;</a:t>
            </a:r>
          </a:p>
          <a:p>
            <a:r>
              <a:rPr lang="en-US" b="1" i="1" dirty="0" err="1" smtClean="0"/>
              <a:t>აღიზიანებს</a:t>
            </a:r>
            <a:r>
              <a:rPr lang="en-US" b="1" i="1" dirty="0" smtClean="0"/>
              <a:t> </a:t>
            </a:r>
            <a:r>
              <a:rPr lang="en-US" b="1" i="1" dirty="0" err="1"/>
              <a:t>მასწავლებლის</a:t>
            </a:r>
            <a:r>
              <a:rPr lang="en-US" b="1" i="1" dirty="0"/>
              <a:t> </a:t>
            </a:r>
            <a:r>
              <a:rPr lang="en-US" b="1" i="1" dirty="0" err="1"/>
              <a:t>მოთხოვნები</a:t>
            </a:r>
            <a:r>
              <a:rPr lang="en-US" b="1" i="1" dirty="0"/>
              <a:t> </a:t>
            </a:r>
            <a:r>
              <a:rPr lang="en-US" b="1" i="1" dirty="0" err="1"/>
              <a:t>და</a:t>
            </a:r>
            <a:r>
              <a:rPr lang="en-US" b="1" i="1" dirty="0"/>
              <a:t> </a:t>
            </a:r>
            <a:r>
              <a:rPr lang="en-US" b="1" i="1" dirty="0" err="1"/>
              <a:t>შენიშვნები</a:t>
            </a:r>
            <a:r>
              <a:rPr lang="en-US" b="1" i="1" dirty="0"/>
              <a:t>. </a:t>
            </a:r>
            <a:endParaRPr lang="ka-GE" b="1" i="1" dirty="0" smtClean="0"/>
          </a:p>
          <a:p>
            <a:r>
              <a:rPr lang="en-US" b="1" i="1" dirty="0" err="1" smtClean="0"/>
              <a:t>უჭირთ</a:t>
            </a:r>
            <a:r>
              <a:rPr lang="en-US" b="1" i="1" dirty="0" smtClean="0"/>
              <a:t> </a:t>
            </a:r>
            <a:r>
              <a:rPr lang="en-US" b="1" i="1" dirty="0" err="1"/>
              <a:t>სასწავლო</a:t>
            </a:r>
            <a:r>
              <a:rPr lang="en-US" b="1" i="1" dirty="0"/>
              <a:t> </a:t>
            </a:r>
            <a:r>
              <a:rPr lang="en-US" b="1" i="1" dirty="0" err="1"/>
              <a:t>პროცესში</a:t>
            </a:r>
            <a:r>
              <a:rPr lang="en-US" b="1" i="1" dirty="0"/>
              <a:t> </a:t>
            </a:r>
            <a:r>
              <a:rPr lang="en-US" b="1" i="1" dirty="0" err="1"/>
              <a:t>ჩართვა</a:t>
            </a:r>
            <a:r>
              <a:rPr lang="en-US" b="1" i="1" dirty="0"/>
              <a:t> </a:t>
            </a:r>
            <a:r>
              <a:rPr lang="en-US" b="1" i="1" dirty="0" err="1"/>
              <a:t>და</a:t>
            </a:r>
            <a:r>
              <a:rPr lang="en-US" b="1" i="1" dirty="0"/>
              <a:t> </a:t>
            </a:r>
            <a:r>
              <a:rPr lang="en-US" b="1" i="1" dirty="0" err="1" smtClean="0"/>
              <a:t>მასალის</a:t>
            </a:r>
            <a:r>
              <a:rPr lang="ka-GE" b="1" i="1" dirty="0" smtClean="0"/>
              <a:t> </a:t>
            </a:r>
            <a:r>
              <a:rPr lang="en-US" b="1" i="1" dirty="0" smtClean="0"/>
              <a:t> </a:t>
            </a:r>
            <a:r>
              <a:rPr lang="en-US" b="1" i="1" dirty="0" err="1"/>
              <a:t>სრულყოფილად</a:t>
            </a:r>
            <a:r>
              <a:rPr lang="en-US" b="1" i="1" dirty="0"/>
              <a:t> </a:t>
            </a:r>
            <a:r>
              <a:rPr lang="ka-GE" b="1" i="1" dirty="0" smtClean="0"/>
              <a:t> </a:t>
            </a:r>
            <a:r>
              <a:rPr lang="en-US" b="1" i="1" dirty="0" err="1" smtClean="0"/>
              <a:t>ათვისება</a:t>
            </a:r>
            <a:r>
              <a:rPr lang="en-US" b="1" i="1" dirty="0"/>
              <a:t>. </a:t>
            </a:r>
          </a:p>
        </p:txBody>
      </p:sp>
      <p:sp>
        <p:nvSpPr>
          <p:cNvPr id="2" name="Title 1"/>
          <p:cNvSpPr>
            <a:spLocks noGrp="1"/>
          </p:cNvSpPr>
          <p:nvPr>
            <p:ph type="title"/>
          </p:nvPr>
        </p:nvSpPr>
        <p:spPr>
          <a:xfrm>
            <a:off x="688491" y="570156"/>
            <a:ext cx="4891622" cy="1054250"/>
          </a:xfrm>
        </p:spPr>
        <p:txBody>
          <a:bodyPr/>
          <a:lstStyle/>
          <a:p>
            <a:r>
              <a:rPr lang="ka-GE"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დეზადაპტაციის </a:t>
            </a: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ნიშნები</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146" name="Picture 2" descr="C:\Users\nana\Desktop\New folder\14800656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04664"/>
            <a:ext cx="3168352" cy="18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6535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i="1" dirty="0"/>
              <a:t> </a:t>
            </a:r>
            <a:r>
              <a:rPr lang="en-US" b="1" i="1" dirty="0" err="1"/>
              <a:t>ბავშვი</a:t>
            </a:r>
            <a:r>
              <a:rPr lang="en-US" b="1" i="1" dirty="0"/>
              <a:t> </a:t>
            </a:r>
            <a:r>
              <a:rPr lang="en-US" b="1" i="1" dirty="0" err="1"/>
              <a:t>მხიარული</a:t>
            </a:r>
            <a:r>
              <a:rPr lang="en-US" b="1" i="1" dirty="0"/>
              <a:t> </a:t>
            </a:r>
            <a:r>
              <a:rPr lang="en-US" b="1" i="1" dirty="0" err="1"/>
              <a:t>და</a:t>
            </a:r>
            <a:r>
              <a:rPr lang="en-US" b="1" i="1" dirty="0"/>
              <a:t> </a:t>
            </a:r>
            <a:r>
              <a:rPr lang="en-US" b="1" i="1" dirty="0" err="1" smtClean="0"/>
              <a:t>მშვიდია</a:t>
            </a:r>
            <a:r>
              <a:rPr lang="en-US" b="1" i="1" dirty="0"/>
              <a:t>;</a:t>
            </a:r>
            <a:r>
              <a:rPr lang="en-US" b="1" i="1" dirty="0" smtClean="0"/>
              <a:t> </a:t>
            </a:r>
            <a:endParaRPr lang="ka-GE" b="1" i="1" dirty="0" smtClean="0"/>
          </a:p>
          <a:p>
            <a:r>
              <a:rPr lang="en-US" b="1" i="1" dirty="0" err="1" smtClean="0"/>
              <a:t>სწრაფად</a:t>
            </a:r>
            <a:r>
              <a:rPr lang="en-US" b="1" i="1" dirty="0" smtClean="0"/>
              <a:t> </a:t>
            </a:r>
            <a:r>
              <a:rPr lang="en-US" b="1" i="1" dirty="0"/>
              <a:t> </a:t>
            </a:r>
            <a:r>
              <a:rPr lang="en-US" b="1" i="1" dirty="0" err="1"/>
              <a:t>პოულობს</a:t>
            </a:r>
            <a:r>
              <a:rPr lang="en-US" b="1" i="1" dirty="0"/>
              <a:t> </a:t>
            </a:r>
            <a:r>
              <a:rPr lang="en-US" b="1" i="1" dirty="0" err="1" smtClean="0"/>
              <a:t>მეგობრებს</a:t>
            </a:r>
            <a:r>
              <a:rPr lang="en-US" b="1" i="1" dirty="0"/>
              <a:t>;</a:t>
            </a:r>
            <a:r>
              <a:rPr lang="en-US" b="1" i="1" dirty="0" smtClean="0"/>
              <a:t> </a:t>
            </a:r>
            <a:endParaRPr lang="ka-GE" b="1" i="1" dirty="0" smtClean="0"/>
          </a:p>
          <a:p>
            <a:r>
              <a:rPr lang="en-US" b="1" i="1" dirty="0" err="1" smtClean="0"/>
              <a:t>დადებითადაა</a:t>
            </a:r>
            <a:r>
              <a:rPr lang="en-US" b="1" i="1" dirty="0" smtClean="0"/>
              <a:t> </a:t>
            </a:r>
            <a:r>
              <a:rPr lang="en-US" b="1" i="1" dirty="0" err="1"/>
              <a:t>განწყობილი</a:t>
            </a:r>
            <a:r>
              <a:rPr lang="en-US" b="1" i="1" dirty="0"/>
              <a:t> </a:t>
            </a:r>
            <a:r>
              <a:rPr lang="en-US" b="1" i="1" dirty="0" err="1"/>
              <a:t>მასწავლებლებისა</a:t>
            </a:r>
            <a:r>
              <a:rPr lang="en-US" b="1" i="1" dirty="0"/>
              <a:t> </a:t>
            </a:r>
            <a:r>
              <a:rPr lang="en-US" b="1" i="1" dirty="0" err="1"/>
              <a:t>და</a:t>
            </a:r>
            <a:r>
              <a:rPr lang="en-US" b="1" i="1" dirty="0"/>
              <a:t> </a:t>
            </a:r>
            <a:r>
              <a:rPr lang="en-US" b="1" i="1" dirty="0" err="1"/>
              <a:t>თანატოლების</a:t>
            </a:r>
            <a:r>
              <a:rPr lang="en-US" b="1" i="1" dirty="0"/>
              <a:t> </a:t>
            </a:r>
            <a:r>
              <a:rPr lang="en-US" b="1" i="1" dirty="0" err="1" smtClean="0"/>
              <a:t>მიმართ</a:t>
            </a:r>
            <a:r>
              <a:rPr lang="en-US" b="1" i="1" dirty="0"/>
              <a:t>;</a:t>
            </a:r>
            <a:r>
              <a:rPr lang="en-US" b="1" i="1" dirty="0" smtClean="0"/>
              <a:t> </a:t>
            </a:r>
            <a:endParaRPr lang="ka-GE" b="1" i="1" dirty="0" smtClean="0"/>
          </a:p>
          <a:p>
            <a:r>
              <a:rPr lang="en-US" b="1" i="1" dirty="0" err="1" smtClean="0"/>
              <a:t>გაღიზიანების</a:t>
            </a:r>
            <a:r>
              <a:rPr lang="en-US" b="1" i="1" dirty="0" smtClean="0"/>
              <a:t> </a:t>
            </a:r>
            <a:r>
              <a:rPr lang="en-US" b="1" i="1" dirty="0" err="1"/>
              <a:t>გარეშე</a:t>
            </a:r>
            <a:r>
              <a:rPr lang="en-US" b="1" i="1" dirty="0"/>
              <a:t> </a:t>
            </a:r>
            <a:r>
              <a:rPr lang="en-US" b="1" i="1" dirty="0" err="1"/>
              <a:t>ასრულებს</a:t>
            </a:r>
            <a:r>
              <a:rPr lang="en-US" b="1" i="1" dirty="0"/>
              <a:t> </a:t>
            </a:r>
            <a:r>
              <a:rPr lang="en-US" b="1" i="1" dirty="0" err="1"/>
              <a:t>საშინაო</a:t>
            </a:r>
            <a:r>
              <a:rPr lang="en-US" b="1" i="1" dirty="0"/>
              <a:t> </a:t>
            </a:r>
            <a:r>
              <a:rPr lang="en-US" b="1" i="1" dirty="0" err="1"/>
              <a:t>დავალებებს</a:t>
            </a:r>
            <a:r>
              <a:rPr lang="en-US" b="1" i="1" dirty="0"/>
              <a:t> </a:t>
            </a:r>
            <a:r>
              <a:rPr lang="en-US" b="1" i="1" dirty="0" err="1"/>
              <a:t>და</a:t>
            </a:r>
            <a:r>
              <a:rPr lang="en-US" b="1" i="1" dirty="0"/>
              <a:t> </a:t>
            </a:r>
            <a:r>
              <a:rPr lang="en-US" b="1" i="1" dirty="0" err="1"/>
              <a:t>ადვილად</a:t>
            </a:r>
            <a:r>
              <a:rPr lang="en-US" b="1" i="1" dirty="0"/>
              <a:t> </a:t>
            </a:r>
            <a:r>
              <a:rPr lang="en-US" b="1" i="1" dirty="0" err="1"/>
              <a:t>ეგუება</a:t>
            </a:r>
            <a:r>
              <a:rPr lang="en-US" b="1" i="1" dirty="0"/>
              <a:t> </a:t>
            </a:r>
            <a:r>
              <a:rPr lang="en-US" b="1" i="1" dirty="0" err="1"/>
              <a:t>დატვირთული</a:t>
            </a:r>
            <a:r>
              <a:rPr lang="en-US" b="1" i="1" dirty="0"/>
              <a:t> </a:t>
            </a:r>
            <a:r>
              <a:rPr lang="en-US" b="1" i="1" dirty="0" err="1"/>
              <a:t>დღის</a:t>
            </a:r>
            <a:r>
              <a:rPr lang="en-US" b="1" i="1" dirty="0"/>
              <a:t> </a:t>
            </a:r>
            <a:r>
              <a:rPr lang="en-US" b="1" i="1" dirty="0" err="1"/>
              <a:t>რეჟიმს</a:t>
            </a:r>
            <a:r>
              <a:rPr lang="en-US" b="1" i="1" dirty="0"/>
              <a:t> (</a:t>
            </a:r>
            <a:r>
              <a:rPr lang="en-US" b="1" i="1" dirty="0" err="1"/>
              <a:t>არ</a:t>
            </a:r>
            <a:r>
              <a:rPr lang="en-US" b="1" i="1" dirty="0"/>
              <a:t> </a:t>
            </a:r>
            <a:r>
              <a:rPr lang="en-US" b="1" i="1" dirty="0" err="1"/>
              <a:t>ტირის</a:t>
            </a:r>
            <a:r>
              <a:rPr lang="en-US" b="1" i="1" dirty="0"/>
              <a:t> </a:t>
            </a:r>
            <a:r>
              <a:rPr lang="en-US" b="1" i="1" dirty="0" err="1"/>
              <a:t>ადრე</a:t>
            </a:r>
            <a:r>
              <a:rPr lang="en-US" b="1" i="1" dirty="0"/>
              <a:t> </a:t>
            </a:r>
            <a:r>
              <a:rPr lang="en-US" b="1" i="1" dirty="0" err="1"/>
              <a:t>ადგომის</a:t>
            </a:r>
            <a:r>
              <a:rPr lang="en-US" b="1" i="1" dirty="0"/>
              <a:t> </a:t>
            </a:r>
            <a:r>
              <a:rPr lang="en-US" b="1" i="1" dirty="0" err="1"/>
              <a:t>გამო</a:t>
            </a:r>
            <a:r>
              <a:rPr lang="en-US" b="1" i="1" dirty="0"/>
              <a:t>, </a:t>
            </a:r>
            <a:r>
              <a:rPr lang="en-US" b="1" i="1" dirty="0" err="1"/>
              <a:t>მშვიდად</a:t>
            </a:r>
            <a:r>
              <a:rPr lang="en-US" b="1" i="1" dirty="0"/>
              <a:t> </a:t>
            </a:r>
            <a:r>
              <a:rPr lang="en-US" b="1" i="1" dirty="0" err="1"/>
              <a:t>სძინავს</a:t>
            </a:r>
            <a:r>
              <a:rPr lang="en-US" b="1" i="1" dirty="0"/>
              <a:t> </a:t>
            </a:r>
            <a:r>
              <a:rPr lang="en-US" b="1" i="1" dirty="0" err="1"/>
              <a:t>ღამით</a:t>
            </a:r>
            <a:r>
              <a:rPr lang="en-US" b="1" i="1" dirty="0"/>
              <a:t>, </a:t>
            </a:r>
            <a:r>
              <a:rPr lang="en-US" b="1" i="1" dirty="0" err="1"/>
              <a:t>კარგი</a:t>
            </a:r>
            <a:r>
              <a:rPr lang="en-US" b="1" i="1" dirty="0"/>
              <a:t> </a:t>
            </a:r>
            <a:r>
              <a:rPr lang="en-US" b="1" i="1" dirty="0" err="1"/>
              <a:t>განწყობით</a:t>
            </a:r>
            <a:r>
              <a:rPr lang="en-US" b="1" i="1" dirty="0"/>
              <a:t> </a:t>
            </a:r>
            <a:r>
              <a:rPr lang="en-US" b="1" i="1" dirty="0" err="1"/>
              <a:t>გადის</a:t>
            </a:r>
            <a:r>
              <a:rPr lang="en-US" b="1" i="1" dirty="0"/>
              <a:t> </a:t>
            </a:r>
            <a:r>
              <a:rPr lang="en-US" b="1" i="1" dirty="0" err="1"/>
              <a:t>სახლიდან</a:t>
            </a:r>
            <a:r>
              <a:rPr lang="en-US" b="1" i="1" dirty="0" smtClean="0"/>
              <a:t>);</a:t>
            </a:r>
            <a:endParaRPr lang="ka-GE" b="1" i="1" dirty="0" smtClean="0"/>
          </a:p>
          <a:p>
            <a:r>
              <a:rPr lang="en-US" b="1" i="1" dirty="0" err="1" smtClean="0"/>
              <a:t>არ</a:t>
            </a:r>
            <a:r>
              <a:rPr lang="en-US" b="1" i="1" dirty="0" smtClean="0"/>
              <a:t> </a:t>
            </a:r>
            <a:r>
              <a:rPr lang="en-US" b="1" i="1" dirty="0" err="1"/>
              <a:t>ავლენს</a:t>
            </a:r>
            <a:r>
              <a:rPr lang="en-US" b="1" i="1" dirty="0"/>
              <a:t> </a:t>
            </a:r>
            <a:r>
              <a:rPr lang="en-US" b="1" i="1" dirty="0" err="1"/>
              <a:t>შიშს</a:t>
            </a:r>
            <a:r>
              <a:rPr lang="en-US" b="1" i="1" dirty="0"/>
              <a:t> </a:t>
            </a:r>
            <a:r>
              <a:rPr lang="en-US" b="1" i="1" dirty="0" err="1"/>
              <a:t>ან</a:t>
            </a:r>
            <a:r>
              <a:rPr lang="en-US" b="1" i="1" dirty="0"/>
              <a:t> </a:t>
            </a:r>
            <a:r>
              <a:rPr lang="en-US" b="1" i="1" dirty="0" err="1"/>
              <a:t>რაიმე</a:t>
            </a:r>
            <a:r>
              <a:rPr lang="en-US" b="1" i="1" dirty="0"/>
              <a:t> </a:t>
            </a:r>
            <a:r>
              <a:rPr lang="en-US" b="1" i="1" dirty="0" err="1"/>
              <a:t>სხვა</a:t>
            </a:r>
            <a:r>
              <a:rPr lang="en-US" b="1" i="1" dirty="0"/>
              <a:t> </a:t>
            </a:r>
            <a:r>
              <a:rPr lang="en-US" b="1" i="1" dirty="0" err="1"/>
              <a:t>ტიპის</a:t>
            </a:r>
            <a:r>
              <a:rPr lang="en-US" b="1" i="1" dirty="0"/>
              <a:t> </a:t>
            </a:r>
            <a:r>
              <a:rPr lang="en-US" b="1" i="1" dirty="0" err="1"/>
              <a:t>დისკომფორტს</a:t>
            </a:r>
            <a:r>
              <a:rPr lang="en-US" b="1" i="1" dirty="0"/>
              <a:t> </a:t>
            </a:r>
            <a:r>
              <a:rPr lang="en-US" b="1" i="1" dirty="0" err="1"/>
              <a:t>თანატოლებისა</a:t>
            </a:r>
            <a:r>
              <a:rPr lang="en-US" b="1" i="1" dirty="0"/>
              <a:t> </a:t>
            </a:r>
            <a:r>
              <a:rPr lang="en-US" b="1" i="1" dirty="0" err="1"/>
              <a:t>თუ</a:t>
            </a:r>
            <a:r>
              <a:rPr lang="en-US" b="1" i="1" dirty="0"/>
              <a:t> </a:t>
            </a:r>
            <a:r>
              <a:rPr lang="en-US" b="1" i="1" dirty="0" err="1"/>
              <a:t>პედაგოგების</a:t>
            </a:r>
            <a:r>
              <a:rPr lang="en-US" b="1" i="1" dirty="0"/>
              <a:t> </a:t>
            </a:r>
            <a:r>
              <a:rPr lang="en-US" b="1" i="1" dirty="0" err="1"/>
              <a:t>მიმართ</a:t>
            </a:r>
            <a:r>
              <a:rPr lang="en-US" b="1" i="1" dirty="0"/>
              <a:t>, </a:t>
            </a:r>
            <a:r>
              <a:rPr lang="en-US" b="1" i="1" dirty="0" err="1"/>
              <a:t>ადეკვატურად</a:t>
            </a:r>
            <a:r>
              <a:rPr lang="en-US" b="1" i="1" dirty="0"/>
              <a:t> </a:t>
            </a:r>
            <a:r>
              <a:rPr lang="en-US" b="1" i="1" dirty="0" err="1"/>
              <a:t>რეაგირებს</a:t>
            </a:r>
            <a:r>
              <a:rPr lang="en-US" b="1" i="1" dirty="0"/>
              <a:t> </a:t>
            </a:r>
            <a:r>
              <a:rPr lang="en-US" b="1" i="1" dirty="0" err="1"/>
              <a:t>მათ</a:t>
            </a:r>
            <a:r>
              <a:rPr lang="en-US" b="1" i="1" dirty="0"/>
              <a:t> </a:t>
            </a:r>
            <a:r>
              <a:rPr lang="en-US" b="1" i="1" dirty="0" err="1"/>
              <a:t>შენიშვნებზე</a:t>
            </a:r>
            <a:r>
              <a:rPr lang="en-US" b="1" i="1" dirty="0"/>
              <a:t>…</a:t>
            </a:r>
          </a:p>
        </p:txBody>
      </p:sp>
      <p:sp>
        <p:nvSpPr>
          <p:cNvPr id="2" name="Title 1"/>
          <p:cNvSpPr>
            <a:spLocks noGrp="1"/>
          </p:cNvSpPr>
          <p:nvPr>
            <p:ph type="title"/>
          </p:nvPr>
        </p:nvSpPr>
        <p:spPr>
          <a:xfrm>
            <a:off x="472466" y="548680"/>
            <a:ext cx="5395678" cy="1054250"/>
          </a:xfrm>
        </p:spPr>
        <p:txBody>
          <a:bodyPr>
            <a:noAutofit/>
          </a:bodyPr>
          <a:lstStyle/>
          <a:p>
            <a:r>
              <a:rPr lang="ka-GE"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წარმატებული </a:t>
            </a:r>
            <a:r>
              <a:rPr lang="en-US" sz="4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ადაპტაციის</a:t>
            </a:r>
            <a:r>
              <a:rPr lang="ka-GE"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ნიშნები</a:t>
            </a:r>
            <a:endParaRPr lang="en-US"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122" name="Picture 2" descr="C:\Users\nana\Desktop\New folder\1472969812_pupil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6452" y="620688"/>
            <a:ext cx="302433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132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1412776"/>
            <a:ext cx="7632848" cy="4896544"/>
          </a:xfrm>
        </p:spPr>
        <p:txBody>
          <a:bodyPr>
            <a:normAutofit fontScale="92500" lnSpcReduction="10000"/>
          </a:bodyPr>
          <a:lstStyle/>
          <a:p>
            <a:pPr marL="0" indent="0">
              <a:buNone/>
            </a:pPr>
            <a:r>
              <a:rPr lang="ka-GE" dirty="0" smtClean="0"/>
              <a:t>    </a:t>
            </a:r>
            <a:endParaRPr lang="en-US" dirty="0" smtClean="0"/>
          </a:p>
          <a:p>
            <a:pPr marL="0" indent="0">
              <a:buNone/>
            </a:pPr>
            <a:endParaRPr lang="en-US" dirty="0"/>
          </a:p>
          <a:p>
            <a:pPr marL="0" indent="0" algn="just">
              <a:buNone/>
            </a:pPr>
            <a:r>
              <a:rPr lang="ka-GE" dirty="0" smtClean="0"/>
              <a:t>   </a:t>
            </a:r>
            <a:r>
              <a:rPr lang="ka-GE" sz="2100" b="1" dirty="0" smtClean="0"/>
              <a:t>გაკვეთილი  </a:t>
            </a:r>
            <a:r>
              <a:rPr lang="ka-GE" sz="2100" b="1" dirty="0"/>
              <a:t>ახალი  დაწყებული  იყო... საკლასო  ოთახის  კარზე  მორიდებული  კაკუნი  გაისმა.  კარი  გავაღე.  კარს  მიღმა  აცრემლებული  ილია  იდგა,  მუცელზე  ხელი  დაედო  და  საცოდავად იცქირებოდა. აღელვებული  და  შეწუხებული  მამიკო სიტყვებს  ვერ  პოულობდა,  ბოლოს - ,,მუცელი  ისევ  </a:t>
            </a:r>
            <a:r>
              <a:rPr lang="ka-GE" sz="2100" b="1" dirty="0" smtClean="0"/>
              <a:t>ატკივდა  </a:t>
            </a:r>
            <a:r>
              <a:rPr lang="ka-GE" sz="2100" b="1" dirty="0"/>
              <a:t>სკოლაში  რომ  შემოვედითო“ - ძლივს  წარმოთქვა   და  შვილს  თვალები  გადაუბრიალა.  ილიას  წინ  ჩავიცუცქე,  თვალი  თვალში  გავუყარე  და  ვკითხე, </a:t>
            </a:r>
            <a:r>
              <a:rPr lang="ka-GE" sz="2100" b="1" dirty="0" smtClean="0"/>
              <a:t>,,ძალიან  გტკივა? ‘’ </a:t>
            </a:r>
            <a:r>
              <a:rPr lang="ka-GE" sz="2100" b="1" dirty="0"/>
              <a:t>თავი  დამიქნია.  ..ოჰ,  ეს  ოხერი  მუცლის ტკივილი, </a:t>
            </a:r>
            <a:r>
              <a:rPr lang="ka-GE" sz="2100" b="1" dirty="0" smtClean="0"/>
              <a:t>არადა  </a:t>
            </a:r>
            <a:r>
              <a:rPr lang="ka-GE" sz="2100" b="1" dirty="0"/>
              <a:t>დღეს  შენთვის და  შენი  მეგობრებისთვის რა  კარგი სიურპრიზი  მქონდა</a:t>
            </a:r>
            <a:r>
              <a:rPr lang="en-US" sz="2100" b="1" dirty="0"/>
              <a:t>!</a:t>
            </a:r>
            <a:r>
              <a:rPr lang="ka-GE" sz="2100" b="1" dirty="0"/>
              <a:t>“ - ვთქვი  დანანებით და  თავზე  ხელი  გადავუსვი. თვალები გაუფართოვდა. მამიკოს  მივუბრუნდი და  მშვიდად  დავამატე - </a:t>
            </a:r>
            <a:r>
              <a:rPr lang="en-US" sz="2100" b="1" dirty="0" smtClean="0"/>
              <a:t>,,</a:t>
            </a:r>
            <a:r>
              <a:rPr lang="ka-GE" sz="2100" b="1" dirty="0" smtClean="0"/>
              <a:t>რას </a:t>
            </a:r>
            <a:r>
              <a:rPr lang="ka-GE" sz="2100" b="1" dirty="0"/>
              <a:t>ვიზამთ, წაიყვანეთ  სახლში, ექიმს  გამოუძახეთ,  წამლის</a:t>
            </a:r>
            <a:r>
              <a:rPr lang="en-US" sz="2100" b="1" dirty="0"/>
              <a:t> </a:t>
            </a:r>
            <a:r>
              <a:rPr lang="ka-GE" sz="2100" b="1" dirty="0" smtClean="0"/>
              <a:t>მიცემაც  </a:t>
            </a:r>
            <a:r>
              <a:rPr lang="ka-GE" sz="2100" b="1" dirty="0"/>
              <a:t>არ  </a:t>
            </a:r>
            <a:r>
              <a:rPr lang="ka-GE" sz="2100" b="1" dirty="0" smtClean="0"/>
              <a:t>დაგავიწყდეთ-მეთქი’’.  </a:t>
            </a:r>
            <a:r>
              <a:rPr lang="ka-GE" sz="2100" b="1" dirty="0"/>
              <a:t>ილიას შევხედე  და... </a:t>
            </a:r>
            <a:endParaRPr lang="en-US" sz="2100" b="1" dirty="0"/>
          </a:p>
        </p:txBody>
      </p:sp>
      <p:sp>
        <p:nvSpPr>
          <p:cNvPr id="2" name="Title 1"/>
          <p:cNvSpPr>
            <a:spLocks noGrp="1"/>
          </p:cNvSpPr>
          <p:nvPr>
            <p:ph type="title"/>
          </p:nvPr>
        </p:nvSpPr>
        <p:spPr>
          <a:xfrm>
            <a:off x="827584" y="548680"/>
            <a:ext cx="7756263" cy="105425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ka-GE"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ეს  ჩვენი  სასკოლო  ცხოვრებაა...</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descr="C:\Users\nana\Desktop\New folder\b59ac82003f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56" y="2924944"/>
            <a:ext cx="128656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053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248347"/>
            <a:ext cx="8496943" cy="3877815"/>
          </a:xfrm>
        </p:spPr>
        <p:txBody>
          <a:bodyPr>
            <a:normAutofit lnSpcReduction="10000"/>
          </a:bodyPr>
          <a:lstStyle/>
          <a:p>
            <a:pPr fontAlgn="base"/>
            <a:r>
              <a:rPr lang="ka-GE" dirty="0"/>
              <a:t>სკოლასთან  პირველკლასელის ადაპტაცია  სრულიად განსაკუთრებული  მნიშვნელობის  მატარებელია. ამ  პერიოდში  ჩამოყალიბებული  დამოკიდებულებები  და  ღირებულებები  განსაზღვრავს  ბავშვის  მთელი  სასკოლო  ცხოვრების  ხასიათს,  იმას,  თუ  რამდენად საინტერესო  და მიმზიდველი  იქნება  მისთვის  სკოლა  და  სწავლა-სწავლების პროცესი. ამიტომაცაა  </a:t>
            </a:r>
            <a:r>
              <a:rPr lang="en-US" dirty="0" err="1"/>
              <a:t>მნიშვნელოვანი</a:t>
            </a:r>
            <a:r>
              <a:rPr lang="en-US" dirty="0"/>
              <a:t> </a:t>
            </a:r>
            <a:r>
              <a:rPr lang="en-US" dirty="0" err="1"/>
              <a:t>პირველკლასელის</a:t>
            </a:r>
            <a:r>
              <a:rPr lang="en-US" dirty="0"/>
              <a:t> </a:t>
            </a:r>
            <a:r>
              <a:rPr lang="en-US" dirty="0" err="1"/>
              <a:t>დახმარება</a:t>
            </a:r>
            <a:r>
              <a:rPr lang="en-US" dirty="0"/>
              <a:t> </a:t>
            </a:r>
            <a:r>
              <a:rPr lang="en-US" dirty="0" err="1"/>
              <a:t>ახალ</a:t>
            </a:r>
            <a:r>
              <a:rPr lang="en-US" dirty="0"/>
              <a:t> </a:t>
            </a:r>
            <a:r>
              <a:rPr lang="en-US" dirty="0" err="1"/>
              <a:t>საქმიან</a:t>
            </a:r>
            <a:r>
              <a:rPr lang="en-US" dirty="0"/>
              <a:t> </a:t>
            </a:r>
            <a:r>
              <a:rPr lang="en-US" dirty="0" err="1"/>
              <a:t>გარემოსთან</a:t>
            </a:r>
            <a:r>
              <a:rPr lang="en-US" dirty="0"/>
              <a:t> </a:t>
            </a:r>
            <a:r>
              <a:rPr lang="en-US" dirty="0" err="1"/>
              <a:t>შეგუებაში</a:t>
            </a:r>
            <a:r>
              <a:rPr lang="en-US" dirty="0"/>
              <a:t>, </a:t>
            </a:r>
            <a:r>
              <a:rPr lang="en-US" dirty="0" err="1"/>
              <a:t>ელემენტარული</a:t>
            </a:r>
            <a:r>
              <a:rPr lang="en-US" dirty="0"/>
              <a:t> </a:t>
            </a:r>
            <a:r>
              <a:rPr lang="en-US" dirty="0" err="1"/>
              <a:t>სასწავლო</a:t>
            </a:r>
            <a:r>
              <a:rPr lang="en-US" dirty="0"/>
              <a:t> </a:t>
            </a:r>
            <a:r>
              <a:rPr lang="en-US" dirty="0" err="1"/>
              <a:t>ჩვევების</a:t>
            </a:r>
            <a:r>
              <a:rPr lang="en-US" dirty="0"/>
              <a:t> </a:t>
            </a:r>
            <a:r>
              <a:rPr lang="en-US" dirty="0" err="1"/>
              <a:t>დაუფლებაში</a:t>
            </a:r>
            <a:r>
              <a:rPr lang="en-US" dirty="0"/>
              <a:t>, </a:t>
            </a:r>
            <a:r>
              <a:rPr lang="en-US" dirty="0" err="1"/>
              <a:t>თანაკლასელებთან</a:t>
            </a:r>
            <a:r>
              <a:rPr lang="en-US" dirty="0"/>
              <a:t> </a:t>
            </a:r>
            <a:r>
              <a:rPr lang="en-US" dirty="0" err="1"/>
              <a:t>თანამშრომლობის</a:t>
            </a:r>
            <a:r>
              <a:rPr lang="en-US" dirty="0"/>
              <a:t> </a:t>
            </a:r>
            <a:r>
              <a:rPr lang="en-US" dirty="0" err="1"/>
              <a:t>უნარის</a:t>
            </a:r>
            <a:r>
              <a:rPr lang="en-US" dirty="0"/>
              <a:t> </a:t>
            </a:r>
            <a:r>
              <a:rPr lang="en-US" dirty="0" err="1" smtClean="0"/>
              <a:t>განვითარებაში</a:t>
            </a:r>
            <a:r>
              <a:rPr lang="ka-GE" dirty="0"/>
              <a:t> </a:t>
            </a:r>
            <a:r>
              <a:rPr lang="ka-GE" dirty="0" smtClean="0"/>
              <a:t> და  ა.შ.</a:t>
            </a:r>
            <a:endParaRPr lang="en-US" dirty="0"/>
          </a:p>
        </p:txBody>
      </p:sp>
      <p:sp>
        <p:nvSpPr>
          <p:cNvPr id="3" name="Title 2"/>
          <p:cNvSpPr>
            <a:spLocks noGrp="1"/>
          </p:cNvSpPr>
          <p:nvPr>
            <p:ph type="title"/>
          </p:nvPr>
        </p:nvSpPr>
        <p:spPr>
          <a:xfrm>
            <a:off x="688491" y="570156"/>
            <a:ext cx="4027525" cy="10542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b="1" i="1" cap="all" dirty="0" smtClean="0">
                <a:ln w="0"/>
                <a:solidFill>
                  <a:srgbClr val="FF0000"/>
                </a:solidFill>
                <a:effectLst>
                  <a:reflection blurRad="12700" stA="50000" endPos="50000" dist="5000" dir="5400000" sy="-100000" rotWithShape="0"/>
                </a:effectLst>
              </a:rPr>
              <a:t>ადაპტაცია</a:t>
            </a:r>
            <a:endParaRPr lang="en-US" b="1" i="1" cap="all" dirty="0">
              <a:ln w="0"/>
              <a:solidFill>
                <a:srgbClr val="FF0000"/>
              </a:solidFill>
              <a:effectLst>
                <a:reflection blurRad="12700" stA="50000" endPos="50000" dist="5000" dir="5400000" sy="-100000" rotWithShape="0"/>
              </a:effectLst>
            </a:endParaRPr>
          </a:p>
        </p:txBody>
      </p:sp>
      <p:pic>
        <p:nvPicPr>
          <p:cNvPr id="1026" name="Picture 2" descr="C:\Users\nana\Desktop\კონფერენცია კვლევა\085fe14aea147abfa81d88afcf11594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6632"/>
            <a:ext cx="2880320" cy="214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5272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ka-GE" sz="2800" b="1" i="1" dirty="0">
                <a:solidFill>
                  <a:srgbClr val="FF0000"/>
                </a:solidFill>
              </a:rPr>
              <a:t>როგორ  </a:t>
            </a:r>
            <a:r>
              <a:rPr lang="ka-GE" sz="2800" b="1" i="1" dirty="0" smtClean="0">
                <a:solidFill>
                  <a:srgbClr val="FF0000"/>
                </a:solidFill>
              </a:rPr>
              <a:t>დავეხმარო</a:t>
            </a:r>
            <a:r>
              <a:rPr lang="en-US" sz="2800" b="1" i="1" dirty="0" smtClean="0">
                <a:solidFill>
                  <a:srgbClr val="FF0000"/>
                </a:solidFill>
              </a:rPr>
              <a:t>   </a:t>
            </a:r>
            <a:r>
              <a:rPr lang="ka-GE" sz="2800" b="1" i="1" dirty="0" smtClean="0">
                <a:solidFill>
                  <a:srgbClr val="FF0000"/>
                </a:solidFill>
              </a:rPr>
              <a:t> </a:t>
            </a:r>
            <a:r>
              <a:rPr lang="ka-GE" sz="2800" b="1" i="1" dirty="0">
                <a:solidFill>
                  <a:srgbClr val="FF0000"/>
                </a:solidFill>
              </a:rPr>
              <a:t>პირველკლასელ  მოსწავლეებს </a:t>
            </a:r>
            <a:r>
              <a:rPr lang="ka-GE" sz="2800" b="1" i="1" dirty="0" smtClean="0">
                <a:solidFill>
                  <a:srgbClr val="FF0000"/>
                </a:solidFill>
              </a:rPr>
              <a:t>  ახალ  </a:t>
            </a:r>
            <a:r>
              <a:rPr lang="ka-GE" sz="2800" b="1" i="1" dirty="0">
                <a:solidFill>
                  <a:srgbClr val="FF0000"/>
                </a:solidFill>
              </a:rPr>
              <a:t>სასწავლო  გარემოსთან   ადაპტაციაში</a:t>
            </a:r>
            <a:endParaRPr lang="en-US" sz="2800" dirty="0">
              <a:solidFill>
                <a:srgbClr val="FF0000"/>
              </a:solidFill>
            </a:endParaRPr>
          </a:p>
          <a:p>
            <a:endParaRPr lang="en-US" dirty="0"/>
          </a:p>
        </p:txBody>
      </p:sp>
      <p:sp>
        <p:nvSpPr>
          <p:cNvPr id="3" name="Title 2"/>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b="1" cap="all" dirty="0" smtClean="0">
                <a:ln w="0"/>
                <a:solidFill>
                  <a:srgbClr val="7030A0"/>
                </a:solidFill>
                <a:effectLst>
                  <a:reflection blurRad="12700" stA="50000" endPos="50000" dist="5000" dir="5400000" sy="-100000" rotWithShape="0"/>
                </a:effectLst>
              </a:rPr>
              <a:t>კვლევა</a:t>
            </a:r>
            <a:endParaRPr lang="en-US" b="1" cap="all" dirty="0">
              <a:ln w="0"/>
              <a:solidFill>
                <a:srgbClr val="7030A0"/>
              </a:solidFill>
              <a:effectLst>
                <a:reflection blurRad="12700" stA="50000" endPos="50000" dist="5000" dir="5400000" sy="-100000" rotWithShape="0"/>
              </a:effectLst>
            </a:endParaRPr>
          </a:p>
        </p:txBody>
      </p:sp>
      <p:pic>
        <p:nvPicPr>
          <p:cNvPr id="7170" name="Picture 2" descr="C:\Users\nana\Desktop\New folder\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5" y="4077072"/>
            <a:ext cx="2927350" cy="206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879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ka-GE" b="1" i="1" dirty="0">
                <a:solidFill>
                  <a:srgbClr val="FF0000"/>
                </a:solidFill>
              </a:rPr>
              <a:t>მთავარი  საკვლევი კითხვა- </a:t>
            </a:r>
            <a:r>
              <a:rPr lang="ka-GE" b="1" i="1" dirty="0"/>
              <a:t>რა არის  დაწყებით საფეხურზე,  კერძოდ  პირველ  კლასში  მოსწავლეთა  ადაპტაციასთან დაკავშირებული პრობლების  მიზეზები </a:t>
            </a:r>
            <a:r>
              <a:rPr lang="en-US" b="1" i="1" dirty="0" smtClean="0"/>
              <a:t> </a:t>
            </a:r>
            <a:r>
              <a:rPr lang="ka-GE" b="1" i="1" dirty="0" smtClean="0"/>
              <a:t>და </a:t>
            </a:r>
            <a:r>
              <a:rPr lang="en-US" b="1" i="1" dirty="0" smtClean="0"/>
              <a:t> </a:t>
            </a:r>
            <a:r>
              <a:rPr lang="ka-GE" b="1" i="1" dirty="0" smtClean="0"/>
              <a:t>როგორია </a:t>
            </a:r>
            <a:r>
              <a:rPr lang="en-US" b="1" i="1" dirty="0" smtClean="0"/>
              <a:t> </a:t>
            </a:r>
            <a:r>
              <a:rPr lang="ka-GE" b="1" i="1" dirty="0" smtClean="0"/>
              <a:t>მათი </a:t>
            </a:r>
            <a:r>
              <a:rPr lang="ka-GE" b="1" i="1" dirty="0"/>
              <a:t>გადაჭრის </a:t>
            </a:r>
            <a:r>
              <a:rPr lang="en-US" b="1" i="1" dirty="0" smtClean="0"/>
              <a:t>  </a:t>
            </a:r>
            <a:r>
              <a:rPr lang="ka-GE" b="1" i="1" dirty="0" smtClean="0"/>
              <a:t>გზები </a:t>
            </a:r>
            <a:r>
              <a:rPr lang="ka-GE" b="1" i="1" dirty="0"/>
              <a:t>?</a:t>
            </a:r>
            <a:endParaRPr lang="en-US" dirty="0"/>
          </a:p>
          <a:p>
            <a:endParaRPr lang="en-US" dirty="0"/>
          </a:p>
        </p:txBody>
      </p:sp>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b="1" cap="all" dirty="0" smtClean="0">
                <a:ln w="0"/>
                <a:solidFill>
                  <a:srgbClr val="7030A0"/>
                </a:solidFill>
                <a:effectLst>
                  <a:reflection blurRad="12700" stA="50000" endPos="50000" dist="5000" dir="5400000" sy="-100000" rotWithShape="0"/>
                </a:effectLst>
              </a:rPr>
              <a:t>კვლევა</a:t>
            </a:r>
            <a:endParaRPr lang="en-US" b="1" cap="all" dirty="0">
              <a:ln w="0"/>
              <a:solidFill>
                <a:srgbClr val="7030A0"/>
              </a:solidFill>
              <a:effectLst>
                <a:reflection blurRad="12700" stA="50000" endPos="50000" dist="5000" dir="5400000" sy="-100000" rotWithShape="0"/>
              </a:effectLst>
            </a:endParaRPr>
          </a:p>
        </p:txBody>
      </p:sp>
      <p:pic>
        <p:nvPicPr>
          <p:cNvPr id="8194" name="Picture 2" descr="C:\Users\nana\Desktop\New folder\Pict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933056"/>
            <a:ext cx="4032448" cy="283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798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ka-GE" b="1" i="1" dirty="0" smtClean="0"/>
              <a:t>რა  </a:t>
            </a:r>
            <a:r>
              <a:rPr lang="ka-GE" b="1" i="1" dirty="0"/>
              <a:t>ძირითადი  ფაქტორები  ახდენენ  გავლენას  მოსწავლეთა  ადაპტაციაზე?</a:t>
            </a:r>
            <a:endParaRPr lang="en-US" dirty="0"/>
          </a:p>
          <a:p>
            <a:pPr lvl="0" fontAlgn="base"/>
            <a:r>
              <a:rPr lang="ka-GE" b="1" i="1" dirty="0"/>
              <a:t>როგორ  შეიძლება  მოსწავლეთა   აქტიური  ჩართულობა  სწავლა-სწავლების  პროცესში?</a:t>
            </a:r>
            <a:endParaRPr lang="en-US" dirty="0"/>
          </a:p>
          <a:p>
            <a:pPr lvl="0" fontAlgn="base"/>
            <a:r>
              <a:rPr lang="en-US" b="1" i="1" dirty="0" err="1"/>
              <a:t>ყველაზე</a:t>
            </a:r>
            <a:r>
              <a:rPr lang="ka-GE" b="1" i="1" dirty="0"/>
              <a:t>  </a:t>
            </a:r>
            <a:r>
              <a:rPr lang="en-US" b="1" i="1" dirty="0" err="1"/>
              <a:t>ეფექტურად</a:t>
            </a:r>
            <a:r>
              <a:rPr lang="ka-GE" b="1" i="1" dirty="0"/>
              <a:t>  </a:t>
            </a:r>
            <a:r>
              <a:rPr lang="en-US" b="1" i="1" dirty="0" err="1"/>
              <a:t>რომელი</a:t>
            </a:r>
            <a:r>
              <a:rPr lang="ka-GE" b="1" i="1" dirty="0"/>
              <a:t>  </a:t>
            </a:r>
            <a:r>
              <a:rPr lang="en-US" b="1" i="1" dirty="0" err="1"/>
              <a:t>აქტივობები</a:t>
            </a:r>
            <a:r>
              <a:rPr lang="en-US" b="1" i="1" dirty="0"/>
              <a:t> </a:t>
            </a:r>
            <a:r>
              <a:rPr lang="en-US" b="1" i="1" dirty="0" err="1"/>
              <a:t>და</a:t>
            </a:r>
            <a:r>
              <a:rPr lang="ka-GE" b="1" i="1" dirty="0"/>
              <a:t>  </a:t>
            </a:r>
            <a:r>
              <a:rPr lang="en-US" b="1" i="1" dirty="0" err="1"/>
              <a:t>სტრატეგიები</a:t>
            </a:r>
            <a:r>
              <a:rPr lang="ka-GE" b="1" i="1" dirty="0"/>
              <a:t>   </a:t>
            </a:r>
            <a:r>
              <a:rPr lang="en-US" b="1" i="1" dirty="0" err="1"/>
              <a:t>დამეხმარება</a:t>
            </a:r>
            <a:r>
              <a:rPr lang="ka-GE" b="1" i="1" dirty="0"/>
              <a:t>ი   მაში,  რომ  მოსწავლეთათვის  სასკოლო  ცხოვრება  გახდეს  საინტერესო?</a:t>
            </a:r>
            <a:endParaRPr lang="en-US" dirty="0"/>
          </a:p>
          <a:p>
            <a:pPr lvl="0" fontAlgn="base"/>
            <a:r>
              <a:rPr lang="ka-GE" b="1" i="1" dirty="0"/>
              <a:t>რამდენად  მაღალია  მოსწავლეთა  შინაგანი  მოტივაცია და  რამდენად  ახდენს  იგი  გავლენას  საადაპტაციო  პროცესზე?</a:t>
            </a:r>
            <a:endParaRPr lang="en-US" dirty="0"/>
          </a:p>
          <a:p>
            <a:pPr lvl="0" fontAlgn="base"/>
            <a:r>
              <a:rPr lang="ka-GE" b="1" i="1" dirty="0"/>
              <a:t>რა  გავლენას  ახდენს  მოსწავლეთა  ადაპტაციაზე  სასწავლო  წარმატების  განცდა?</a:t>
            </a:r>
            <a:endParaRPr lang="en-US" dirty="0"/>
          </a:p>
          <a:p>
            <a:pPr lvl="0" fontAlgn="base"/>
            <a:r>
              <a:rPr lang="ka-GE" b="1" i="1" dirty="0"/>
              <a:t>რამდენად  არიან  ჩართულნი  მშობლები  სასწავლო  პროცესში  და  რა  გავლენას  ახდენს  მათი  აქტიურობა  ადაპტაციის  პროცესზე</a:t>
            </a:r>
            <a:r>
              <a:rPr lang="en-US" b="1" i="1" dirty="0"/>
              <a:t>?</a:t>
            </a:r>
            <a:endParaRPr lang="en-US" dirty="0"/>
          </a:p>
          <a:p>
            <a:endParaRPr lang="en-US" dirty="0"/>
          </a:p>
        </p:txBody>
      </p:sp>
      <p:sp>
        <p:nvSpPr>
          <p:cNvPr id="2" name="Title 1"/>
          <p:cNvSpPr>
            <a:spLocks noGrp="1"/>
          </p:cNvSpPr>
          <p:nvPr>
            <p:ph type="title"/>
          </p:nvPr>
        </p:nvSpPr>
        <p:spPr>
          <a:xfrm>
            <a:off x="688491" y="570156"/>
            <a:ext cx="4675597" cy="10542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800" b="1" i="1" cap="all" dirty="0" smtClean="0">
                <a:ln w="0"/>
                <a:solidFill>
                  <a:srgbClr val="C00000"/>
                </a:solidFill>
                <a:effectLst>
                  <a:reflection blurRad="12700" stA="50000" endPos="50000" dist="5000" dir="5400000" sy="-100000" rotWithShape="0"/>
                </a:effectLst>
              </a:rPr>
              <a:t>ქვეკითხვები </a:t>
            </a:r>
            <a:endParaRPr lang="en-US" sz="4800" b="1" i="1" cap="all" dirty="0">
              <a:ln w="0"/>
              <a:solidFill>
                <a:srgbClr val="C00000"/>
              </a:solidFill>
              <a:effectLst>
                <a:reflection blurRad="12700" stA="50000" endPos="50000" dist="5000" dir="5400000" sy="-100000" rotWithShape="0"/>
              </a:effectLst>
            </a:endParaRPr>
          </a:p>
        </p:txBody>
      </p:sp>
      <p:pic>
        <p:nvPicPr>
          <p:cNvPr id="9218" name="Picture 2" descr="C:\Users\nana\Desktop\New folder\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6632"/>
            <a:ext cx="2743200" cy="21602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3416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48347"/>
            <a:ext cx="8568951" cy="3877815"/>
          </a:xfrm>
        </p:spPr>
        <p:txBody>
          <a:bodyPr/>
          <a:lstStyle/>
          <a:p>
            <a:r>
              <a:rPr lang="ka-GE" b="1" i="1" dirty="0" smtClean="0">
                <a:solidFill>
                  <a:srgbClr val="FF0000"/>
                </a:solidFill>
              </a:rPr>
              <a:t>ფოკუსჯგუფი</a:t>
            </a:r>
            <a:r>
              <a:rPr lang="ka-GE" dirty="0" smtClean="0"/>
              <a:t>  - </a:t>
            </a:r>
            <a:r>
              <a:rPr lang="ka-GE" b="1" dirty="0" smtClean="0"/>
              <a:t> </a:t>
            </a:r>
            <a:r>
              <a:rPr lang="ka-GE" b="1" dirty="0"/>
              <a:t>მოსწავლეების </a:t>
            </a:r>
            <a:r>
              <a:rPr lang="ka-GE" b="1" dirty="0" smtClean="0"/>
              <a:t>მშობლებთან.</a:t>
            </a:r>
          </a:p>
          <a:p>
            <a:r>
              <a:rPr lang="ka-GE" b="1" dirty="0" smtClean="0"/>
              <a:t>  </a:t>
            </a:r>
            <a:r>
              <a:rPr lang="ka-GE" b="1" i="1" dirty="0">
                <a:solidFill>
                  <a:srgbClr val="FF0000"/>
                </a:solidFill>
              </a:rPr>
              <a:t>მიზანი </a:t>
            </a:r>
            <a:r>
              <a:rPr lang="ka-GE" b="1" dirty="0"/>
              <a:t> -</a:t>
            </a:r>
            <a:r>
              <a:rPr lang="ka-GE" b="1" dirty="0" smtClean="0"/>
              <a:t>  </a:t>
            </a:r>
            <a:r>
              <a:rPr lang="ka-GE" b="1" dirty="0"/>
              <a:t>დამედგინა,  თუ  რა  ფაქტორები  ახდენდა  მათი  აზრით  გავლენას  მოსწავლეთა  საადაპტაციო  პროცესზე,  რაც  ძალიან  დამეხმარა  კვლევის  სწორად  წარმართვასა და  კითხვარების  მომზადებაში;</a:t>
            </a:r>
            <a:endParaRPr lang="en-US" b="1" dirty="0"/>
          </a:p>
          <a:p>
            <a:endParaRPr lang="en-US" dirty="0"/>
          </a:p>
        </p:txBody>
      </p:sp>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400" b="1" cap="all" dirty="0" smtClean="0">
                <a:ln w="0"/>
                <a:solidFill>
                  <a:srgbClr val="7030A0"/>
                </a:solidFill>
                <a:effectLst>
                  <a:reflection blurRad="12700" stA="50000" endPos="50000" dist="5000" dir="5400000" sy="-100000" rotWithShape="0"/>
                </a:effectLst>
              </a:rPr>
              <a:t>კვლევის  მეთოდები</a:t>
            </a:r>
            <a:endParaRPr lang="en-US" sz="4400" b="1" cap="all" dirty="0">
              <a:ln w="0"/>
              <a:solidFill>
                <a:srgbClr val="7030A0"/>
              </a:solidFill>
              <a:effectLst>
                <a:reflection blurRad="12700" stA="50000" endPos="50000" dist="5000" dir="5400000" sy="-100000" rotWithShape="0"/>
              </a:effectLst>
            </a:endParaRPr>
          </a:p>
        </p:txBody>
      </p:sp>
      <p:pic>
        <p:nvPicPr>
          <p:cNvPr id="10242" name="Picture 2" descr="C:\Users\nana\Desktop\New folder\Banque-dimages-Divers-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068" y="4179096"/>
            <a:ext cx="4187228" cy="27042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411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ka-GE" sz="3300" b="1" i="1" dirty="0" smtClean="0">
                <a:solidFill>
                  <a:srgbClr val="FF0000"/>
                </a:solidFill>
              </a:rPr>
              <a:t>ჯგუფური   </a:t>
            </a:r>
            <a:r>
              <a:rPr lang="ka-GE" sz="3300" b="1" i="1" dirty="0">
                <a:solidFill>
                  <a:srgbClr val="FF0000"/>
                </a:solidFill>
              </a:rPr>
              <a:t>ინტერვიუ </a:t>
            </a:r>
            <a:r>
              <a:rPr lang="ka-GE" sz="3300" b="1" i="1" dirty="0" smtClean="0">
                <a:solidFill>
                  <a:srgbClr val="FF0000"/>
                </a:solidFill>
              </a:rPr>
              <a:t> </a:t>
            </a:r>
            <a:r>
              <a:rPr lang="ka-GE" dirty="0" smtClean="0"/>
              <a:t>- </a:t>
            </a:r>
            <a:r>
              <a:rPr lang="ka-GE" b="1" dirty="0"/>
              <a:t>კლასში  შემსვლელ  </a:t>
            </a:r>
            <a:endParaRPr lang="ka-GE" b="1" dirty="0" smtClean="0"/>
          </a:p>
          <a:p>
            <a:pPr marL="0" indent="0">
              <a:buNone/>
            </a:pPr>
            <a:r>
              <a:rPr lang="ka-GE" b="1" dirty="0"/>
              <a:t> </a:t>
            </a:r>
            <a:r>
              <a:rPr lang="ka-GE" b="1" dirty="0" smtClean="0"/>
              <a:t>                                      პედაგოგებთან;</a:t>
            </a:r>
          </a:p>
          <a:p>
            <a:r>
              <a:rPr lang="ka-GE" dirty="0" smtClean="0"/>
              <a:t>  </a:t>
            </a:r>
            <a:r>
              <a:rPr lang="ka-GE" b="1" i="1" dirty="0" smtClean="0">
                <a:solidFill>
                  <a:srgbClr val="FF0000"/>
                </a:solidFill>
              </a:rPr>
              <a:t>მიზანი:  </a:t>
            </a:r>
            <a:r>
              <a:rPr lang="ka-GE" dirty="0" smtClean="0"/>
              <a:t>   </a:t>
            </a:r>
            <a:r>
              <a:rPr lang="ka-GE" b="1" dirty="0" smtClean="0"/>
              <a:t>რომელ  ბავშვებთან  გვქონდა  ახალ  გარემოსთან  შეგუების  პრობლემა და  მომესმინა  მათი  აზრი იმის  შესახებ,  თუ  რას  თვლიდნენ  ამ  პრობლემის  გამომწვევ  ფაქტორებად  და  როგორ   შეგვეძლო  ერთობლივი  თანამშრომლობით  ამ  პრობლემის  დაძლევა; </a:t>
            </a:r>
            <a:r>
              <a:rPr lang="ka-GE" dirty="0" smtClean="0"/>
              <a:t> (</a:t>
            </a:r>
            <a:r>
              <a:rPr lang="ka-GE" sz="2100" i="1" dirty="0" smtClean="0"/>
              <a:t>მათთან  </a:t>
            </a:r>
            <a:r>
              <a:rPr lang="ka-GE" sz="2100" i="1" dirty="0"/>
              <a:t>შეხვედრა  დამეხმარა  კითხვარის  მომზადებასა  და  შესაბამისად,  კვლევის  სწორად  წარმართვაში;  ასევე  დავაფიქსირე  მათი  აზრი  იმის  შესახებ,  თუ  რას  თვლიდნენ   ოთხი  ძირითადი  ფაქტორიდან  ყველაზე  უმნიშვნელოვანეს  ფაქტორად  ბავშვის  ადაპტაციის პროცესში</a:t>
            </a:r>
            <a:r>
              <a:rPr lang="ka-GE" sz="1900" b="1" dirty="0" smtClean="0"/>
              <a:t>;)</a:t>
            </a:r>
            <a:endParaRPr lang="en-US" sz="1900" b="1" dirty="0"/>
          </a:p>
          <a:p>
            <a:endParaRPr lang="en-US" dirty="0"/>
          </a:p>
        </p:txBody>
      </p:sp>
      <p:sp>
        <p:nvSpPr>
          <p:cNvPr id="2" name="Title 1"/>
          <p:cNvSpPr>
            <a:spLocks noGrp="1"/>
          </p:cNvSpPr>
          <p:nvPr>
            <p:ph type="title"/>
          </p:nvPr>
        </p:nvSpPr>
        <p:spPr>
          <a:xfrm>
            <a:off x="1259631" y="570156"/>
            <a:ext cx="3672409" cy="10542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400" b="1" cap="all" dirty="0" smtClean="0">
                <a:ln w="0"/>
                <a:solidFill>
                  <a:srgbClr val="7030A0"/>
                </a:solidFill>
                <a:effectLst>
                  <a:reflection blurRad="12700" stA="50000" endPos="50000" dist="5000" dir="5400000" sy="-100000" rotWithShape="0"/>
                </a:effectLst>
              </a:rPr>
              <a:t>კვლევის  მეთოდები</a:t>
            </a:r>
            <a:endParaRPr lang="en-US" sz="4400" b="1" cap="all" dirty="0">
              <a:ln w="0"/>
              <a:solidFill>
                <a:srgbClr val="7030A0"/>
              </a:solidFill>
              <a:effectLst>
                <a:reflection blurRad="12700" stA="50000" endPos="50000" dist="5000" dir="5400000" sy="-100000" rotWithShape="0"/>
              </a:effectLst>
            </a:endParaRPr>
          </a:p>
        </p:txBody>
      </p:sp>
      <p:pic>
        <p:nvPicPr>
          <p:cNvPr id="21506" name="Picture 2" descr="C:\Users\nana\Desktop\New folder\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0647"/>
            <a:ext cx="2808312" cy="21035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2858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48347"/>
            <a:ext cx="8568951" cy="3877815"/>
          </a:xfrm>
        </p:spPr>
        <p:txBody>
          <a:bodyPr>
            <a:normAutofit fontScale="85000" lnSpcReduction="10000"/>
          </a:bodyPr>
          <a:lstStyle/>
          <a:p>
            <a:r>
              <a:rPr lang="ka-GE" dirty="0"/>
              <a:t> </a:t>
            </a:r>
            <a:r>
              <a:rPr lang="ka-GE" sz="3000" b="1" i="1" dirty="0">
                <a:solidFill>
                  <a:srgbClr val="FF0000"/>
                </a:solidFill>
              </a:rPr>
              <a:t>აღწერითი  </a:t>
            </a:r>
            <a:r>
              <a:rPr lang="ka-GE" sz="3000" b="1" i="1" dirty="0" smtClean="0">
                <a:solidFill>
                  <a:srgbClr val="FF0000"/>
                </a:solidFill>
              </a:rPr>
              <a:t>დაკვირვება </a:t>
            </a:r>
            <a:r>
              <a:rPr lang="ka-GE" dirty="0" smtClean="0"/>
              <a:t>-</a:t>
            </a:r>
            <a:r>
              <a:rPr lang="ka-GE" b="1" i="1" dirty="0" smtClean="0"/>
              <a:t> </a:t>
            </a:r>
            <a:r>
              <a:rPr lang="en-US" b="1" i="1" dirty="0" smtClean="0"/>
              <a:t>  </a:t>
            </a:r>
            <a:r>
              <a:rPr lang="ka-GE" b="1" i="1" dirty="0" smtClean="0"/>
              <a:t>კლასის  თითოეულ  მოსწავლე;</a:t>
            </a:r>
          </a:p>
          <a:p>
            <a:r>
              <a:rPr lang="ka-GE" b="1" i="1" dirty="0" smtClean="0">
                <a:solidFill>
                  <a:srgbClr val="FF0000"/>
                </a:solidFill>
              </a:rPr>
              <a:t>მიზანი</a:t>
            </a:r>
            <a:r>
              <a:rPr lang="ka-GE" b="1" i="1" dirty="0" smtClean="0"/>
              <a:t>:   რომელ  მოსწავლეს  ჰქონდა  პრობლემა  ახალ  გარემოსთან  შეგუების  მხრივ;</a:t>
            </a:r>
          </a:p>
          <a:p>
            <a:r>
              <a:rPr lang="ka-GE" b="1" i="1" dirty="0"/>
              <a:t>ზოგადი  მონიტორინგის  ფორმა</a:t>
            </a:r>
          </a:p>
          <a:p>
            <a:pPr marL="0" indent="0">
              <a:buNone/>
            </a:pPr>
            <a:endParaRPr lang="ka-GE" b="1" i="1" dirty="0" smtClean="0"/>
          </a:p>
          <a:p>
            <a:pPr>
              <a:buFont typeface="Wingdings" pitchFamily="2" charset="2"/>
              <a:buChar char="Ø"/>
            </a:pPr>
            <a:r>
              <a:rPr lang="ka-GE" dirty="0" smtClean="0"/>
              <a:t>გამოიკვეთა  ორი  მოსწავლე.  კერძოდ</a:t>
            </a:r>
            <a:r>
              <a:rPr lang="ka-GE" dirty="0"/>
              <a:t>,  ერთ-ერთ  მოსწავლეს  ხშირად  ,,ტკიოდა  მუცელი“,  არ  ჰქონდა სურვილი  გაკვეთილი  წაეკითხა,  ეზარებოდა დილით  ადგომა  და  სკოლაში  წამოსვლა,  უჭირდა მერხთან  გაჩერება,  ვერ  ეგუებოდა  სასკოლო  ქცევის  წესებს.   მეორე  მოსწავლესთანაც  იგივე  პრობლემები  იკვეთებოდა,  ოღონდ  არ  უჩიოდა  არაფრის  ტკივილს  და  პრობლემა  ჰქონდა  მეტყველების  კუთხით.</a:t>
            </a:r>
            <a:endParaRPr lang="en-US" dirty="0"/>
          </a:p>
        </p:txBody>
      </p:sp>
      <p:sp>
        <p:nvSpPr>
          <p:cNvPr id="2" name="Title 1"/>
          <p:cNvSpPr>
            <a:spLocks noGrp="1"/>
          </p:cNvSpPr>
          <p:nvPr>
            <p:ph type="title"/>
          </p:nvPr>
        </p:nvSpPr>
        <p:spPr>
          <a:xfrm>
            <a:off x="688491" y="570156"/>
            <a:ext cx="4315558" cy="10542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400" b="1" cap="all" dirty="0">
                <a:ln w="0"/>
                <a:solidFill>
                  <a:srgbClr val="7030A0"/>
                </a:solidFill>
                <a:effectLst>
                  <a:reflection blurRad="12700" stA="50000" endPos="50000" dist="5000" dir="5400000" sy="-100000" rotWithShape="0"/>
                </a:effectLst>
              </a:rPr>
              <a:t>კვლევის  მეთოდები</a:t>
            </a:r>
            <a:endParaRPr lang="en-US" sz="4400" b="1" cap="all" dirty="0">
              <a:ln w="0"/>
              <a:solidFill>
                <a:srgbClr val="7030A0"/>
              </a:solidFill>
              <a:effectLst>
                <a:reflection blurRad="12700" stA="50000" endPos="50000" dist="5000" dir="5400000" sy="-100000" rotWithShape="0"/>
              </a:effectLst>
            </a:endParaRPr>
          </a:p>
        </p:txBody>
      </p:sp>
      <p:pic>
        <p:nvPicPr>
          <p:cNvPr id="5" name="Picture 3" descr="C:\Users\user\Desktop\Glass.jpg"/>
          <p:cNvPicPr>
            <a:picLocks noChangeAspect="1" noChangeArrowheads="1"/>
          </p:cNvPicPr>
          <p:nvPr/>
        </p:nvPicPr>
        <p:blipFill>
          <a:blip r:embed="rId2" cstate="print"/>
          <a:srcRect/>
          <a:stretch>
            <a:fillRect/>
          </a:stretch>
        </p:blipFill>
        <p:spPr bwMode="auto">
          <a:xfrm>
            <a:off x="5436096" y="260648"/>
            <a:ext cx="2520280" cy="1890210"/>
          </a:xfrm>
          <a:prstGeom prst="ellipse">
            <a:avLst/>
          </a:prstGeom>
          <a:ln>
            <a:noFill/>
          </a:ln>
          <a:effectLst>
            <a:softEdge rad="112500"/>
          </a:effectLst>
        </p:spPr>
      </p:pic>
    </p:spTree>
    <p:extLst>
      <p:ext uri="{BB962C8B-B14F-4D97-AF65-F5344CB8AC3E}">
        <p14:creationId xmlns:p14="http://schemas.microsoft.com/office/powerpoint/2010/main" val="25816190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48347"/>
            <a:ext cx="8568951" cy="3877815"/>
          </a:xfrm>
        </p:spPr>
        <p:txBody>
          <a:bodyPr>
            <a:normAutofit lnSpcReduction="10000"/>
          </a:bodyPr>
          <a:lstStyle/>
          <a:p>
            <a:r>
              <a:rPr lang="ka-GE" dirty="0"/>
              <a:t> </a:t>
            </a:r>
            <a:r>
              <a:rPr lang="ka-GE" sz="3000" b="1" i="1" dirty="0" smtClean="0">
                <a:solidFill>
                  <a:srgbClr val="FF0000"/>
                </a:solidFill>
              </a:rPr>
              <a:t>ფოკუსირებული  დაკვირვება </a:t>
            </a:r>
            <a:r>
              <a:rPr lang="ka-GE" dirty="0" smtClean="0"/>
              <a:t>-</a:t>
            </a:r>
            <a:r>
              <a:rPr lang="ka-GE" b="1" i="1" dirty="0" smtClean="0"/>
              <a:t> </a:t>
            </a:r>
            <a:r>
              <a:rPr lang="en-US" b="1" i="1" dirty="0" smtClean="0"/>
              <a:t>  </a:t>
            </a:r>
            <a:r>
              <a:rPr lang="ka-GE" i="1" dirty="0" smtClean="0"/>
              <a:t>რისკის  ჯგუფის  მოსწავლეებისთვის  პრობლემის  გამომწვევი  მიზეზის  დადგენა  და  პრობლემის  არმოსაფხვრელად  შესაბამისი  ქმედებების  შემუშავება</a:t>
            </a:r>
          </a:p>
          <a:p>
            <a:r>
              <a:rPr lang="ka-GE" b="1" i="1" dirty="0"/>
              <a:t>მიზანი:   </a:t>
            </a:r>
            <a:r>
              <a:rPr lang="ka-GE" i="1" dirty="0"/>
              <a:t>საბოლოოდ  დამედგინა  და  შემეფასებინა  შეძლეს თუ  არა  პატარებმა  ახალ  სასწავლო  გარემოსთან  შეგუება</a:t>
            </a:r>
            <a:endParaRPr lang="ka-GE" i="1" dirty="0" smtClean="0"/>
          </a:p>
          <a:p>
            <a:r>
              <a:rPr lang="ka-GE" b="1" i="1" dirty="0" smtClean="0"/>
              <a:t>ინდივიდუალური  დაკვირვების  ფორმა (</a:t>
            </a:r>
            <a:r>
              <a:rPr lang="ka-GE" sz="1900" i="1" dirty="0" smtClean="0"/>
              <a:t>ივსებოდა  ყოველკვირეულად);</a:t>
            </a:r>
          </a:p>
          <a:p>
            <a:pPr marL="0" indent="0">
              <a:buNone/>
            </a:pPr>
            <a:r>
              <a:rPr lang="ka-GE" sz="2000" i="1" dirty="0"/>
              <a:t> </a:t>
            </a:r>
            <a:r>
              <a:rPr lang="ka-GE" sz="2000" i="1" dirty="0" smtClean="0"/>
              <a:t>        </a:t>
            </a:r>
            <a:r>
              <a:rPr lang="ka-GE" sz="2000" b="1" i="1" dirty="0" smtClean="0"/>
              <a:t>დაკვირვების  დღიური</a:t>
            </a:r>
            <a:endParaRPr lang="ka-GE" sz="2800" b="1" i="1" dirty="0" smtClean="0"/>
          </a:p>
        </p:txBody>
      </p:sp>
      <p:sp>
        <p:nvSpPr>
          <p:cNvPr id="2" name="Title 1"/>
          <p:cNvSpPr>
            <a:spLocks noGrp="1"/>
          </p:cNvSpPr>
          <p:nvPr>
            <p:ph type="title"/>
          </p:nvPr>
        </p:nvSpPr>
        <p:spPr>
          <a:xfrm>
            <a:off x="688491" y="570156"/>
            <a:ext cx="4315558" cy="10542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400" b="1" cap="all" dirty="0">
                <a:ln w="0"/>
                <a:solidFill>
                  <a:srgbClr val="7030A0"/>
                </a:solidFill>
                <a:effectLst>
                  <a:reflection blurRad="12700" stA="50000" endPos="50000" dist="5000" dir="5400000" sy="-100000" rotWithShape="0"/>
                </a:effectLst>
              </a:rPr>
              <a:t>კვლევის  მეთოდები</a:t>
            </a:r>
            <a:endParaRPr lang="en-US" sz="4400" b="1" cap="all" dirty="0">
              <a:ln w="0"/>
              <a:solidFill>
                <a:srgbClr val="7030A0"/>
              </a:solidFill>
              <a:effectLst>
                <a:reflection blurRad="12700" stA="50000" endPos="50000" dist="5000" dir="5400000" sy="-100000" rotWithShape="0"/>
              </a:effectLst>
            </a:endParaRPr>
          </a:p>
        </p:txBody>
      </p:sp>
      <p:pic>
        <p:nvPicPr>
          <p:cNvPr id="1026" name="Picture 2" descr="C:\Users\nana\Desktop\New folder\Pictu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8640"/>
            <a:ext cx="2770196" cy="18308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0133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ka-GE" sz="2800" b="1" i="1" dirty="0" smtClean="0">
                <a:solidFill>
                  <a:srgbClr val="FF0000"/>
                </a:solidFill>
              </a:rPr>
              <a:t>ანკეტირება</a:t>
            </a:r>
            <a:r>
              <a:rPr lang="ka-GE" dirty="0" smtClean="0"/>
              <a:t> - </a:t>
            </a:r>
            <a:r>
              <a:rPr lang="ka-GE" b="1" dirty="0" smtClean="0"/>
              <a:t>მომზადდა  იმ  </a:t>
            </a:r>
            <a:r>
              <a:rPr lang="ka-GE" b="1" dirty="0"/>
              <a:t>ფაქტორების  გათვალისწინებით,  რომლებიც  გავლენას  ახდენდა  მოსწავლეთა  ადაპტაციაზე</a:t>
            </a:r>
            <a:r>
              <a:rPr lang="ka-GE" dirty="0"/>
              <a:t>.</a:t>
            </a:r>
            <a:endParaRPr lang="en-US" dirty="0"/>
          </a:p>
          <a:p>
            <a:endParaRPr lang="en-US" dirty="0"/>
          </a:p>
        </p:txBody>
      </p:sp>
      <p:sp>
        <p:nvSpPr>
          <p:cNvPr id="2" name="Title 1"/>
          <p:cNvSpPr>
            <a:spLocks noGrp="1"/>
          </p:cNvSpPr>
          <p:nvPr>
            <p:ph type="title"/>
          </p:nvPr>
        </p:nvSpPr>
        <p:spPr>
          <a:xfrm>
            <a:off x="688490" y="570156"/>
            <a:ext cx="7699933" cy="10542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400" b="1" i="1" cap="all" dirty="0" smtClean="0">
                <a:ln w="0"/>
                <a:solidFill>
                  <a:srgbClr val="7030A0"/>
                </a:solidFill>
                <a:effectLst>
                  <a:reflection blurRad="12700" stA="50000" endPos="50000" dist="5000" dir="5400000" sy="-100000" rotWithShape="0"/>
                </a:effectLst>
              </a:rPr>
              <a:t>კვლევის  მეთოდები</a:t>
            </a:r>
            <a:endParaRPr lang="en-US" sz="4400" b="1" i="1" cap="all" dirty="0">
              <a:ln w="0"/>
              <a:solidFill>
                <a:srgbClr val="7030A0"/>
              </a:solidFill>
              <a:effectLst>
                <a:reflection blurRad="12700" stA="50000" endPos="50000" dist="5000" dir="5400000" sy="-100000" rotWithShape="0"/>
              </a:effectLst>
            </a:endParaRPr>
          </a:p>
        </p:txBody>
      </p:sp>
      <p:pic>
        <p:nvPicPr>
          <p:cNvPr id="13314" name="Picture 2" descr="C:\Users\nana\Desktop\New folder\Pictur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861048"/>
            <a:ext cx="4117975" cy="2438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8045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04888110"/>
              </p:ext>
            </p:extLst>
          </p:nvPr>
        </p:nvGraphicFramePr>
        <p:xfrm>
          <a:off x="179511" y="1052735"/>
          <a:ext cx="8856985" cy="5789476"/>
        </p:xfrm>
        <a:graphic>
          <a:graphicData uri="http://schemas.openxmlformats.org/drawingml/2006/table">
            <a:tbl>
              <a:tblPr firstRow="1" firstCol="1" bandRow="1">
                <a:tableStyleId>{5C22544A-7EE6-4342-B048-85BDC9FD1C3A}</a:tableStyleId>
              </a:tblPr>
              <a:tblGrid>
                <a:gridCol w="455780">
                  <a:extLst>
                    <a:ext uri="{9D8B030D-6E8A-4147-A177-3AD203B41FA5}">
                      <a16:colId xmlns:a16="http://schemas.microsoft.com/office/drawing/2014/main" val="20000"/>
                    </a:ext>
                  </a:extLst>
                </a:gridCol>
                <a:gridCol w="3739094">
                  <a:extLst>
                    <a:ext uri="{9D8B030D-6E8A-4147-A177-3AD203B41FA5}">
                      <a16:colId xmlns:a16="http://schemas.microsoft.com/office/drawing/2014/main" val="20001"/>
                    </a:ext>
                  </a:extLst>
                </a:gridCol>
                <a:gridCol w="1557166">
                  <a:extLst>
                    <a:ext uri="{9D8B030D-6E8A-4147-A177-3AD203B41FA5}">
                      <a16:colId xmlns:a16="http://schemas.microsoft.com/office/drawing/2014/main" val="20002"/>
                    </a:ext>
                  </a:extLst>
                </a:gridCol>
                <a:gridCol w="1626002">
                  <a:extLst>
                    <a:ext uri="{9D8B030D-6E8A-4147-A177-3AD203B41FA5}">
                      <a16:colId xmlns:a16="http://schemas.microsoft.com/office/drawing/2014/main" val="20003"/>
                    </a:ext>
                  </a:extLst>
                </a:gridCol>
                <a:gridCol w="1478943">
                  <a:extLst>
                    <a:ext uri="{9D8B030D-6E8A-4147-A177-3AD203B41FA5}">
                      <a16:colId xmlns:a16="http://schemas.microsoft.com/office/drawing/2014/main" val="20004"/>
                    </a:ext>
                  </a:extLst>
                </a:gridCol>
              </a:tblGrid>
              <a:tr h="273115">
                <a:tc>
                  <a:txBody>
                    <a:bodyPr/>
                    <a:lstStyle/>
                    <a:p>
                      <a:pPr>
                        <a:lnSpc>
                          <a:spcPct val="115000"/>
                        </a:lnSpc>
                        <a:spcAft>
                          <a:spcPts val="0"/>
                        </a:spcAft>
                      </a:pPr>
                      <a:r>
                        <a:rPr lang="ru-RU" sz="1400" dirty="0">
                          <a:effectLst/>
                        </a:rPr>
                        <a:t>№</a:t>
                      </a:r>
                      <a:endParaRPr lang="en-US" sz="1400" dirty="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წინასასკილო  მზაობა</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დიახ</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ნაწილობრივ</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არა</a:t>
                      </a:r>
                      <a:endParaRPr lang="en-US" sz="1400">
                        <a:effectLst/>
                        <a:latin typeface="Calibri"/>
                        <a:ea typeface="Calibri"/>
                        <a:cs typeface="Times New Roman"/>
                      </a:endParaRPr>
                    </a:p>
                  </a:txBody>
                  <a:tcPr marL="67084" marR="67084" marT="0" marB="0"/>
                </a:tc>
                <a:extLst>
                  <a:ext uri="{0D108BD9-81ED-4DB2-BD59-A6C34878D82A}">
                    <a16:rowId xmlns:a16="http://schemas.microsoft.com/office/drawing/2014/main" val="10000"/>
                  </a:ext>
                </a:extLst>
              </a:tr>
              <a:tr h="458354">
                <a:tc>
                  <a:txBody>
                    <a:bodyPr/>
                    <a:lstStyle/>
                    <a:p>
                      <a:pPr>
                        <a:lnSpc>
                          <a:spcPct val="115000"/>
                        </a:lnSpc>
                        <a:spcAft>
                          <a:spcPts val="0"/>
                        </a:spcAft>
                      </a:pPr>
                      <a:r>
                        <a:rPr lang="ka-GE" sz="1400">
                          <a:effectLst/>
                        </a:rPr>
                        <a:t>1</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დადიოდა  </a:t>
                      </a:r>
                      <a:r>
                        <a:rPr lang="ka-GE" sz="1400" dirty="0" smtClean="0">
                          <a:effectLst/>
                        </a:rPr>
                        <a:t>ბაღში</a:t>
                      </a:r>
                      <a:r>
                        <a:rPr lang="ka-GE" sz="1400" dirty="0">
                          <a:effectLst/>
                        </a:rPr>
                        <a:t> </a:t>
                      </a:r>
                      <a:endParaRPr lang="en-US" sz="1400" dirty="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endParaRPr lang="en-US" sz="1400" dirty="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extLst>
                  <a:ext uri="{0D108BD9-81ED-4DB2-BD59-A6C34878D82A}">
                    <a16:rowId xmlns:a16="http://schemas.microsoft.com/office/drawing/2014/main" val="10001"/>
                  </a:ext>
                </a:extLst>
              </a:tr>
              <a:tr h="458354">
                <a:tc>
                  <a:txBody>
                    <a:bodyPr/>
                    <a:lstStyle/>
                    <a:p>
                      <a:pPr>
                        <a:lnSpc>
                          <a:spcPct val="115000"/>
                        </a:lnSpc>
                        <a:spcAft>
                          <a:spcPts val="0"/>
                        </a:spcAft>
                      </a:pPr>
                      <a:r>
                        <a:rPr lang="ka-GE" sz="1400">
                          <a:effectLst/>
                        </a:rPr>
                        <a:t>2</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ითვლის  </a:t>
                      </a:r>
                      <a:r>
                        <a:rPr lang="ka-GE" sz="1400" dirty="0" smtClean="0">
                          <a:effectLst/>
                        </a:rPr>
                        <a:t>10-მდე</a:t>
                      </a:r>
                      <a:r>
                        <a:rPr lang="ka-GE" sz="1400" dirty="0">
                          <a:effectLst/>
                          <a:cs typeface="Times New Roman"/>
                        </a:rPr>
                        <a:t>~</a:t>
                      </a:r>
                      <a:endParaRPr lang="en-US" sz="1400" dirty="0">
                        <a:effectLst/>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extLst>
                  <a:ext uri="{0D108BD9-81ED-4DB2-BD59-A6C34878D82A}">
                    <a16:rowId xmlns:a16="http://schemas.microsoft.com/office/drawing/2014/main" val="10002"/>
                  </a:ext>
                </a:extLst>
              </a:tr>
              <a:tr h="458354">
                <a:tc>
                  <a:txBody>
                    <a:bodyPr/>
                    <a:lstStyle/>
                    <a:p>
                      <a:pPr>
                        <a:lnSpc>
                          <a:spcPct val="115000"/>
                        </a:lnSpc>
                        <a:spcAft>
                          <a:spcPts val="0"/>
                        </a:spcAft>
                      </a:pPr>
                      <a:r>
                        <a:rPr lang="ka-GE" sz="1400">
                          <a:effectLst/>
                        </a:rPr>
                        <a:t>3</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ითვლის  </a:t>
                      </a:r>
                      <a:r>
                        <a:rPr lang="ka-GE" sz="1400" dirty="0" smtClean="0">
                          <a:effectLst/>
                        </a:rPr>
                        <a:t>უკუღმა</a:t>
                      </a:r>
                      <a:endParaRPr lang="en-US" sz="1400" dirty="0">
                        <a:effectLst/>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endParaRPr lang="en-US" sz="1400" dirty="0">
                        <a:effectLst/>
                        <a:latin typeface="Calibri"/>
                        <a:ea typeface="Calibri"/>
                        <a:cs typeface="Times New Roman"/>
                      </a:endParaRPr>
                    </a:p>
                  </a:txBody>
                  <a:tcPr marL="67084" marR="67084" marT="0" marB="0"/>
                </a:tc>
                <a:extLst>
                  <a:ext uri="{0D108BD9-81ED-4DB2-BD59-A6C34878D82A}">
                    <a16:rowId xmlns:a16="http://schemas.microsoft.com/office/drawing/2014/main" val="10003"/>
                  </a:ext>
                </a:extLst>
              </a:tr>
              <a:tr h="458354">
                <a:tc>
                  <a:txBody>
                    <a:bodyPr/>
                    <a:lstStyle/>
                    <a:p>
                      <a:pPr>
                        <a:lnSpc>
                          <a:spcPct val="115000"/>
                        </a:lnSpc>
                        <a:spcAft>
                          <a:spcPts val="0"/>
                        </a:spcAft>
                      </a:pPr>
                      <a:r>
                        <a:rPr lang="ka-GE" sz="1400">
                          <a:effectLst/>
                        </a:rPr>
                        <a:t>4</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იცის  </a:t>
                      </a:r>
                      <a:r>
                        <a:rPr lang="ka-GE" sz="1400" dirty="0" smtClean="0">
                          <a:effectLst/>
                        </a:rPr>
                        <a:t>კითხვა</a:t>
                      </a:r>
                      <a:endParaRPr lang="en-US" sz="1400" dirty="0">
                        <a:effectLst/>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extLst>
                  <a:ext uri="{0D108BD9-81ED-4DB2-BD59-A6C34878D82A}">
                    <a16:rowId xmlns:a16="http://schemas.microsoft.com/office/drawing/2014/main" val="10004"/>
                  </a:ext>
                </a:extLst>
              </a:tr>
              <a:tr h="491083">
                <a:tc>
                  <a:txBody>
                    <a:bodyPr/>
                    <a:lstStyle/>
                    <a:p>
                      <a:pPr>
                        <a:lnSpc>
                          <a:spcPct val="115000"/>
                        </a:lnSpc>
                        <a:spcAft>
                          <a:spcPts val="0"/>
                        </a:spcAft>
                      </a:pPr>
                      <a:r>
                        <a:rPr lang="ka-GE" sz="1400">
                          <a:effectLst/>
                        </a:rPr>
                        <a:t>5</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შეუძლია  წერა</a:t>
                      </a:r>
                      <a:endParaRPr lang="en-US" sz="1400">
                        <a:effectLst/>
                      </a:endParaRPr>
                    </a:p>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endParaRPr lang="en-US" sz="1400" dirty="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extLst>
                  <a:ext uri="{0D108BD9-81ED-4DB2-BD59-A6C34878D82A}">
                    <a16:rowId xmlns:a16="http://schemas.microsoft.com/office/drawing/2014/main" val="10005"/>
                  </a:ext>
                </a:extLst>
              </a:tr>
              <a:tr h="239452">
                <a:tc>
                  <a:txBody>
                    <a:bodyPr/>
                    <a:lstStyle/>
                    <a:p>
                      <a:pPr>
                        <a:lnSpc>
                          <a:spcPct val="115000"/>
                        </a:lnSpc>
                        <a:spcAft>
                          <a:spcPts val="0"/>
                        </a:spcAft>
                      </a:pPr>
                      <a:r>
                        <a:rPr lang="ka-GE" sz="1400">
                          <a:effectLst/>
                        </a:rPr>
                        <a:t>6</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არჩევს  მარჯვენას  და  მარცხენას</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endParaRPr lang="en-US" sz="1400" dirty="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extLst>
                  <a:ext uri="{0D108BD9-81ED-4DB2-BD59-A6C34878D82A}">
                    <a16:rowId xmlns:a16="http://schemas.microsoft.com/office/drawing/2014/main" val="10006"/>
                  </a:ext>
                </a:extLst>
              </a:tr>
              <a:tr h="491083">
                <a:tc>
                  <a:txBody>
                    <a:bodyPr/>
                    <a:lstStyle/>
                    <a:p>
                      <a:pPr>
                        <a:lnSpc>
                          <a:spcPct val="115000"/>
                        </a:lnSpc>
                        <a:spcAft>
                          <a:spcPts val="0"/>
                        </a:spcAft>
                      </a:pPr>
                      <a:r>
                        <a:rPr lang="ka-GE" sz="1400">
                          <a:effectLst/>
                        </a:rPr>
                        <a:t>7</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შეუძლია  ფერების  ამოცნობა</a:t>
                      </a:r>
                      <a:endParaRPr lang="en-US" sz="1400">
                        <a:effectLst/>
                      </a:endParaRPr>
                    </a:p>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endParaRPr lang="en-US" sz="1400" dirty="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extLst>
                  <a:ext uri="{0D108BD9-81ED-4DB2-BD59-A6C34878D82A}">
                    <a16:rowId xmlns:a16="http://schemas.microsoft.com/office/drawing/2014/main" val="10007"/>
                  </a:ext>
                </a:extLst>
              </a:tr>
              <a:tr h="491083">
                <a:tc>
                  <a:txBody>
                    <a:bodyPr/>
                    <a:lstStyle/>
                    <a:p>
                      <a:pPr>
                        <a:lnSpc>
                          <a:spcPct val="115000"/>
                        </a:lnSpc>
                        <a:spcAft>
                          <a:spcPts val="0"/>
                        </a:spcAft>
                      </a:pPr>
                      <a:r>
                        <a:rPr lang="ka-GE" sz="1400">
                          <a:effectLst/>
                        </a:rPr>
                        <a:t>8</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უყვარს  ხატვა</a:t>
                      </a:r>
                      <a:endParaRPr lang="en-US" sz="1400">
                        <a:effectLst/>
                      </a:endParaRPr>
                    </a:p>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endParaRPr lang="en-US" sz="1400" dirty="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endParaRPr lang="en-US" sz="1400" dirty="0">
                        <a:effectLst/>
                        <a:latin typeface="Calibri"/>
                        <a:ea typeface="Calibri"/>
                        <a:cs typeface="Times New Roman"/>
                      </a:endParaRPr>
                    </a:p>
                  </a:txBody>
                  <a:tcPr marL="67084" marR="67084" marT="0" marB="0"/>
                </a:tc>
                <a:extLst>
                  <a:ext uri="{0D108BD9-81ED-4DB2-BD59-A6C34878D82A}">
                    <a16:rowId xmlns:a16="http://schemas.microsoft.com/office/drawing/2014/main" val="10008"/>
                  </a:ext>
                </a:extLst>
              </a:tr>
              <a:tr h="491083">
                <a:tc>
                  <a:txBody>
                    <a:bodyPr/>
                    <a:lstStyle/>
                    <a:p>
                      <a:pPr>
                        <a:lnSpc>
                          <a:spcPct val="115000"/>
                        </a:lnSpc>
                        <a:spcAft>
                          <a:spcPts val="0"/>
                        </a:spcAft>
                      </a:pPr>
                      <a:r>
                        <a:rPr lang="ka-GE" sz="1400">
                          <a:effectLst/>
                        </a:rPr>
                        <a:t>9</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უყვარს  სიმღერა</a:t>
                      </a:r>
                      <a:endParaRPr lang="en-US" sz="1400">
                        <a:effectLst/>
                      </a:endParaRPr>
                    </a:p>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endParaRPr lang="en-US" sz="1400" dirty="0">
                        <a:effectLst/>
                        <a:latin typeface="Calibri"/>
                        <a:ea typeface="Calibri"/>
                        <a:cs typeface="Times New Roman"/>
                      </a:endParaRPr>
                    </a:p>
                  </a:txBody>
                  <a:tcPr marL="67084" marR="67084" marT="0" marB="0"/>
                </a:tc>
                <a:extLst>
                  <a:ext uri="{0D108BD9-81ED-4DB2-BD59-A6C34878D82A}">
                    <a16:rowId xmlns:a16="http://schemas.microsoft.com/office/drawing/2014/main" val="10009"/>
                  </a:ext>
                </a:extLst>
              </a:tr>
              <a:tr h="491083">
                <a:tc>
                  <a:txBody>
                    <a:bodyPr/>
                    <a:lstStyle/>
                    <a:p>
                      <a:pPr>
                        <a:lnSpc>
                          <a:spcPct val="115000"/>
                        </a:lnSpc>
                        <a:spcAft>
                          <a:spcPts val="0"/>
                        </a:spcAft>
                      </a:pPr>
                      <a:r>
                        <a:rPr lang="ka-GE" sz="1400">
                          <a:effectLst/>
                        </a:rPr>
                        <a:t>10</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დამოუკიდებელია</a:t>
                      </a:r>
                      <a:endParaRPr lang="en-US" sz="1400">
                        <a:effectLst/>
                      </a:endParaRPr>
                    </a:p>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extLst>
                  <a:ext uri="{0D108BD9-81ED-4DB2-BD59-A6C34878D82A}">
                    <a16:rowId xmlns:a16="http://schemas.microsoft.com/office/drawing/2014/main" val="10010"/>
                  </a:ext>
                </a:extLst>
              </a:tr>
              <a:tr h="491083">
                <a:tc>
                  <a:txBody>
                    <a:bodyPr/>
                    <a:lstStyle/>
                    <a:p>
                      <a:pPr>
                        <a:lnSpc>
                          <a:spcPct val="115000"/>
                        </a:lnSpc>
                        <a:spcAft>
                          <a:spcPts val="0"/>
                        </a:spcAft>
                      </a:pPr>
                      <a:r>
                        <a:rPr lang="ka-GE" sz="1400">
                          <a:effectLst/>
                        </a:rPr>
                        <a:t>11</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უხაროდა  სკოლაში  მოსვლა</a:t>
                      </a:r>
                      <a:endParaRPr lang="en-US" sz="1400">
                        <a:effectLst/>
                      </a:endParaRPr>
                    </a:p>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endParaRPr lang="en-US" sz="1400" dirty="0">
                        <a:effectLst/>
                        <a:latin typeface="Calibri"/>
                        <a:ea typeface="Calibri"/>
                        <a:cs typeface="Times New Roman"/>
                      </a:endParaRPr>
                    </a:p>
                  </a:txBody>
                  <a:tcPr marL="67084" marR="67084" marT="0" marB="0"/>
                </a:tc>
                <a:extLst>
                  <a:ext uri="{0D108BD9-81ED-4DB2-BD59-A6C34878D82A}">
                    <a16:rowId xmlns:a16="http://schemas.microsoft.com/office/drawing/2014/main" val="10011"/>
                  </a:ext>
                </a:extLst>
              </a:tr>
              <a:tr h="491083">
                <a:tc>
                  <a:txBody>
                    <a:bodyPr/>
                    <a:lstStyle/>
                    <a:p>
                      <a:pPr>
                        <a:lnSpc>
                          <a:spcPct val="115000"/>
                        </a:lnSpc>
                        <a:spcAft>
                          <a:spcPts val="0"/>
                        </a:spcAft>
                      </a:pPr>
                      <a:r>
                        <a:rPr lang="ka-GE" sz="1400">
                          <a:effectLst/>
                        </a:rPr>
                        <a:t>12</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აქვს  შინაგანი მზაობა ახალ  გარემოსთან  შესაგუებლად</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r>
                        <a:rPr lang="ka-GE" sz="1400" dirty="0" smtClean="0">
                          <a:effectLst/>
                        </a:rPr>
                        <a:t>  </a:t>
                      </a:r>
                      <a:endParaRPr lang="en-US" sz="1400" dirty="0">
                        <a:effectLst/>
                        <a:latin typeface="Calibri"/>
                        <a:ea typeface="Calibri"/>
                        <a:cs typeface="Times New Roman"/>
                      </a:endParaRPr>
                    </a:p>
                  </a:txBody>
                  <a:tcPr marL="67084" marR="67084" marT="0" marB="0"/>
                </a:tc>
                <a:tc>
                  <a:txBody>
                    <a:bodyPr/>
                    <a:lstStyle/>
                    <a:p>
                      <a:pPr>
                        <a:lnSpc>
                          <a:spcPct val="115000"/>
                        </a:lnSpc>
                        <a:spcAft>
                          <a:spcPts val="0"/>
                        </a:spcAft>
                      </a:pPr>
                      <a:r>
                        <a:rPr lang="ka-GE" sz="1400">
                          <a:effectLst/>
                        </a:rPr>
                        <a:t> </a:t>
                      </a:r>
                      <a:endParaRPr lang="en-US" sz="1400">
                        <a:effectLst/>
                        <a:latin typeface="Calibri"/>
                        <a:ea typeface="Calibri"/>
                        <a:cs typeface="Times New Roman"/>
                      </a:endParaRPr>
                    </a:p>
                  </a:txBody>
                  <a:tcPr marL="67084" marR="67084" marT="0" marB="0"/>
                </a:tc>
                <a:tc>
                  <a:txBody>
                    <a:bodyPr/>
                    <a:lstStyle/>
                    <a:p>
                      <a:pPr>
                        <a:lnSpc>
                          <a:spcPct val="115000"/>
                        </a:lnSpc>
                        <a:spcAft>
                          <a:spcPts val="0"/>
                        </a:spcAft>
                      </a:pPr>
                      <a:r>
                        <a:rPr lang="ka-GE" sz="1400" dirty="0">
                          <a:effectLst/>
                        </a:rPr>
                        <a:t> </a:t>
                      </a:r>
                      <a:endParaRPr lang="en-US" sz="1400" dirty="0">
                        <a:effectLst/>
                        <a:latin typeface="Calibri"/>
                        <a:ea typeface="Calibri"/>
                        <a:cs typeface="Times New Roman"/>
                      </a:endParaRPr>
                    </a:p>
                  </a:txBody>
                  <a:tcPr marL="67084" marR="67084" marT="0" marB="0"/>
                </a:tc>
                <a:extLst>
                  <a:ext uri="{0D108BD9-81ED-4DB2-BD59-A6C34878D82A}">
                    <a16:rowId xmlns:a16="http://schemas.microsoft.com/office/drawing/2014/main" val="10012"/>
                  </a:ext>
                </a:extLst>
              </a:tr>
            </a:tbl>
          </a:graphicData>
        </a:graphic>
      </p:graphicFrame>
      <p:sp>
        <p:nvSpPr>
          <p:cNvPr id="2" name="Title 1"/>
          <p:cNvSpPr>
            <a:spLocks noGrp="1"/>
          </p:cNvSpPr>
          <p:nvPr>
            <p:ph type="title"/>
          </p:nvPr>
        </p:nvSpPr>
        <p:spPr>
          <a:xfrm>
            <a:off x="688490" y="116632"/>
            <a:ext cx="7756263" cy="100811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წინასასკოლო  მზაობა</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6600520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248347"/>
            <a:ext cx="8640959" cy="3556917"/>
          </a:xfrm>
        </p:spPr>
        <p:txBody>
          <a:bodyPr>
            <a:normAutofit fontScale="62500" lnSpcReduction="20000"/>
          </a:bodyPr>
          <a:lstStyle/>
          <a:p>
            <a:pPr marL="0" indent="0">
              <a:buNone/>
            </a:pPr>
            <a:r>
              <a:rPr lang="ka-GE" dirty="0" smtClean="0"/>
              <a:t>     </a:t>
            </a:r>
            <a:r>
              <a:rPr lang="ka-GE" sz="2900" b="1" dirty="0" smtClean="0"/>
              <a:t>...მუცელზე </a:t>
            </a:r>
            <a:r>
              <a:rPr lang="ka-GE" sz="2900" b="1" dirty="0"/>
              <a:t>ხელი აღარ  ედო, მის  თვალებში კი მუდარა  იკითხებოდა.  ,,დარჩები?“-შეეკითხა მამიკო.  ილიამ  თავი  დაუქნია,  ჩემსკენ  წამოვიდა,  ხელი  ჩამჭიდა  და  კლასში  შევედით (ნეტავ  გენახათ  </a:t>
            </a:r>
            <a:r>
              <a:rPr lang="ka-GE" sz="2900" b="1" dirty="0" smtClean="0"/>
              <a:t>გაოცებული  მამიკოს </a:t>
            </a:r>
            <a:r>
              <a:rPr lang="ka-GE" sz="2900" b="1" dirty="0"/>
              <a:t>თვალები!).  იმ  დღეს ჩვენმა  საყვარელმა  ნაცარქექიამ  ჩემს  პატარებს ბევრი  სახალისო  გამოცანა  ,,მოუტანა“, ყველაზე  მეტად  ილია  შეაქო,   შემდეგ  კი ბავშვებს ,,სთხოვა“,  ხვალისთვის </a:t>
            </a:r>
            <a:r>
              <a:rPr lang="ka-GE" sz="2900" b="1" dirty="0" smtClean="0"/>
              <a:t> თქვენი  </a:t>
            </a:r>
            <a:r>
              <a:rPr lang="ka-GE" sz="2900" b="1" dirty="0"/>
              <a:t>საყვარელი  სათამაშოები </a:t>
            </a:r>
            <a:r>
              <a:rPr lang="ka-GE" sz="2900" b="1" dirty="0" smtClean="0"/>
              <a:t> </a:t>
            </a:r>
            <a:r>
              <a:rPr lang="ka-GE" sz="2900" b="1" dirty="0"/>
              <a:t>წამოიღეთ  და  გამაცანითო. მეორე </a:t>
            </a:r>
            <a:r>
              <a:rPr lang="ka-GE" sz="2900" b="1" dirty="0" smtClean="0"/>
              <a:t> </a:t>
            </a:r>
            <a:r>
              <a:rPr lang="ka-GE" sz="2900" b="1" dirty="0"/>
              <a:t>დღეს  თავის  </a:t>
            </a:r>
            <a:r>
              <a:rPr lang="ka-GE" sz="2900" b="1" dirty="0" smtClean="0"/>
              <a:t>საყვარელ  </a:t>
            </a:r>
            <a:r>
              <a:rPr lang="ka-GE" sz="2900" b="1" dirty="0"/>
              <a:t>ბაბუკოსთან  ერთად  საყვარელი  სათამაშოთი  ხელში  ბედნიერი  სახით  გამომეცხადა. </a:t>
            </a:r>
            <a:endParaRPr lang="ka-GE" sz="2900" b="1" dirty="0" smtClean="0"/>
          </a:p>
          <a:p>
            <a:pPr marL="0" indent="0">
              <a:buNone/>
            </a:pPr>
            <a:r>
              <a:rPr lang="en-US" sz="2900" b="1" dirty="0" smtClean="0"/>
              <a:t> </a:t>
            </a:r>
            <a:r>
              <a:rPr lang="ka-GE" sz="2900" b="1" dirty="0" smtClean="0"/>
              <a:t> </a:t>
            </a:r>
            <a:r>
              <a:rPr lang="en-US" sz="2900" b="1" dirty="0" smtClean="0"/>
              <a:t> </a:t>
            </a:r>
            <a:r>
              <a:rPr lang="ka-GE" sz="2900" b="1" dirty="0" smtClean="0"/>
              <a:t>იმ  </a:t>
            </a:r>
            <a:r>
              <a:rPr lang="ka-GE" sz="2900" b="1" dirty="0"/>
              <a:t>დღეს, კითხვის  საათზე,  ბაბუკომ </a:t>
            </a:r>
            <a:r>
              <a:rPr lang="ka-GE" sz="2900" b="1" dirty="0" smtClean="0"/>
              <a:t> მათი                                                      საყვარელი      ზღაპარიც     წაგვიკითხა</a:t>
            </a:r>
            <a:r>
              <a:rPr lang="ka-GE" sz="2900" b="1" dirty="0"/>
              <a:t>. </a:t>
            </a:r>
            <a:r>
              <a:rPr lang="ka-GE" sz="2900" b="1" dirty="0" smtClean="0"/>
              <a:t>                                                                   ილია    </a:t>
            </a:r>
            <a:r>
              <a:rPr lang="ka-GE" sz="2900" b="1" dirty="0"/>
              <a:t>ბედნიერი </a:t>
            </a:r>
            <a:r>
              <a:rPr lang="ka-GE" sz="2900" b="1" dirty="0" smtClean="0"/>
              <a:t>   იყო.</a:t>
            </a:r>
            <a:r>
              <a:rPr lang="en-US" sz="2900" b="1" dirty="0" smtClean="0"/>
              <a:t>   </a:t>
            </a:r>
            <a:r>
              <a:rPr lang="ka-GE" sz="2900" b="1" dirty="0" smtClean="0"/>
              <a:t>მუცელიც  </a:t>
            </a:r>
            <a:r>
              <a:rPr lang="en-US" sz="2900" b="1" dirty="0" smtClean="0"/>
              <a:t>                                                                            </a:t>
            </a:r>
            <a:r>
              <a:rPr lang="ka-GE" sz="2900" b="1" dirty="0" smtClean="0"/>
              <a:t>აღარასდროს  ტკენია.     დღეს  კი ჩვენი                                                                                      </a:t>
            </a:r>
            <a:r>
              <a:rPr lang="en-US" sz="2900" b="1" dirty="0" smtClean="0"/>
              <a:t>                </a:t>
            </a:r>
            <a:r>
              <a:rPr lang="ka-GE" sz="2900" b="1" dirty="0" smtClean="0"/>
              <a:t>კლასის   ერთ-ერთი  </a:t>
            </a:r>
            <a:r>
              <a:rPr lang="ka-GE" sz="2900" b="1" dirty="0"/>
              <a:t>წარმატებული  </a:t>
            </a:r>
            <a:endParaRPr lang="ka-GE" sz="2900" b="1" dirty="0" smtClean="0"/>
          </a:p>
          <a:p>
            <a:pPr marL="0" indent="0">
              <a:buNone/>
            </a:pPr>
            <a:r>
              <a:rPr lang="ka-GE" sz="2900" b="1" dirty="0" smtClean="0"/>
              <a:t>მოსწავლეა</a:t>
            </a:r>
            <a:r>
              <a:rPr lang="ka-GE" sz="2900" b="1" dirty="0"/>
              <a:t>. </a:t>
            </a:r>
            <a:endParaRPr lang="en-US" sz="2900" b="1" dirty="0"/>
          </a:p>
          <a:p>
            <a:endParaRPr lang="en-US" dirty="0"/>
          </a:p>
        </p:txBody>
      </p:sp>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ეს  ჩვენი  სასკოლო  ცხოვრებაა...</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descr="C:\Users\nana\Desktop\New folder\საკონფერენციოდ\52482056_336743516955425_780798681166118912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882396"/>
            <a:ext cx="3936776" cy="29649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595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0021168"/>
              </p:ext>
            </p:extLst>
          </p:nvPr>
        </p:nvGraphicFramePr>
        <p:xfrm>
          <a:off x="107504" y="1196752"/>
          <a:ext cx="8856982" cy="5474556"/>
        </p:xfrm>
        <a:graphic>
          <a:graphicData uri="http://schemas.openxmlformats.org/drawingml/2006/table">
            <a:tbl>
              <a:tblPr firstRow="1" firstCol="1" bandRow="1">
                <a:tableStyleId>{5C22544A-7EE6-4342-B048-85BDC9FD1C3A}</a:tableStyleId>
              </a:tblPr>
              <a:tblGrid>
                <a:gridCol w="434549">
                  <a:extLst>
                    <a:ext uri="{9D8B030D-6E8A-4147-A177-3AD203B41FA5}">
                      <a16:colId xmlns:a16="http://schemas.microsoft.com/office/drawing/2014/main" val="20000"/>
                    </a:ext>
                  </a:extLst>
                </a:gridCol>
                <a:gridCol w="3152910">
                  <a:extLst>
                    <a:ext uri="{9D8B030D-6E8A-4147-A177-3AD203B41FA5}">
                      <a16:colId xmlns:a16="http://schemas.microsoft.com/office/drawing/2014/main" val="20001"/>
                    </a:ext>
                  </a:extLst>
                </a:gridCol>
                <a:gridCol w="1756202">
                  <a:extLst>
                    <a:ext uri="{9D8B030D-6E8A-4147-A177-3AD203B41FA5}">
                      <a16:colId xmlns:a16="http://schemas.microsoft.com/office/drawing/2014/main" val="20002"/>
                    </a:ext>
                  </a:extLst>
                </a:gridCol>
                <a:gridCol w="1756202">
                  <a:extLst>
                    <a:ext uri="{9D8B030D-6E8A-4147-A177-3AD203B41FA5}">
                      <a16:colId xmlns:a16="http://schemas.microsoft.com/office/drawing/2014/main" val="20003"/>
                    </a:ext>
                  </a:extLst>
                </a:gridCol>
                <a:gridCol w="1757119">
                  <a:extLst>
                    <a:ext uri="{9D8B030D-6E8A-4147-A177-3AD203B41FA5}">
                      <a16:colId xmlns:a16="http://schemas.microsoft.com/office/drawing/2014/main" val="20004"/>
                    </a:ext>
                  </a:extLst>
                </a:gridCol>
              </a:tblGrid>
              <a:tr h="378874">
                <a:tc>
                  <a:txBody>
                    <a:bodyPr/>
                    <a:lstStyle/>
                    <a:p>
                      <a:pPr>
                        <a:lnSpc>
                          <a:spcPct val="115000"/>
                        </a:lnSpc>
                        <a:spcAft>
                          <a:spcPts val="0"/>
                        </a:spcAft>
                      </a:pPr>
                      <a:r>
                        <a:rPr lang="ru-RU" sz="1200" dirty="0">
                          <a:effectLst/>
                        </a:rPr>
                        <a:t>№</a:t>
                      </a:r>
                      <a:endParaRPr lang="en-US" sz="1200"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აქტივობა</a:t>
                      </a:r>
                      <a:endParaRPr lang="en-US" sz="1200"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smtClean="0">
                          <a:effectLst/>
                        </a:rPr>
                        <a:t>                      დიახ</a:t>
                      </a:r>
                      <a:endParaRPr lang="en-US" sz="1200"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smtClean="0">
                          <a:effectLst/>
                        </a:rPr>
                        <a:t>           ნაწილობრივ  </a:t>
                      </a:r>
                      <a:endParaRPr lang="en-US" sz="1200"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არა</a:t>
                      </a:r>
                      <a:endParaRPr lang="en-US" sz="1200" dirty="0">
                        <a:effectLst/>
                      </a:endParaRPr>
                    </a:p>
                    <a:p>
                      <a:pPr>
                        <a:lnSpc>
                          <a:spcPct val="115000"/>
                        </a:lnSpc>
                        <a:spcAft>
                          <a:spcPts val="0"/>
                        </a:spcAft>
                      </a:pPr>
                      <a:r>
                        <a:rPr lang="ka-GE" sz="1200" dirty="0">
                          <a:effectLst/>
                        </a:rPr>
                        <a:t> </a:t>
                      </a:r>
                      <a:endParaRPr lang="en-US" sz="1200" dirty="0">
                        <a:effectLst/>
                        <a:latin typeface="Calibri"/>
                        <a:ea typeface="Calibri"/>
                        <a:cs typeface="Times New Roman"/>
                      </a:endParaRPr>
                    </a:p>
                  </a:txBody>
                  <a:tcPr marL="59631" marR="59631" marT="0" marB="0"/>
                </a:tc>
                <a:extLst>
                  <a:ext uri="{0D108BD9-81ED-4DB2-BD59-A6C34878D82A}">
                    <a16:rowId xmlns:a16="http://schemas.microsoft.com/office/drawing/2014/main" val="10000"/>
                  </a:ext>
                </a:extLst>
              </a:tr>
              <a:tr h="378874">
                <a:tc>
                  <a:txBody>
                    <a:bodyPr/>
                    <a:lstStyle/>
                    <a:p>
                      <a:pPr>
                        <a:lnSpc>
                          <a:spcPct val="115000"/>
                        </a:lnSpc>
                        <a:spcAft>
                          <a:spcPts val="0"/>
                        </a:spcAft>
                      </a:pPr>
                      <a:r>
                        <a:rPr lang="ka-GE" sz="1200">
                          <a:effectLst/>
                        </a:rPr>
                        <a:t>1</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მოსწონს  სკოლაში  სიარული</a:t>
                      </a:r>
                      <a:endParaRPr lang="en-US" sz="1200" b="1" dirty="0">
                        <a:effectLst/>
                      </a:endParaRPr>
                    </a:p>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extLst>
                  <a:ext uri="{0D108BD9-81ED-4DB2-BD59-A6C34878D82A}">
                    <a16:rowId xmlns:a16="http://schemas.microsoft.com/office/drawing/2014/main" val="10001"/>
                  </a:ext>
                </a:extLst>
              </a:tr>
              <a:tr h="378874">
                <a:tc>
                  <a:txBody>
                    <a:bodyPr/>
                    <a:lstStyle/>
                    <a:p>
                      <a:pPr>
                        <a:lnSpc>
                          <a:spcPct val="115000"/>
                        </a:lnSpc>
                        <a:spcAft>
                          <a:spcPts val="0"/>
                        </a:spcAft>
                      </a:pPr>
                      <a:r>
                        <a:rPr lang="ka-GE" sz="1200">
                          <a:effectLst/>
                        </a:rPr>
                        <a:t>2</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მეგობრობს  თანაკლასელებთან</a:t>
                      </a:r>
                      <a:endParaRPr lang="en-US" sz="1200" b="1" dirty="0">
                        <a:effectLst/>
                      </a:endParaRPr>
                    </a:p>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extLst>
                  <a:ext uri="{0D108BD9-81ED-4DB2-BD59-A6C34878D82A}">
                    <a16:rowId xmlns:a16="http://schemas.microsoft.com/office/drawing/2014/main" val="10002"/>
                  </a:ext>
                </a:extLst>
              </a:tr>
              <a:tr h="378874">
                <a:tc>
                  <a:txBody>
                    <a:bodyPr/>
                    <a:lstStyle/>
                    <a:p>
                      <a:pPr>
                        <a:lnSpc>
                          <a:spcPct val="115000"/>
                        </a:lnSpc>
                        <a:spcAft>
                          <a:spcPts val="0"/>
                        </a:spcAft>
                      </a:pPr>
                      <a:r>
                        <a:rPr lang="ka-GE" sz="1200">
                          <a:effectLst/>
                        </a:rPr>
                        <a:t>3</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დამოუკიდებელია</a:t>
                      </a:r>
                      <a:endParaRPr lang="en-US" sz="1200" b="1" dirty="0">
                        <a:effectLst/>
                      </a:endParaRPr>
                    </a:p>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extLst>
                  <a:ext uri="{0D108BD9-81ED-4DB2-BD59-A6C34878D82A}">
                    <a16:rowId xmlns:a16="http://schemas.microsoft.com/office/drawing/2014/main" val="10003"/>
                  </a:ext>
                </a:extLst>
              </a:tr>
              <a:tr h="543564">
                <a:tc>
                  <a:txBody>
                    <a:bodyPr/>
                    <a:lstStyle/>
                    <a:p>
                      <a:pPr>
                        <a:lnSpc>
                          <a:spcPct val="115000"/>
                        </a:lnSpc>
                        <a:spcAft>
                          <a:spcPts val="0"/>
                        </a:spcAft>
                      </a:pPr>
                      <a:r>
                        <a:rPr lang="ka-GE" sz="1200">
                          <a:effectLst/>
                        </a:rPr>
                        <a:t>4</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უყვარს  თანაკლასელებზე  და  სასკოლო  ცხოვრებაზე  საუბარი</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a:effectLst/>
                        </a:rPr>
                        <a:t> </a:t>
                      </a:r>
                      <a:endParaRPr lang="en-US" sz="1200" b="1">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 </a:t>
                      </a:r>
                      <a:endParaRPr lang="en-US" sz="1200"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extLst>
                  <a:ext uri="{0D108BD9-81ED-4DB2-BD59-A6C34878D82A}">
                    <a16:rowId xmlns:a16="http://schemas.microsoft.com/office/drawing/2014/main" val="10004"/>
                  </a:ext>
                </a:extLst>
              </a:tr>
              <a:tr h="378874">
                <a:tc>
                  <a:txBody>
                    <a:bodyPr/>
                    <a:lstStyle/>
                    <a:p>
                      <a:pPr>
                        <a:lnSpc>
                          <a:spcPct val="115000"/>
                        </a:lnSpc>
                        <a:spcAft>
                          <a:spcPts val="0"/>
                        </a:spcAft>
                      </a:pPr>
                      <a:r>
                        <a:rPr lang="ka-GE" sz="1200">
                          <a:effectLst/>
                        </a:rPr>
                        <a:t>5</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ადვილად  ამყარებს  ურთიერთობას  კლასელებთან</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a:effectLst/>
                        </a:rPr>
                        <a:t> </a:t>
                      </a:r>
                      <a:endParaRPr lang="en-US" sz="1200" b="1">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 </a:t>
                      </a:r>
                      <a:endParaRPr lang="en-US" sz="1200"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 </a:t>
                      </a:r>
                      <a:endParaRPr lang="en-US" sz="1200" dirty="0">
                        <a:effectLst/>
                        <a:latin typeface="Calibri"/>
                        <a:ea typeface="Calibri"/>
                        <a:cs typeface="Times New Roman"/>
                      </a:endParaRPr>
                    </a:p>
                  </a:txBody>
                  <a:tcPr marL="59631" marR="59631" marT="0" marB="0"/>
                </a:tc>
                <a:extLst>
                  <a:ext uri="{0D108BD9-81ED-4DB2-BD59-A6C34878D82A}">
                    <a16:rowId xmlns:a16="http://schemas.microsoft.com/office/drawing/2014/main" val="10005"/>
                  </a:ext>
                </a:extLst>
              </a:tr>
              <a:tr h="378874">
                <a:tc>
                  <a:txBody>
                    <a:bodyPr/>
                    <a:lstStyle/>
                    <a:p>
                      <a:pPr>
                        <a:lnSpc>
                          <a:spcPct val="115000"/>
                        </a:lnSpc>
                        <a:spcAft>
                          <a:spcPts val="0"/>
                        </a:spcAft>
                      </a:pPr>
                      <a:r>
                        <a:rPr lang="ka-GE" sz="1200">
                          <a:effectLst/>
                        </a:rPr>
                        <a:t>6</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უყვარს  პირველობა</a:t>
                      </a:r>
                      <a:endParaRPr lang="en-US" sz="1200" b="1" dirty="0">
                        <a:effectLst/>
                      </a:endParaRPr>
                    </a:p>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a:effectLst/>
                        </a:rPr>
                        <a:t> </a:t>
                      </a:r>
                      <a:endParaRPr lang="en-US" sz="1200" b="1">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extLst>
                  <a:ext uri="{0D108BD9-81ED-4DB2-BD59-A6C34878D82A}">
                    <a16:rowId xmlns:a16="http://schemas.microsoft.com/office/drawing/2014/main" val="10006"/>
                  </a:ext>
                </a:extLst>
              </a:tr>
              <a:tr h="362376">
                <a:tc>
                  <a:txBody>
                    <a:bodyPr/>
                    <a:lstStyle/>
                    <a:p>
                      <a:pPr>
                        <a:lnSpc>
                          <a:spcPct val="115000"/>
                        </a:lnSpc>
                        <a:spcAft>
                          <a:spcPts val="0"/>
                        </a:spcAft>
                      </a:pPr>
                      <a:r>
                        <a:rPr lang="ka-GE" sz="1200">
                          <a:effectLst/>
                        </a:rPr>
                        <a:t>7</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გაკვეთილებს  ამზადებს  დამოუკიდებლად</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a:effectLst/>
                        </a:rPr>
                        <a:t> </a:t>
                      </a:r>
                      <a:endParaRPr lang="en-US" sz="1200" b="1">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 </a:t>
                      </a:r>
                      <a:endParaRPr lang="en-US" sz="1200" dirty="0">
                        <a:effectLst/>
                        <a:latin typeface="Calibri"/>
                        <a:ea typeface="Calibri"/>
                        <a:cs typeface="Times New Roman"/>
                      </a:endParaRPr>
                    </a:p>
                  </a:txBody>
                  <a:tcPr marL="59631" marR="59631" marT="0" marB="0"/>
                </a:tc>
                <a:extLst>
                  <a:ext uri="{0D108BD9-81ED-4DB2-BD59-A6C34878D82A}">
                    <a16:rowId xmlns:a16="http://schemas.microsoft.com/office/drawing/2014/main" val="10007"/>
                  </a:ext>
                </a:extLst>
              </a:tr>
              <a:tr h="362376">
                <a:tc>
                  <a:txBody>
                    <a:bodyPr/>
                    <a:lstStyle/>
                    <a:p>
                      <a:pPr>
                        <a:lnSpc>
                          <a:spcPct val="115000"/>
                        </a:lnSpc>
                        <a:spcAft>
                          <a:spcPts val="0"/>
                        </a:spcAft>
                      </a:pPr>
                      <a:r>
                        <a:rPr lang="ka-GE" sz="1200">
                          <a:effectLst/>
                        </a:rPr>
                        <a:t>8</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დიდ  ყურადღებას  აქცევს  წერის  კულტურას</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a:effectLst/>
                        </a:rPr>
                        <a:t> </a:t>
                      </a:r>
                      <a:endParaRPr lang="en-US" sz="1200" b="1">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 </a:t>
                      </a:r>
                      <a:endParaRPr lang="en-US" sz="1200" dirty="0">
                        <a:effectLst/>
                        <a:latin typeface="Calibri"/>
                        <a:ea typeface="Calibri"/>
                        <a:cs typeface="Times New Roman"/>
                      </a:endParaRPr>
                    </a:p>
                  </a:txBody>
                  <a:tcPr marL="59631" marR="59631" marT="0" marB="0"/>
                </a:tc>
                <a:extLst>
                  <a:ext uri="{0D108BD9-81ED-4DB2-BD59-A6C34878D82A}">
                    <a16:rowId xmlns:a16="http://schemas.microsoft.com/office/drawing/2014/main" val="10008"/>
                  </a:ext>
                </a:extLst>
              </a:tr>
              <a:tr h="378874">
                <a:tc>
                  <a:txBody>
                    <a:bodyPr/>
                    <a:lstStyle/>
                    <a:p>
                      <a:pPr>
                        <a:lnSpc>
                          <a:spcPct val="115000"/>
                        </a:lnSpc>
                        <a:spcAft>
                          <a:spcPts val="0"/>
                        </a:spcAft>
                      </a:pPr>
                      <a:r>
                        <a:rPr lang="ka-GE" sz="1200">
                          <a:effectLst/>
                        </a:rPr>
                        <a:t>9</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უყვარს  წიგნების  კითხვა</a:t>
                      </a:r>
                      <a:endParaRPr lang="en-US" sz="1200" b="1" dirty="0">
                        <a:effectLst/>
                      </a:endParaRPr>
                    </a:p>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 </a:t>
                      </a:r>
                      <a:endParaRPr lang="en-US" sz="1200" dirty="0">
                        <a:effectLst/>
                        <a:latin typeface="Calibri"/>
                        <a:ea typeface="Calibri"/>
                        <a:cs typeface="Times New Roman"/>
                      </a:endParaRPr>
                    </a:p>
                  </a:txBody>
                  <a:tcPr marL="59631" marR="59631" marT="0" marB="0"/>
                </a:tc>
                <a:extLst>
                  <a:ext uri="{0D108BD9-81ED-4DB2-BD59-A6C34878D82A}">
                    <a16:rowId xmlns:a16="http://schemas.microsoft.com/office/drawing/2014/main" val="10009"/>
                  </a:ext>
                </a:extLst>
              </a:tr>
              <a:tr h="378874">
                <a:tc>
                  <a:txBody>
                    <a:bodyPr/>
                    <a:lstStyle/>
                    <a:p>
                      <a:pPr>
                        <a:lnSpc>
                          <a:spcPct val="115000"/>
                        </a:lnSpc>
                        <a:spcAft>
                          <a:spcPts val="0"/>
                        </a:spcAft>
                      </a:pPr>
                      <a:r>
                        <a:rPr lang="ka-GE" sz="1200">
                          <a:effectLst/>
                        </a:rPr>
                        <a:t>10</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ჯიუტია</a:t>
                      </a:r>
                      <a:endParaRPr lang="en-US" sz="1200" b="1" dirty="0">
                        <a:effectLst/>
                      </a:endParaRPr>
                    </a:p>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 </a:t>
                      </a:r>
                      <a:endParaRPr lang="en-US" sz="1200" dirty="0">
                        <a:effectLst/>
                        <a:latin typeface="Calibri"/>
                        <a:ea typeface="Calibri"/>
                        <a:cs typeface="Times New Roman"/>
                      </a:endParaRPr>
                    </a:p>
                  </a:txBody>
                  <a:tcPr marL="59631" marR="59631" marT="0" marB="0"/>
                </a:tc>
                <a:extLst>
                  <a:ext uri="{0D108BD9-81ED-4DB2-BD59-A6C34878D82A}">
                    <a16:rowId xmlns:a16="http://schemas.microsoft.com/office/drawing/2014/main" val="10010"/>
                  </a:ext>
                </a:extLst>
              </a:tr>
              <a:tr h="362376">
                <a:tc>
                  <a:txBody>
                    <a:bodyPr/>
                    <a:lstStyle/>
                    <a:p>
                      <a:pPr>
                        <a:lnSpc>
                          <a:spcPct val="115000"/>
                        </a:lnSpc>
                        <a:spcAft>
                          <a:spcPts val="0"/>
                        </a:spcAft>
                      </a:pPr>
                      <a:r>
                        <a:rPr lang="ka-GE" sz="1200">
                          <a:effectLst/>
                        </a:rPr>
                        <a:t>11</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ეზარება  სამეცადინოდ  დაჯდომა</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 </a:t>
                      </a:r>
                      <a:endParaRPr lang="en-US" sz="1200" dirty="0">
                        <a:effectLst/>
                        <a:latin typeface="Calibri"/>
                        <a:ea typeface="Calibri"/>
                        <a:cs typeface="Times New Roman"/>
                      </a:endParaRPr>
                    </a:p>
                  </a:txBody>
                  <a:tcPr marL="59631" marR="59631" marT="0" marB="0"/>
                </a:tc>
                <a:extLst>
                  <a:ext uri="{0D108BD9-81ED-4DB2-BD59-A6C34878D82A}">
                    <a16:rowId xmlns:a16="http://schemas.microsoft.com/office/drawing/2014/main" val="10011"/>
                  </a:ext>
                </a:extLst>
              </a:tr>
              <a:tr h="378874">
                <a:tc>
                  <a:txBody>
                    <a:bodyPr/>
                    <a:lstStyle/>
                    <a:p>
                      <a:pPr>
                        <a:lnSpc>
                          <a:spcPct val="115000"/>
                        </a:lnSpc>
                        <a:spcAft>
                          <a:spcPts val="0"/>
                        </a:spcAft>
                      </a:pPr>
                      <a:r>
                        <a:rPr lang="ka-GE" sz="1200">
                          <a:effectLst/>
                        </a:rPr>
                        <a:t>12</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უყვარს  საკუთარი  ნივთების  მოვლა-პატრონიბა</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b="1" dirty="0">
                          <a:effectLst/>
                        </a:rPr>
                        <a:t> </a:t>
                      </a:r>
                      <a:endParaRPr lang="en-US" sz="1200" b="1" dirty="0">
                        <a:effectLst/>
                        <a:latin typeface="Calibri"/>
                        <a:ea typeface="Calibri"/>
                        <a:cs typeface="Times New Roman"/>
                      </a:endParaRPr>
                    </a:p>
                  </a:txBody>
                  <a:tcPr marL="59631" marR="59631" marT="0" marB="0"/>
                </a:tc>
                <a:tc>
                  <a:txBody>
                    <a:bodyPr/>
                    <a:lstStyle/>
                    <a:p>
                      <a:pPr>
                        <a:lnSpc>
                          <a:spcPct val="115000"/>
                        </a:lnSpc>
                        <a:spcAft>
                          <a:spcPts val="0"/>
                        </a:spcAft>
                      </a:pPr>
                      <a:r>
                        <a:rPr lang="ka-GE" sz="1200">
                          <a:effectLst/>
                        </a:rPr>
                        <a:t> </a:t>
                      </a:r>
                      <a:endParaRPr lang="en-US" sz="1200">
                        <a:effectLst/>
                        <a:latin typeface="Calibri"/>
                        <a:ea typeface="Calibri"/>
                        <a:cs typeface="Times New Roman"/>
                      </a:endParaRPr>
                    </a:p>
                  </a:txBody>
                  <a:tcPr marL="59631" marR="59631" marT="0" marB="0"/>
                </a:tc>
                <a:tc>
                  <a:txBody>
                    <a:bodyPr/>
                    <a:lstStyle/>
                    <a:p>
                      <a:pPr>
                        <a:lnSpc>
                          <a:spcPct val="115000"/>
                        </a:lnSpc>
                        <a:spcAft>
                          <a:spcPts val="0"/>
                        </a:spcAft>
                      </a:pPr>
                      <a:r>
                        <a:rPr lang="ka-GE" sz="1200" dirty="0">
                          <a:effectLst/>
                        </a:rPr>
                        <a:t> </a:t>
                      </a:r>
                      <a:endParaRPr lang="en-US" sz="1200" dirty="0">
                        <a:effectLst/>
                        <a:latin typeface="Calibri"/>
                        <a:ea typeface="Calibri"/>
                        <a:cs typeface="Times New Roman"/>
                      </a:endParaRPr>
                    </a:p>
                  </a:txBody>
                  <a:tcPr marL="59631" marR="59631" marT="0" marB="0"/>
                </a:tc>
                <a:extLst>
                  <a:ext uri="{0D108BD9-81ED-4DB2-BD59-A6C34878D82A}">
                    <a16:rowId xmlns:a16="http://schemas.microsoft.com/office/drawing/2014/main" val="10012"/>
                  </a:ext>
                </a:extLst>
              </a:tr>
            </a:tbl>
          </a:graphicData>
        </a:graphic>
      </p:graphicFrame>
      <p:sp>
        <p:nvSpPr>
          <p:cNvPr id="2" name="Title 1"/>
          <p:cNvSpPr>
            <a:spLocks noGrp="1"/>
          </p:cNvSpPr>
          <p:nvPr>
            <p:ph type="title"/>
          </p:nvPr>
        </p:nvSpPr>
        <p:spPr>
          <a:xfrm>
            <a:off x="251520" y="205780"/>
            <a:ext cx="8229600" cy="774948"/>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2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მოსწავლის  ინდივიდიალური  თავისებურებები/ხასიათი</a:t>
            </a:r>
            <a:endParaRPr lang="en-US" sz="2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1"/>
          <p:cNvSpPr>
            <a:spLocks noChangeArrowheads="1"/>
          </p:cNvSpPr>
          <p:nvPr/>
        </p:nvSpPr>
        <p:spPr bwMode="auto">
          <a:xfrm>
            <a:off x="1259632" y="48489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a-GE" sz="1400" b="1" i="1" u="none" strike="noStrike" cap="none" normalizeH="0" baseline="0" dirty="0" smtClean="0">
              <a:ln>
                <a:noFill/>
              </a:ln>
              <a:solidFill>
                <a:srgbClr val="C00000"/>
              </a:solidFill>
              <a:effectLst/>
              <a:latin typeface="Sylfae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396899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9487887"/>
              </p:ext>
            </p:extLst>
          </p:nvPr>
        </p:nvGraphicFramePr>
        <p:xfrm>
          <a:off x="395536" y="1412778"/>
          <a:ext cx="8208912" cy="4977220"/>
        </p:xfrm>
        <a:graphic>
          <a:graphicData uri="http://schemas.openxmlformats.org/drawingml/2006/table">
            <a:tbl>
              <a:tblPr firstRow="1" firstCol="1" bandRow="1">
                <a:tableStyleId>{5C22544A-7EE6-4342-B048-85BDC9FD1C3A}</a:tableStyleId>
              </a:tblPr>
              <a:tblGrid>
                <a:gridCol w="352882">
                  <a:extLst>
                    <a:ext uri="{9D8B030D-6E8A-4147-A177-3AD203B41FA5}">
                      <a16:colId xmlns:a16="http://schemas.microsoft.com/office/drawing/2014/main" val="20000"/>
                    </a:ext>
                  </a:extLst>
                </a:gridCol>
                <a:gridCol w="3677882">
                  <a:extLst>
                    <a:ext uri="{9D8B030D-6E8A-4147-A177-3AD203B41FA5}">
                      <a16:colId xmlns:a16="http://schemas.microsoft.com/office/drawing/2014/main" val="20001"/>
                    </a:ext>
                  </a:extLst>
                </a:gridCol>
                <a:gridCol w="1074646">
                  <a:extLst>
                    <a:ext uri="{9D8B030D-6E8A-4147-A177-3AD203B41FA5}">
                      <a16:colId xmlns:a16="http://schemas.microsoft.com/office/drawing/2014/main" val="20002"/>
                    </a:ext>
                  </a:extLst>
                </a:gridCol>
                <a:gridCol w="1552172">
                  <a:extLst>
                    <a:ext uri="{9D8B030D-6E8A-4147-A177-3AD203B41FA5}">
                      <a16:colId xmlns:a16="http://schemas.microsoft.com/office/drawing/2014/main" val="20003"/>
                    </a:ext>
                  </a:extLst>
                </a:gridCol>
                <a:gridCol w="1551330">
                  <a:extLst>
                    <a:ext uri="{9D8B030D-6E8A-4147-A177-3AD203B41FA5}">
                      <a16:colId xmlns:a16="http://schemas.microsoft.com/office/drawing/2014/main" val="20004"/>
                    </a:ext>
                  </a:extLst>
                </a:gridCol>
              </a:tblGrid>
              <a:tr h="559681">
                <a:tc>
                  <a:txBody>
                    <a:bodyPr/>
                    <a:lstStyle/>
                    <a:p>
                      <a:pPr>
                        <a:lnSpc>
                          <a:spcPct val="115000"/>
                        </a:lnSpc>
                        <a:spcAft>
                          <a:spcPts val="0"/>
                        </a:spcAft>
                      </a:pPr>
                      <a:r>
                        <a:rPr lang="ru-RU" sz="1600" dirty="0">
                          <a:effectLst/>
                        </a:rPr>
                        <a:t>№</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თანაკლასელებთან  და  მასწავლებლებთან  ურთიერთობა</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დიახ</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ნაწილობრივ</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არა</a:t>
                      </a:r>
                      <a:endParaRPr lang="en-US" sz="1600">
                        <a:effectLst/>
                      </a:endParaRPr>
                    </a:p>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80119">
                <a:tc>
                  <a:txBody>
                    <a:bodyPr/>
                    <a:lstStyle/>
                    <a:p>
                      <a:pPr>
                        <a:lnSpc>
                          <a:spcPct val="115000"/>
                        </a:lnSpc>
                        <a:spcAft>
                          <a:spcPts val="0"/>
                        </a:spcAft>
                      </a:pPr>
                      <a:r>
                        <a:rPr lang="ka-GE"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უადვილდება  თანაკლასელებთან  ურთიერთობა</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59681">
                <a:tc>
                  <a:txBody>
                    <a:bodyPr/>
                    <a:lstStyle/>
                    <a:p>
                      <a:pPr>
                        <a:lnSpc>
                          <a:spcPct val="115000"/>
                        </a:lnSpc>
                        <a:spcAft>
                          <a:spcPts val="0"/>
                        </a:spcAft>
                      </a:pPr>
                      <a:r>
                        <a:rPr lang="ka-GE" sz="1600">
                          <a:effectLst/>
                        </a:rPr>
                        <a:t>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ურთიერთობს  თითქმის  ყველა  თანაკლასელთან</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57448">
                <a:tc>
                  <a:txBody>
                    <a:bodyPr/>
                    <a:lstStyle/>
                    <a:p>
                      <a:pPr>
                        <a:lnSpc>
                          <a:spcPct val="115000"/>
                        </a:lnSpc>
                        <a:spcAft>
                          <a:spcPts val="0"/>
                        </a:spcAft>
                      </a:pPr>
                      <a:r>
                        <a:rPr lang="ka-GE" sz="1600">
                          <a:effectLst/>
                        </a:rPr>
                        <a:t>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ხშირად  საუბრობს  თანაკლასელებზე</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59681">
                <a:tc>
                  <a:txBody>
                    <a:bodyPr/>
                    <a:lstStyle/>
                    <a:p>
                      <a:pPr>
                        <a:lnSpc>
                          <a:spcPct val="115000"/>
                        </a:lnSpc>
                        <a:spcAft>
                          <a:spcPts val="0"/>
                        </a:spcAft>
                      </a:pPr>
                      <a:r>
                        <a:rPr lang="ka-GE" sz="1600">
                          <a:effectLst/>
                        </a:rPr>
                        <a:t>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უადვილდება  მასწავლებლებთან  ურთიერთობა</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59681">
                <a:tc>
                  <a:txBody>
                    <a:bodyPr/>
                    <a:lstStyle/>
                    <a:p>
                      <a:pPr>
                        <a:lnSpc>
                          <a:spcPct val="115000"/>
                        </a:lnSpc>
                        <a:spcAft>
                          <a:spcPts val="0"/>
                        </a:spcAft>
                      </a:pPr>
                      <a:r>
                        <a:rPr lang="ka-GE"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მასწავლებელი  ეხმარება  ახალ  ასწავლო  გარემოსთან  შეგუებაში</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72898">
                <a:tc>
                  <a:txBody>
                    <a:bodyPr/>
                    <a:lstStyle/>
                    <a:p>
                      <a:pPr>
                        <a:lnSpc>
                          <a:spcPct val="115000"/>
                        </a:lnSpc>
                        <a:spcAft>
                          <a:spcPts val="0"/>
                        </a:spcAft>
                      </a:pPr>
                      <a:r>
                        <a:rPr lang="ka-GE" sz="1600">
                          <a:effectLst/>
                        </a:rPr>
                        <a:t>6</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მასწავლებელი  მისთვის  ავტორიტეტია</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559681">
                <a:tc>
                  <a:txBody>
                    <a:bodyPr/>
                    <a:lstStyle/>
                    <a:p>
                      <a:pPr>
                        <a:lnSpc>
                          <a:spcPct val="115000"/>
                        </a:lnSpc>
                        <a:spcAft>
                          <a:spcPts val="0"/>
                        </a:spcAft>
                      </a:pPr>
                      <a:r>
                        <a:rPr lang="ka-GE" sz="1600">
                          <a:effectLst/>
                        </a:rPr>
                        <a:t>7</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ხშირად  საუბრობს  თავის  მასწავლებელზე</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559681">
                <a:tc>
                  <a:txBody>
                    <a:bodyPr/>
                    <a:lstStyle/>
                    <a:p>
                      <a:pPr>
                        <a:lnSpc>
                          <a:spcPct val="115000"/>
                        </a:lnSpc>
                        <a:spcAft>
                          <a:spcPts val="0"/>
                        </a:spcAft>
                      </a:pPr>
                      <a:r>
                        <a:rPr lang="ka-GE" sz="1600">
                          <a:effectLst/>
                        </a:rPr>
                        <a:t>8</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უადვილდება  თანაკლასელებთან  ურთიერთობა</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a:xfrm>
            <a:off x="688490" y="0"/>
            <a:ext cx="7756263" cy="162440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2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თანაკლასელებთან  და  მასწავლებლებთან  ურთიერთობა</a:t>
            </a:r>
            <a:endParaRPr lang="en-US" sz="2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758584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6290762"/>
              </p:ext>
            </p:extLst>
          </p:nvPr>
        </p:nvGraphicFramePr>
        <p:xfrm>
          <a:off x="827585" y="1340769"/>
          <a:ext cx="7560838" cy="4977311"/>
        </p:xfrm>
        <a:graphic>
          <a:graphicData uri="http://schemas.openxmlformats.org/drawingml/2006/table">
            <a:tbl>
              <a:tblPr firstRow="1" firstCol="1" bandRow="1">
                <a:tableStyleId>{5C22544A-7EE6-4342-B048-85BDC9FD1C3A}</a:tableStyleId>
              </a:tblPr>
              <a:tblGrid>
                <a:gridCol w="414229">
                  <a:extLst>
                    <a:ext uri="{9D8B030D-6E8A-4147-A177-3AD203B41FA5}">
                      <a16:colId xmlns:a16="http://schemas.microsoft.com/office/drawing/2014/main" val="20000"/>
                    </a:ext>
                  </a:extLst>
                </a:gridCol>
                <a:gridCol w="3298316">
                  <a:extLst>
                    <a:ext uri="{9D8B030D-6E8A-4147-A177-3AD203B41FA5}">
                      <a16:colId xmlns:a16="http://schemas.microsoft.com/office/drawing/2014/main" val="20001"/>
                    </a:ext>
                  </a:extLst>
                </a:gridCol>
                <a:gridCol w="989805">
                  <a:extLst>
                    <a:ext uri="{9D8B030D-6E8A-4147-A177-3AD203B41FA5}">
                      <a16:colId xmlns:a16="http://schemas.microsoft.com/office/drawing/2014/main" val="20002"/>
                    </a:ext>
                  </a:extLst>
                </a:gridCol>
                <a:gridCol w="1429632">
                  <a:extLst>
                    <a:ext uri="{9D8B030D-6E8A-4147-A177-3AD203B41FA5}">
                      <a16:colId xmlns:a16="http://schemas.microsoft.com/office/drawing/2014/main" val="20003"/>
                    </a:ext>
                  </a:extLst>
                </a:gridCol>
                <a:gridCol w="1428856">
                  <a:extLst>
                    <a:ext uri="{9D8B030D-6E8A-4147-A177-3AD203B41FA5}">
                      <a16:colId xmlns:a16="http://schemas.microsoft.com/office/drawing/2014/main" val="20004"/>
                    </a:ext>
                  </a:extLst>
                </a:gridCol>
              </a:tblGrid>
              <a:tr h="822731">
                <a:tc>
                  <a:txBody>
                    <a:bodyPr/>
                    <a:lstStyle/>
                    <a:p>
                      <a:pPr>
                        <a:lnSpc>
                          <a:spcPct val="115000"/>
                        </a:lnSpc>
                        <a:spcAft>
                          <a:spcPts val="0"/>
                        </a:spcAft>
                      </a:pPr>
                      <a:r>
                        <a:rPr lang="ru-RU" sz="1600" dirty="0">
                          <a:effectLst/>
                        </a:rPr>
                        <a:t>№</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800" dirty="0">
                          <a:effectLst/>
                        </a:rPr>
                        <a:t>მშობლისა  და  შვილის  ურთიერთობა</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ხშირად</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იშვიათად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არასოდეს</a:t>
                      </a:r>
                      <a:endParaRPr lang="en-US" sz="1600" dirty="0">
                        <a:effectLst/>
                      </a:endParaRPr>
                    </a:p>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88125">
                <a:tc>
                  <a:txBody>
                    <a:bodyPr/>
                    <a:lstStyle/>
                    <a:p>
                      <a:pPr>
                        <a:lnSpc>
                          <a:spcPct val="115000"/>
                        </a:lnSpc>
                        <a:spcAft>
                          <a:spcPts val="0"/>
                        </a:spcAft>
                      </a:pPr>
                      <a:r>
                        <a:rPr lang="ka-GE" sz="1600">
                          <a:effectLst/>
                        </a:rPr>
                        <a:t>1</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b="1" dirty="0">
                          <a:effectLst/>
                        </a:rPr>
                        <a:t>ვეხმარები  მეცადინეობაში</a:t>
                      </a:r>
                      <a:endParaRPr lang="en-US" sz="1600" b="1" dirty="0">
                        <a:effectLst/>
                      </a:endParaRPr>
                    </a:p>
                    <a:p>
                      <a:pPr>
                        <a:lnSpc>
                          <a:spcPct val="115000"/>
                        </a:lnSpc>
                        <a:spcAft>
                          <a:spcPts val="0"/>
                        </a:spcAft>
                      </a:pPr>
                      <a:r>
                        <a:rPr lang="ka-GE" sz="1600" b="1" dirty="0">
                          <a:effectLst/>
                        </a:rPr>
                        <a:t> </a:t>
                      </a:r>
                      <a:endParaRPr lang="en-US"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88125">
                <a:tc>
                  <a:txBody>
                    <a:bodyPr/>
                    <a:lstStyle/>
                    <a:p>
                      <a:pPr>
                        <a:lnSpc>
                          <a:spcPct val="115000"/>
                        </a:lnSpc>
                        <a:spcAft>
                          <a:spcPts val="0"/>
                        </a:spcAft>
                      </a:pPr>
                      <a:r>
                        <a:rPr lang="ka-GE" sz="1600">
                          <a:effectLst/>
                        </a:rPr>
                        <a:t>2</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b="1" dirty="0">
                          <a:effectLst/>
                        </a:rPr>
                        <a:t>ვესაუბრები  სკოლის  ამბებზე</a:t>
                      </a:r>
                      <a:endParaRPr lang="en-US" sz="1600" b="1" dirty="0">
                        <a:effectLst/>
                      </a:endParaRPr>
                    </a:p>
                    <a:p>
                      <a:pPr>
                        <a:lnSpc>
                          <a:spcPct val="115000"/>
                        </a:lnSpc>
                        <a:spcAft>
                          <a:spcPts val="0"/>
                        </a:spcAft>
                      </a:pPr>
                      <a:r>
                        <a:rPr lang="ka-GE" sz="1600" b="1" dirty="0">
                          <a:effectLst/>
                        </a:rPr>
                        <a:t> </a:t>
                      </a:r>
                      <a:endParaRPr lang="en-US"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88125">
                <a:tc>
                  <a:txBody>
                    <a:bodyPr/>
                    <a:lstStyle/>
                    <a:p>
                      <a:pPr>
                        <a:lnSpc>
                          <a:spcPct val="115000"/>
                        </a:lnSpc>
                        <a:spcAft>
                          <a:spcPts val="0"/>
                        </a:spcAft>
                      </a:pPr>
                      <a:r>
                        <a:rPr lang="ka-GE" sz="1600">
                          <a:effectLst/>
                        </a:rPr>
                        <a:t>3</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b="1" dirty="0">
                          <a:effectLst/>
                        </a:rPr>
                        <a:t>ვთამაშობ  მასთან  ერთად</a:t>
                      </a:r>
                      <a:endParaRPr lang="en-US" sz="1600" b="1" dirty="0">
                        <a:effectLst/>
                      </a:endParaRPr>
                    </a:p>
                    <a:p>
                      <a:pPr>
                        <a:lnSpc>
                          <a:spcPct val="115000"/>
                        </a:lnSpc>
                        <a:spcAft>
                          <a:spcPts val="0"/>
                        </a:spcAft>
                      </a:pPr>
                      <a:r>
                        <a:rPr lang="ka-GE" sz="1600" b="1" dirty="0">
                          <a:effectLst/>
                        </a:rPr>
                        <a:t> </a:t>
                      </a:r>
                      <a:endParaRPr lang="en-US"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88125">
                <a:tc>
                  <a:txBody>
                    <a:bodyPr/>
                    <a:lstStyle/>
                    <a:p>
                      <a:pPr>
                        <a:lnSpc>
                          <a:spcPct val="115000"/>
                        </a:lnSpc>
                        <a:spcAft>
                          <a:spcPts val="0"/>
                        </a:spcAft>
                      </a:pPr>
                      <a:r>
                        <a:rPr lang="ka-GE" sz="1600">
                          <a:effectLst/>
                        </a:rPr>
                        <a:t>4</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b="1" dirty="0">
                          <a:effectLst/>
                        </a:rPr>
                        <a:t>ერთად  ვკითხულობთ  წიგნებს</a:t>
                      </a:r>
                      <a:endParaRPr lang="en-US" sz="1600" b="1" dirty="0">
                        <a:effectLst/>
                      </a:endParaRPr>
                    </a:p>
                    <a:p>
                      <a:pPr>
                        <a:lnSpc>
                          <a:spcPct val="115000"/>
                        </a:lnSpc>
                        <a:spcAft>
                          <a:spcPts val="0"/>
                        </a:spcAft>
                      </a:pPr>
                      <a:r>
                        <a:rPr lang="ka-GE" sz="1600" b="1" dirty="0">
                          <a:effectLst/>
                        </a:rPr>
                        <a:t> </a:t>
                      </a:r>
                      <a:endParaRPr lang="en-US"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393321">
                <a:tc>
                  <a:txBody>
                    <a:bodyPr/>
                    <a:lstStyle/>
                    <a:p>
                      <a:pPr>
                        <a:lnSpc>
                          <a:spcPct val="115000"/>
                        </a:lnSpc>
                        <a:spcAft>
                          <a:spcPts val="0"/>
                        </a:spcAft>
                      </a:pPr>
                      <a:r>
                        <a:rPr lang="ka-GE" sz="1600">
                          <a:effectLst/>
                        </a:rPr>
                        <a:t>5</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b="1" dirty="0">
                          <a:effectLst/>
                        </a:rPr>
                        <a:t>ჩემს  საქმიანობას  ვუკავშირებ სკოლას (ვითვლით სამზარეულოში, ვუმატებთ  და  ვუკლებთ  საოჯახო  ნივთებს,  ბოსტნეულს და ა.შ)</a:t>
                      </a:r>
                      <a:endParaRPr lang="en-US"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688490" y="260648"/>
            <a:ext cx="7756263" cy="108012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2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მშობლისა  და  შვილის  ურთიერთობა</a:t>
            </a:r>
            <a:endParaRPr lang="en-US" sz="2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984351132"/>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3408291"/>
              </p:ext>
            </p:extLst>
          </p:nvPr>
        </p:nvGraphicFramePr>
        <p:xfrm>
          <a:off x="755576" y="1772816"/>
          <a:ext cx="7560840" cy="4583619"/>
        </p:xfrm>
        <a:graphic>
          <a:graphicData uri="http://schemas.openxmlformats.org/drawingml/2006/table">
            <a:tbl>
              <a:tblPr firstRow="1" firstCol="1" bandRow="1">
                <a:tableStyleId>{5C22544A-7EE6-4342-B048-85BDC9FD1C3A}</a:tableStyleId>
              </a:tblPr>
              <a:tblGrid>
                <a:gridCol w="421890">
                  <a:extLst>
                    <a:ext uri="{9D8B030D-6E8A-4147-A177-3AD203B41FA5}">
                      <a16:colId xmlns:a16="http://schemas.microsoft.com/office/drawing/2014/main" val="20000"/>
                    </a:ext>
                  </a:extLst>
                </a:gridCol>
                <a:gridCol w="3471508">
                  <a:extLst>
                    <a:ext uri="{9D8B030D-6E8A-4147-A177-3AD203B41FA5}">
                      <a16:colId xmlns:a16="http://schemas.microsoft.com/office/drawing/2014/main" val="20001"/>
                    </a:ext>
                  </a:extLst>
                </a:gridCol>
                <a:gridCol w="1231698">
                  <a:extLst>
                    <a:ext uri="{9D8B030D-6E8A-4147-A177-3AD203B41FA5}">
                      <a16:colId xmlns:a16="http://schemas.microsoft.com/office/drawing/2014/main" val="20002"/>
                    </a:ext>
                  </a:extLst>
                </a:gridCol>
                <a:gridCol w="1339146">
                  <a:extLst>
                    <a:ext uri="{9D8B030D-6E8A-4147-A177-3AD203B41FA5}">
                      <a16:colId xmlns:a16="http://schemas.microsoft.com/office/drawing/2014/main" val="20003"/>
                    </a:ext>
                  </a:extLst>
                </a:gridCol>
                <a:gridCol w="1096598">
                  <a:extLst>
                    <a:ext uri="{9D8B030D-6E8A-4147-A177-3AD203B41FA5}">
                      <a16:colId xmlns:a16="http://schemas.microsoft.com/office/drawing/2014/main" val="20004"/>
                    </a:ext>
                  </a:extLst>
                </a:gridCol>
              </a:tblGrid>
              <a:tr h="616970">
                <a:tc>
                  <a:txBody>
                    <a:bodyPr/>
                    <a:lstStyle/>
                    <a:p>
                      <a:pPr>
                        <a:lnSpc>
                          <a:spcPct val="115000"/>
                        </a:lnSpc>
                        <a:spcAft>
                          <a:spcPts val="0"/>
                        </a:spcAft>
                      </a:pPr>
                      <a:r>
                        <a:rPr lang="ru-RU" sz="1100" dirty="0">
                          <a:effectLst/>
                        </a:rPr>
                        <a:t>№</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სასწავლო  დატვირთვა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ვეთანხმები</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ნაწილობრივ  ვეთანხმები</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არ  ვეთანხმები</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16970">
                <a:tc>
                  <a:txBody>
                    <a:bodyPr/>
                    <a:lstStyle/>
                    <a:p>
                      <a:pPr>
                        <a:lnSpc>
                          <a:spcPct val="115000"/>
                        </a:lnSpc>
                        <a:spcAft>
                          <a:spcPts val="0"/>
                        </a:spcAft>
                      </a:pPr>
                      <a:r>
                        <a:rPr lang="ka-GE" sz="1100">
                          <a:effectLst/>
                        </a:rPr>
                        <a:t>1</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სასწავლო  პროგრამა დაუძლეველია  ამ  ასაკის  ბავშვისათვის</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16970">
                <a:tc>
                  <a:txBody>
                    <a:bodyPr/>
                    <a:lstStyle/>
                    <a:p>
                      <a:pPr>
                        <a:lnSpc>
                          <a:spcPct val="115000"/>
                        </a:lnSpc>
                        <a:spcAft>
                          <a:spcPts val="0"/>
                        </a:spcAft>
                      </a:pPr>
                      <a:r>
                        <a:rPr lang="ka-GE" sz="1100">
                          <a:effectLst/>
                        </a:rPr>
                        <a:t>2</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სასწავლო  მასალა  დატვირთულია და  არ  შეესაბამება  ბავშვის  ასაკობრივ  თავისებურებებს</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310756">
                <a:tc>
                  <a:txBody>
                    <a:bodyPr/>
                    <a:lstStyle/>
                    <a:p>
                      <a:pPr>
                        <a:lnSpc>
                          <a:spcPct val="115000"/>
                        </a:lnSpc>
                        <a:spcAft>
                          <a:spcPts val="0"/>
                        </a:spcAft>
                      </a:pPr>
                      <a:r>
                        <a:rPr lang="ka-GE" sz="1100">
                          <a:effectLst/>
                        </a:rPr>
                        <a:t>3</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მასწავლებლის  მიერ  გამოყენებული სახალისო  აქტივობები  და  თვალსაჩინო  რესურსი  უფრო  საინტერესოს  ხდის  სასწავლო  პროცესს</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85861">
                <a:tc>
                  <a:txBody>
                    <a:bodyPr/>
                    <a:lstStyle/>
                    <a:p>
                      <a:pPr>
                        <a:lnSpc>
                          <a:spcPct val="115000"/>
                        </a:lnSpc>
                        <a:spcAft>
                          <a:spcPts val="0"/>
                        </a:spcAft>
                      </a:pPr>
                      <a:r>
                        <a:rPr lang="ka-GE" sz="1100">
                          <a:effectLst/>
                        </a:rPr>
                        <a:t>4</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საშინაო  დავალება  რთულია  მოსწავლეთათათვის</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616970">
                <a:tc>
                  <a:txBody>
                    <a:bodyPr/>
                    <a:lstStyle/>
                    <a:p>
                      <a:pPr>
                        <a:lnSpc>
                          <a:spcPct val="115000"/>
                        </a:lnSpc>
                        <a:spcAft>
                          <a:spcPts val="0"/>
                        </a:spcAft>
                      </a:pPr>
                      <a:r>
                        <a:rPr lang="ka-GE" sz="1100">
                          <a:effectLst/>
                        </a:rPr>
                        <a:t>5</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400" b="1" dirty="0">
                          <a:effectLst/>
                        </a:rPr>
                        <a:t>საშინაო  დავალების  ხარისხი  მაღალია</a:t>
                      </a:r>
                      <a:endParaRPr lang="en-US" sz="1400" b="1" dirty="0">
                        <a:effectLst/>
                      </a:endParaRPr>
                    </a:p>
                    <a:p>
                      <a:pPr>
                        <a:lnSpc>
                          <a:spcPct val="115000"/>
                        </a:lnSpc>
                        <a:spcAft>
                          <a:spcPts val="0"/>
                        </a:spcAft>
                      </a:pPr>
                      <a:r>
                        <a:rPr lang="en-US" sz="1400" b="1" dirty="0">
                          <a:effectLst/>
                        </a:rPr>
                        <a:t> </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a:effectLst/>
                        </a:rPr>
                        <a: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467544" y="260648"/>
            <a:ext cx="8229600" cy="1143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2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საგანმანათლებლო  პროგრამები/სასწავლო  დატვირთვა</a:t>
            </a:r>
            <a:endParaRPr lang="en-US" sz="2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49461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3469164"/>
              </p:ext>
            </p:extLst>
          </p:nvPr>
        </p:nvGraphicFramePr>
        <p:xfrm>
          <a:off x="683568" y="1412776"/>
          <a:ext cx="7848870" cy="4654418"/>
        </p:xfrm>
        <a:graphic>
          <a:graphicData uri="http://schemas.openxmlformats.org/drawingml/2006/table">
            <a:tbl>
              <a:tblPr firstRow="1" firstCol="1" bandRow="1">
                <a:tableStyleId>{5C22544A-7EE6-4342-B048-85BDC9FD1C3A}</a:tableStyleId>
              </a:tblPr>
              <a:tblGrid>
                <a:gridCol w="342677">
                  <a:extLst>
                    <a:ext uri="{9D8B030D-6E8A-4147-A177-3AD203B41FA5}">
                      <a16:colId xmlns:a16="http://schemas.microsoft.com/office/drawing/2014/main" val="20000"/>
                    </a:ext>
                  </a:extLst>
                </a:gridCol>
                <a:gridCol w="3687670">
                  <a:extLst>
                    <a:ext uri="{9D8B030D-6E8A-4147-A177-3AD203B41FA5}">
                      <a16:colId xmlns:a16="http://schemas.microsoft.com/office/drawing/2014/main" val="20001"/>
                    </a:ext>
                  </a:extLst>
                </a:gridCol>
                <a:gridCol w="1275022">
                  <a:extLst>
                    <a:ext uri="{9D8B030D-6E8A-4147-A177-3AD203B41FA5}">
                      <a16:colId xmlns:a16="http://schemas.microsoft.com/office/drawing/2014/main" val="20002"/>
                    </a:ext>
                  </a:extLst>
                </a:gridCol>
                <a:gridCol w="1386249">
                  <a:extLst>
                    <a:ext uri="{9D8B030D-6E8A-4147-A177-3AD203B41FA5}">
                      <a16:colId xmlns:a16="http://schemas.microsoft.com/office/drawing/2014/main" val="20003"/>
                    </a:ext>
                  </a:extLst>
                </a:gridCol>
                <a:gridCol w="1157252">
                  <a:extLst>
                    <a:ext uri="{9D8B030D-6E8A-4147-A177-3AD203B41FA5}">
                      <a16:colId xmlns:a16="http://schemas.microsoft.com/office/drawing/2014/main" val="20004"/>
                    </a:ext>
                  </a:extLst>
                </a:gridCol>
              </a:tblGrid>
              <a:tr h="642277">
                <a:tc>
                  <a:txBody>
                    <a:bodyPr/>
                    <a:lstStyle/>
                    <a:p>
                      <a:pPr>
                        <a:lnSpc>
                          <a:spcPct val="115000"/>
                        </a:lnSpc>
                        <a:spcAft>
                          <a:spcPts val="0"/>
                        </a:spcAft>
                      </a:pPr>
                      <a:r>
                        <a:rPr lang="ru-RU" sz="1100" dirty="0">
                          <a:effectLst/>
                        </a:rPr>
                        <a:t>№</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სასწავლო  გარემო</a:t>
                      </a:r>
                      <a:endParaRPr lang="en-US" sz="1600" dirty="0">
                        <a:effectLst/>
                      </a:endParaRPr>
                    </a:p>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დიახ</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ნაწილობრივ</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არა</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84823">
                <a:tc>
                  <a:txBody>
                    <a:bodyPr/>
                    <a:lstStyle/>
                    <a:p>
                      <a:pPr>
                        <a:lnSpc>
                          <a:spcPct val="115000"/>
                        </a:lnSpc>
                        <a:spcAft>
                          <a:spcPts val="0"/>
                        </a:spcAft>
                      </a:pPr>
                      <a:r>
                        <a:rPr lang="ka-GE" sz="1100">
                          <a:effectLst/>
                        </a:rPr>
                        <a:t>1</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600" b="1" dirty="0">
                          <a:effectLst/>
                        </a:rPr>
                        <a:t>სკოლა სუფთა, ნათელი  და მოწესრიგებულია</a:t>
                      </a:r>
                      <a:endParaRPr lang="en-US"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42277">
                <a:tc>
                  <a:txBody>
                    <a:bodyPr/>
                    <a:lstStyle/>
                    <a:p>
                      <a:pPr>
                        <a:lnSpc>
                          <a:spcPct val="115000"/>
                        </a:lnSpc>
                        <a:spcAft>
                          <a:spcPts val="0"/>
                        </a:spcAft>
                      </a:pPr>
                      <a:r>
                        <a:rPr lang="ka-GE" sz="1100">
                          <a:effectLst/>
                        </a:rPr>
                        <a:t>2</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600" b="1" dirty="0">
                          <a:effectLst/>
                        </a:rPr>
                        <a:t>საკლასო ოთახი  შეესაბამება  სასწავლო  გარემოს</a:t>
                      </a:r>
                      <a:endParaRPr lang="en-US"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71382">
                <a:tc>
                  <a:txBody>
                    <a:bodyPr/>
                    <a:lstStyle/>
                    <a:p>
                      <a:pPr>
                        <a:lnSpc>
                          <a:spcPct val="115000"/>
                        </a:lnSpc>
                        <a:spcAft>
                          <a:spcPts val="0"/>
                        </a:spcAft>
                      </a:pPr>
                      <a:r>
                        <a:rPr lang="ka-GE" sz="1100">
                          <a:effectLst/>
                        </a:rPr>
                        <a:t>3</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600" b="1" dirty="0">
                          <a:effectLst/>
                        </a:rPr>
                        <a:t>სასწავლო  მასალები /თვალსაჩინო  რესურსი ხელმისაწვდომია  ბავშვებისათვის</a:t>
                      </a:r>
                      <a:endParaRPr lang="en-US"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42277">
                <a:tc>
                  <a:txBody>
                    <a:bodyPr/>
                    <a:lstStyle/>
                    <a:p>
                      <a:pPr>
                        <a:lnSpc>
                          <a:spcPct val="115000"/>
                        </a:lnSpc>
                        <a:spcAft>
                          <a:spcPts val="0"/>
                        </a:spcAft>
                      </a:pPr>
                      <a:r>
                        <a:rPr lang="ka-GE" sz="1100">
                          <a:effectLst/>
                        </a:rPr>
                        <a:t>4</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600" b="1" dirty="0">
                          <a:effectLst/>
                        </a:rPr>
                        <a:t>გადატვირთული არაა  ზედმეტი  თვალსაჩინოებებით</a:t>
                      </a:r>
                      <a:endParaRPr lang="en-US"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971382">
                <a:tc>
                  <a:txBody>
                    <a:bodyPr/>
                    <a:lstStyle/>
                    <a:p>
                      <a:pPr>
                        <a:lnSpc>
                          <a:spcPct val="115000"/>
                        </a:lnSpc>
                        <a:spcAft>
                          <a:spcPts val="0"/>
                        </a:spcAft>
                      </a:pPr>
                      <a:r>
                        <a:rPr lang="ka-GE" sz="1100">
                          <a:effectLst/>
                        </a:rPr>
                        <a:t>5</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ka-GE" sz="1600" b="1" dirty="0">
                          <a:effectLst/>
                        </a:rPr>
                        <a:t>მასწავლებელი  უზრუნველყოფს მოსწავლეთა  დაინტერესებას  სახალისო  აქტივობებით</a:t>
                      </a:r>
                      <a:endParaRPr lang="en-US" sz="1600" b="1" dirty="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a:effectLst/>
                        </a:rPr>
                        <a:t> </a:t>
                      </a:r>
                      <a:endParaRPr lang="en-US" sz="1600">
                        <a:effectLst/>
                        <a:latin typeface="Calibri"/>
                        <a:ea typeface="Calibri"/>
                        <a:cs typeface="Times New Roman"/>
                      </a:endParaRPr>
                    </a:p>
                  </a:txBody>
                  <a:tcPr marL="68580" marR="68580" marT="0" marB="0"/>
                </a:tc>
                <a:tc>
                  <a:txBody>
                    <a:bodyPr/>
                    <a:lstStyle/>
                    <a:p>
                      <a:pPr>
                        <a:lnSpc>
                          <a:spcPct val="115000"/>
                        </a:lnSpc>
                        <a:spcAft>
                          <a:spcPts val="0"/>
                        </a:spcAft>
                      </a:pPr>
                      <a:r>
                        <a:rPr lang="ka-GE" sz="1600" dirty="0">
                          <a:effectLst/>
                        </a:rPr>
                        <a:t> </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688490" y="188640"/>
            <a:ext cx="7756263" cy="936104"/>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სასწავლო  გარემო</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6673456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268760"/>
            <a:ext cx="8856984" cy="5472608"/>
          </a:xfrm>
        </p:spPr>
        <p:txBody>
          <a:bodyPr>
            <a:normAutofit fontScale="40000" lnSpcReduction="20000"/>
          </a:bodyPr>
          <a:lstStyle/>
          <a:p>
            <a:pPr lvl="0"/>
            <a:endParaRPr lang="ka-GE" dirty="0" smtClean="0"/>
          </a:p>
          <a:p>
            <a:pPr lvl="0"/>
            <a:r>
              <a:rPr lang="ka-GE" sz="4500" b="1" dirty="0" smtClean="0"/>
              <a:t>ყველა  </a:t>
            </a:r>
            <a:r>
              <a:rPr lang="ka-GE" sz="4500" b="1" dirty="0"/>
              <a:t>მოსწავლე  არის  ინდივიდი-მათზე  სხვადასხვაგვარად  მოქმედებს  ის  ფაქტორები,  რაც  ხელს  უშლის  ან  უწყობს  პირველკლასელს  ახალ  სასწავლო  გარემოსთან  ადაპტაციაში, ამიტომ  აუცილებელია  მშობელთან  ერთად  შეირჩეს  და  განხორციელდეს  ის  ქმედებები,  რაც  ხელს  შეუწყობს  ამ  პრობლემის  დაძლევას</a:t>
            </a:r>
            <a:r>
              <a:rPr lang="ka-GE" sz="4500" b="1" dirty="0" smtClean="0"/>
              <a:t>;</a:t>
            </a:r>
          </a:p>
          <a:p>
            <a:pPr lvl="0"/>
            <a:endParaRPr lang="en-US" sz="4500" b="1" dirty="0"/>
          </a:p>
          <a:p>
            <a:pPr lvl="0"/>
            <a:r>
              <a:rPr lang="ka-GE" sz="4500" b="1" dirty="0"/>
              <a:t>პირველკლასელ  მოსწავლეთა  ადაპტაციაზე  გარკვეულწილად  მოქმედებს  მოსწავლის  წინასასკოლო  მზაობა,  რადგან  ზოგიერთმა  ბავშვმა  უკვე  იცის  წერა-კითხვა  და  ანგარიში,  ბავშვს  რომელსაც  საერთოდ  შეხება  არ  ჰქონია  წიგნთან,  უჩნდება  შიში   იმისა,  რომ   ვერ  დაძლევს  სასწავლო  პროგრამას</a:t>
            </a:r>
            <a:r>
              <a:rPr lang="ka-GE" sz="4500" b="1" dirty="0" smtClean="0"/>
              <a:t>;</a:t>
            </a:r>
          </a:p>
          <a:p>
            <a:pPr lvl="0"/>
            <a:endParaRPr lang="en-US" sz="4500" b="1" dirty="0"/>
          </a:p>
          <a:p>
            <a:pPr lvl="0"/>
            <a:r>
              <a:rPr lang="ka-GE" sz="4500" b="1" dirty="0"/>
              <a:t>სკოლისადმი  ადაპტაციის  ხარისხის  მიხედვით გამოიკვეთა  ბავშვების  სამი  ჯგუფი:   ბავშვები,  რომლებმაც  ადვილად  შეძლეს  ადაპტაცია,  მეორე  ჯგუფი,  რომლებსაც  ადაპტაციის  უფრო  ხანგრძლივი  პერიოდი  ჰქონდათ  და  მესამე (ასეთი  აღმოჩნდა  2  მოსწავლე),  რომლებსაც  ადაპტაციის  მნიშვნელოვანი  სირთულეები  ჰქონდათ, კონკრეტულად, აღენიშნებოდათ  ქცევის  ნეგატიური  ფორმები,  ნეგატიური  ემოციები  და  უჭირდათ  სასწავლო  მასალის  ათვისება</a:t>
            </a:r>
            <a:r>
              <a:rPr lang="ka-GE" sz="4500" b="1" dirty="0" smtClean="0"/>
              <a:t>;</a:t>
            </a:r>
          </a:p>
          <a:p>
            <a:pPr marL="0" lvl="0" indent="0">
              <a:buNone/>
            </a:pPr>
            <a:endParaRPr lang="en-US" sz="4500" b="1" dirty="0"/>
          </a:p>
          <a:p>
            <a:r>
              <a:rPr lang="ka-GE" sz="4500" b="1" dirty="0"/>
              <a:t>მშობლები ნაკლებად  იმნფორმირებულნი  არიან იმის  შესახებ,  თუ  როგორ უნდა  დაეხმარონ  თავიანთ  შვილებს    ახალ  გარემოსთან  შეგუებაში</a:t>
            </a:r>
            <a:r>
              <a:rPr lang="ka-GE" sz="4500" dirty="0"/>
              <a:t>;</a:t>
            </a:r>
            <a:endParaRPr lang="en-US" sz="4500" dirty="0"/>
          </a:p>
        </p:txBody>
      </p:sp>
      <p:sp>
        <p:nvSpPr>
          <p:cNvPr id="2" name="Title 1"/>
          <p:cNvSpPr>
            <a:spLocks noGrp="1"/>
          </p:cNvSpPr>
          <p:nvPr>
            <p:ph type="title"/>
          </p:nvPr>
        </p:nvSpPr>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ka-GE" sz="2800" b="1" i="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მონაცემთა   ანალიზისას   გამოიკვეთა რამდენიმე   მნიშვნელოვანი   მიგნება</a:t>
            </a:r>
            <a:r>
              <a:rPr lang="ka-GE"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ka-GE"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1005108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ka-GE" sz="2800" b="1" i="1" dirty="0"/>
              <a:t>მეთოდური  ლიტერატურის  </a:t>
            </a:r>
            <a:r>
              <a:rPr lang="ka-GE" sz="2800" b="1" i="1" dirty="0" smtClean="0"/>
              <a:t>განხილვა;</a:t>
            </a:r>
          </a:p>
          <a:p>
            <a:r>
              <a:rPr lang="ka-GE" sz="2800" b="1" i="1" dirty="0"/>
              <a:t>სასწავლო  აქტივობები და მოძრავი </a:t>
            </a:r>
            <a:r>
              <a:rPr lang="ka-GE" sz="2800" b="1" i="1" dirty="0" smtClean="0"/>
              <a:t>თამაშები;</a:t>
            </a:r>
          </a:p>
          <a:p>
            <a:r>
              <a:rPr lang="ka-GE" sz="2800" b="1" i="1" dirty="0" smtClean="0"/>
              <a:t>კლასგარეშე  ღონისძიებები;</a:t>
            </a:r>
          </a:p>
          <a:p>
            <a:r>
              <a:rPr lang="ka-GE" sz="2800" b="1" i="1" dirty="0"/>
              <a:t>ოჯახის  წევრთა  </a:t>
            </a:r>
            <a:r>
              <a:rPr lang="ka-GE" sz="2800" b="1" i="1" dirty="0" smtClean="0"/>
              <a:t>ჩართულობა;</a:t>
            </a:r>
          </a:p>
          <a:p>
            <a:r>
              <a:rPr lang="ka-GE" sz="2800" b="1" i="1" dirty="0"/>
              <a:t>მშობლებთან  </a:t>
            </a:r>
            <a:r>
              <a:rPr lang="ka-GE" sz="2800" b="1" i="1" dirty="0" smtClean="0"/>
              <a:t>თანამშრომლობა;</a:t>
            </a:r>
          </a:p>
          <a:p>
            <a:r>
              <a:rPr lang="ka-GE" sz="2800" b="1" i="1" dirty="0"/>
              <a:t>კოლეგებთან  </a:t>
            </a:r>
            <a:r>
              <a:rPr lang="ka-GE" sz="2800" b="1" i="1" dirty="0" smtClean="0"/>
              <a:t>თანამშრომლობა;</a:t>
            </a:r>
            <a:endParaRPr lang="en-US" sz="2800" dirty="0"/>
          </a:p>
        </p:txBody>
      </p:sp>
      <p:sp>
        <p:nvSpPr>
          <p:cNvPr id="2" name="Title 1"/>
          <p:cNvSpPr>
            <a:spLocks noGrp="1"/>
          </p:cNvSpPr>
          <p:nvPr>
            <p:ph type="title"/>
          </p:nvPr>
        </p:nvSpPr>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2800" b="1" i="1" cap="all" dirty="0">
                <a:ln w="0"/>
                <a:solidFill>
                  <a:srgbClr val="FF0000"/>
                </a:solidFill>
                <a:effectLst>
                  <a:reflection blurRad="12700" stA="50000" endPos="50000" dist="5000" dir="5400000" sy="-100000" rotWithShape="0"/>
                </a:effectLst>
              </a:rPr>
              <a:t>კვლევის შედეგებიდან  გამომდინარე  </a:t>
            </a:r>
            <a:r>
              <a:rPr lang="ka-GE" sz="2800" b="1" i="1" cap="all" dirty="0" smtClean="0">
                <a:ln w="0"/>
                <a:solidFill>
                  <a:srgbClr val="FF0000"/>
                </a:solidFill>
                <a:effectLst>
                  <a:reflection blurRad="12700" stA="50000" endPos="50000" dist="5000" dir="5400000" sy="-100000" rotWithShape="0"/>
                </a:effectLst>
              </a:rPr>
              <a:t>განხორციელებული ინტერვენციები</a:t>
            </a:r>
            <a:r>
              <a:rPr lang="ka-GE" sz="2800" b="1" i="1" cap="all" dirty="0">
                <a:ln w="0"/>
                <a:solidFill>
                  <a:srgbClr val="FF0000"/>
                </a:solidFill>
                <a:effectLst>
                  <a:reflection blurRad="12700" stA="50000" endPos="50000" dist="5000" dir="5400000" sy="-100000" rotWithShape="0"/>
                </a:effectLst>
              </a:rPr>
              <a:t>:</a:t>
            </a:r>
            <a:endParaRPr lang="en-US" sz="2800" b="1" cap="all" dirty="0">
              <a:ln w="0"/>
              <a:solidFill>
                <a:srgbClr val="FF0000"/>
              </a:solidFill>
              <a:effectLst>
                <a:reflection blurRad="12700" stA="50000" endPos="50000" dist="5000" dir="5400000" sy="-100000" rotWithShape="0"/>
              </a:effectLst>
            </a:endParaRPr>
          </a:p>
        </p:txBody>
      </p:sp>
      <p:pic>
        <p:nvPicPr>
          <p:cNvPr id="18434" name="Picture 2" descr="C:\Users\nana\Desktop\New folder\Pictu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284984"/>
            <a:ext cx="2490690" cy="18130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3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772817"/>
            <a:ext cx="7745505" cy="4353346"/>
          </a:xfrm>
        </p:spPr>
        <p:txBody>
          <a:bodyPr>
            <a:normAutofit/>
          </a:bodyPr>
          <a:lstStyle/>
          <a:p>
            <a:endParaRPr lang="ka-GE" dirty="0" smtClean="0"/>
          </a:p>
          <a:p>
            <a:r>
              <a:rPr lang="ka-GE" b="1" i="1" dirty="0" smtClean="0">
                <a:solidFill>
                  <a:srgbClr val="FF0000"/>
                </a:solidFill>
              </a:rPr>
              <a:t>მიზანი:</a:t>
            </a:r>
            <a:r>
              <a:rPr lang="ka-GE" dirty="0" smtClean="0"/>
              <a:t>  </a:t>
            </a:r>
            <a:r>
              <a:rPr lang="ka-GE" b="1" dirty="0" smtClean="0"/>
              <a:t>საბოლოოდ დამედგინა  და  შემეფასებინა  შეძლეს  თუ  არა  პატარებმა  ახალ  სასწავლო  გარემოსთან  ადაპტაცია;</a:t>
            </a:r>
          </a:p>
          <a:p>
            <a:pPr marL="0" indent="0">
              <a:buNone/>
            </a:pPr>
            <a:endParaRPr lang="ka-GE" dirty="0"/>
          </a:p>
        </p:txBody>
      </p:sp>
      <p:sp>
        <p:nvSpPr>
          <p:cNvPr id="3" name="Title 2"/>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3600" b="1" i="1" cap="all" dirty="0" smtClean="0">
                <a:ln w="0"/>
                <a:solidFill>
                  <a:srgbClr val="FF0000"/>
                </a:solidFill>
                <a:effectLst>
                  <a:reflection blurRad="12700" stA="50000" endPos="50000" dist="5000" dir="5400000" sy="-100000" rotWithShape="0"/>
                </a:effectLst>
              </a:rPr>
              <a:t>მეორადი  მონაცემების  ანალიზი</a:t>
            </a:r>
            <a:endParaRPr lang="en-US" sz="3600" b="1" i="1" cap="all" dirty="0">
              <a:ln w="0"/>
              <a:solidFill>
                <a:srgbClr val="FF0000"/>
              </a:solidFill>
              <a:effectLst>
                <a:reflection blurRad="12700" stA="50000" endPos="50000" dist="5000" dir="5400000" sy="-100000" rotWithShape="0"/>
              </a:effectLst>
            </a:endParaRPr>
          </a:p>
        </p:txBody>
      </p:sp>
      <p:pic>
        <p:nvPicPr>
          <p:cNvPr id="17410" name="Picture 2" descr="C:\Users\nana\Desktop\New folder\Pictur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789040"/>
            <a:ext cx="3744416" cy="26407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71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მონაცემთა  ანალიზი</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3232665"/>
              </p:ext>
            </p:extLst>
          </p:nvPr>
        </p:nvGraphicFramePr>
        <p:xfrm>
          <a:off x="539552" y="2420888"/>
          <a:ext cx="3816424"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09801770"/>
              </p:ext>
            </p:extLst>
          </p:nvPr>
        </p:nvGraphicFramePr>
        <p:xfrm>
          <a:off x="4716016" y="2420888"/>
          <a:ext cx="4104456"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1654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ka-GE"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მონაცემთა  ანალიზი</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5045531"/>
              </p:ext>
            </p:extLst>
          </p:nvPr>
        </p:nvGraphicFramePr>
        <p:xfrm>
          <a:off x="323528" y="2247901"/>
          <a:ext cx="3888432" cy="3845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149378250"/>
              </p:ext>
            </p:extLst>
          </p:nvPr>
        </p:nvGraphicFramePr>
        <p:xfrm>
          <a:off x="4644008" y="2276872"/>
          <a:ext cx="4104456" cy="37874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3788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ka-GE" b="1" dirty="0" smtClean="0"/>
              <a:t>სკოლაში  მისვლა-ბავშვის  ცხოვრების  უმნიშვნელოვანესი  ეტაპი;</a:t>
            </a:r>
          </a:p>
          <a:p>
            <a:r>
              <a:rPr lang="ka-GE" b="1" dirty="0" smtClean="0"/>
              <a:t>უდარდელი  ცხოვრებიდან-საქმიანი,  ვალდებულებებით  სავსე  დღეებამდე;</a:t>
            </a:r>
          </a:p>
          <a:p>
            <a:r>
              <a:rPr lang="ka-GE" b="1" dirty="0" smtClean="0"/>
              <a:t>თამაშიდან-დაძაბულ  გონებრივ  სამუშაობამდე;</a:t>
            </a:r>
            <a:endParaRPr lang="en-US" b="1" dirty="0"/>
          </a:p>
        </p:txBody>
      </p:sp>
      <p:sp>
        <p:nvSpPr>
          <p:cNvPr id="3" name="Title 2"/>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000" b="1" i="1" cap="all" dirty="0" smtClean="0">
                <a:ln w="0"/>
                <a:solidFill>
                  <a:srgbClr val="FF0000"/>
                </a:solidFill>
                <a:effectLst>
                  <a:reflection blurRad="12700" stA="50000" endPos="50000" dist="5000" dir="5400000" sy="-100000" rotWithShape="0"/>
                </a:effectLst>
              </a:rPr>
              <a:t>ახალი  სოციალური  სტატუსი-მოსწავლე</a:t>
            </a:r>
            <a:endParaRPr lang="en-US" sz="4000" b="1" i="1" cap="all" dirty="0">
              <a:ln w="0"/>
              <a:solidFill>
                <a:srgbClr val="FF0000"/>
              </a:solidFill>
              <a:effectLst>
                <a:reflection blurRad="12700" stA="50000" endPos="50000" dist="5000" dir="5400000" sy="-100000" rotWithShape="0"/>
              </a:effectLst>
            </a:endParaRPr>
          </a:p>
        </p:txBody>
      </p:sp>
      <p:pic>
        <p:nvPicPr>
          <p:cNvPr id="20482" name="Picture 2" descr="C:\Users\nana\Desktop\New folder\29fddb278c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5630" y="4457654"/>
            <a:ext cx="4004561" cy="241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406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80">
                                          <p:stCondLst>
                                            <p:cond delay="0"/>
                                          </p:stCondLst>
                                        </p:cTn>
                                        <p:tgtEl>
                                          <p:spTgt spid="20482"/>
                                        </p:tgtEl>
                                      </p:cBhvr>
                                    </p:animEffect>
                                    <p:anim calcmode="lin" valueType="num">
                                      <p:cBhvr>
                                        <p:cTn id="8" dur="1822" tmFilter="0,0; 0.14,0.36; 0.43,0.73; 0.71,0.91; 1.0,1.0">
                                          <p:stCondLst>
                                            <p:cond delay="0"/>
                                          </p:stCondLst>
                                        </p:cTn>
                                        <p:tgtEl>
                                          <p:spTgt spid="204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2"/>
                                        </p:tgtEl>
                                      </p:cBhvr>
                                      <p:to x="100000" y="60000"/>
                                    </p:animScale>
                                    <p:animScale>
                                      <p:cBhvr>
                                        <p:cTn id="14" dur="166" decel="50000">
                                          <p:stCondLst>
                                            <p:cond delay="676"/>
                                          </p:stCondLst>
                                        </p:cTn>
                                        <p:tgtEl>
                                          <p:spTgt spid="20482"/>
                                        </p:tgtEl>
                                      </p:cBhvr>
                                      <p:to x="100000" y="100000"/>
                                    </p:animScale>
                                    <p:animScale>
                                      <p:cBhvr>
                                        <p:cTn id="15" dur="26">
                                          <p:stCondLst>
                                            <p:cond delay="1312"/>
                                          </p:stCondLst>
                                        </p:cTn>
                                        <p:tgtEl>
                                          <p:spTgt spid="20482"/>
                                        </p:tgtEl>
                                      </p:cBhvr>
                                      <p:to x="100000" y="80000"/>
                                    </p:animScale>
                                    <p:animScale>
                                      <p:cBhvr>
                                        <p:cTn id="16" dur="166" decel="50000">
                                          <p:stCondLst>
                                            <p:cond delay="1338"/>
                                          </p:stCondLst>
                                        </p:cTn>
                                        <p:tgtEl>
                                          <p:spTgt spid="20482"/>
                                        </p:tgtEl>
                                      </p:cBhvr>
                                      <p:to x="100000" y="100000"/>
                                    </p:animScale>
                                    <p:animScale>
                                      <p:cBhvr>
                                        <p:cTn id="17" dur="26">
                                          <p:stCondLst>
                                            <p:cond delay="1642"/>
                                          </p:stCondLst>
                                        </p:cTn>
                                        <p:tgtEl>
                                          <p:spTgt spid="20482"/>
                                        </p:tgtEl>
                                      </p:cBhvr>
                                      <p:to x="100000" y="90000"/>
                                    </p:animScale>
                                    <p:animScale>
                                      <p:cBhvr>
                                        <p:cTn id="18" dur="166" decel="50000">
                                          <p:stCondLst>
                                            <p:cond delay="1668"/>
                                          </p:stCondLst>
                                        </p:cTn>
                                        <p:tgtEl>
                                          <p:spTgt spid="20482"/>
                                        </p:tgtEl>
                                      </p:cBhvr>
                                      <p:to x="100000" y="100000"/>
                                    </p:animScale>
                                    <p:animScale>
                                      <p:cBhvr>
                                        <p:cTn id="19" dur="26">
                                          <p:stCondLst>
                                            <p:cond delay="1808"/>
                                          </p:stCondLst>
                                        </p:cTn>
                                        <p:tgtEl>
                                          <p:spTgt spid="20482"/>
                                        </p:tgtEl>
                                      </p:cBhvr>
                                      <p:to x="100000" y="95000"/>
                                    </p:animScale>
                                    <p:animScale>
                                      <p:cBhvr>
                                        <p:cTn id="20" dur="166" decel="50000">
                                          <p:stCondLst>
                                            <p:cond delay="1834"/>
                                          </p:stCondLst>
                                        </p:cTn>
                                        <p:tgtEl>
                                          <p:spTgt spid="204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ka-GE"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მონაცემთა  ანალიზი</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0117389"/>
              </p:ext>
            </p:extLst>
          </p:nvPr>
        </p:nvGraphicFramePr>
        <p:xfrm>
          <a:off x="179512" y="2276872"/>
          <a:ext cx="4176464"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976473467"/>
              </p:ext>
            </p:extLst>
          </p:nvPr>
        </p:nvGraphicFramePr>
        <p:xfrm>
          <a:off x="4572000" y="2276872"/>
          <a:ext cx="4320480"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18417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60849"/>
            <a:ext cx="7745505" cy="4065314"/>
          </a:xfrm>
        </p:spPr>
        <p:txBody>
          <a:bodyPr/>
          <a:lstStyle/>
          <a:p>
            <a:pPr algn="ctr"/>
            <a:r>
              <a:rPr lang="ka-GE" b="1" dirty="0" smtClean="0"/>
              <a:t>ა(ა) იპ  წმიდა  ანდრია  პირველწოდებულის  სახელობის  ჭიათურის  მართლმადიდებლური  სკოლის  მე-2  ა  კლასის  ყველა  მოსწავლემ  შეძლო  ახალ  სასწავლო  გარემოსთან  ადაპტაცია!!!</a:t>
            </a:r>
            <a:endParaRPr lang="en-US" b="1" dirty="0"/>
          </a:p>
        </p:txBody>
      </p:sp>
      <p:sp>
        <p:nvSpPr>
          <p:cNvPr id="3" name="Title 2"/>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3600" b="1" cap="all" dirty="0" smtClean="0">
                <a:ln w="0"/>
                <a:solidFill>
                  <a:srgbClr val="FF0000"/>
                </a:solidFill>
                <a:effectLst>
                  <a:reflection blurRad="12700" stA="50000" endPos="50000" dist="5000" dir="5400000" sy="-100000" rotWithShape="0"/>
                </a:effectLst>
              </a:rPr>
              <a:t>კვლევის   საბოლოო  შედეგები</a:t>
            </a:r>
            <a:endParaRPr lang="en-US" sz="3600" b="1" cap="all" dirty="0">
              <a:ln w="0"/>
              <a:solidFill>
                <a:srgbClr val="FF0000"/>
              </a:solidFill>
              <a:effectLst>
                <a:reflection blurRad="12700" stA="50000" endPos="50000" dist="5000" dir="5400000" sy="-100000" rotWithShape="0"/>
              </a:effectLst>
            </a:endParaRPr>
          </a:p>
        </p:txBody>
      </p:sp>
      <p:pic>
        <p:nvPicPr>
          <p:cNvPr id="1026" name="Picture 2" descr="C:\Users\nana\Desktop\23167506_891061594402794_199132165827828712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78274"/>
            <a:ext cx="4824535" cy="31738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19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988842"/>
            <a:ext cx="8784977" cy="2592286"/>
          </a:xfrm>
        </p:spPr>
        <p:txBody>
          <a:bodyPr>
            <a:normAutofit fontScale="92500"/>
          </a:bodyPr>
          <a:lstStyle/>
          <a:p>
            <a:pPr algn="just"/>
            <a:r>
              <a:rPr lang="ka-GE" b="1" dirty="0"/>
              <a:t>მოსწავლის  სკოლაში  შემოსვლის  </a:t>
            </a:r>
            <a:r>
              <a:rPr lang="ka-GE" b="1" dirty="0" smtClean="0"/>
              <a:t> </a:t>
            </a:r>
            <a:r>
              <a:rPr lang="ka-GE" b="1" dirty="0"/>
              <a:t>დღიდანვე  </a:t>
            </a:r>
            <a:r>
              <a:rPr lang="en-US" b="1" dirty="0" err="1"/>
              <a:t>მნიშვნელოვანია</a:t>
            </a:r>
            <a:r>
              <a:rPr lang="ka-GE" b="1" dirty="0"/>
              <a:t>  </a:t>
            </a:r>
            <a:r>
              <a:rPr lang="en-US" b="1" dirty="0" err="1"/>
              <a:t>და</a:t>
            </a:r>
            <a:r>
              <a:rPr lang="ka-GE" b="1" dirty="0"/>
              <a:t>  </a:t>
            </a:r>
            <a:r>
              <a:rPr lang="en-US" b="1" dirty="0" err="1"/>
              <a:t>აუცილებელი</a:t>
            </a:r>
            <a:r>
              <a:rPr lang="ka-GE" b="1" dirty="0"/>
              <a:t>ა  ბავშვმა  თავი  იგრძნოს  უსაფრთხო  და  დაცულ  გარემოში; </a:t>
            </a:r>
            <a:r>
              <a:rPr lang="ka-GE" b="1" dirty="0" smtClean="0"/>
              <a:t>ამიტომაც  შევუქნათ  მათ  </a:t>
            </a:r>
            <a:r>
              <a:rPr lang="en-US" b="1" dirty="0" err="1" smtClean="0"/>
              <a:t>ისეთი</a:t>
            </a:r>
            <a:r>
              <a:rPr lang="en-US" b="1" dirty="0" smtClean="0"/>
              <a:t> </a:t>
            </a:r>
            <a:r>
              <a:rPr lang="ka-GE" b="1" dirty="0" smtClean="0"/>
              <a:t> სასწავლო  </a:t>
            </a:r>
            <a:r>
              <a:rPr lang="en-US" b="1" dirty="0" err="1" smtClean="0"/>
              <a:t>გარემო</a:t>
            </a:r>
            <a:r>
              <a:rPr lang="en-US" b="1" dirty="0" smtClean="0"/>
              <a:t> </a:t>
            </a:r>
            <a:r>
              <a:rPr lang="ka-GE" b="1" dirty="0" smtClean="0"/>
              <a:t>,</a:t>
            </a:r>
            <a:r>
              <a:rPr lang="en-US" b="1" dirty="0" err="1" smtClean="0"/>
              <a:t>სადაც</a:t>
            </a:r>
            <a:r>
              <a:rPr lang="en-US" b="1" dirty="0" smtClean="0"/>
              <a:t> </a:t>
            </a:r>
            <a:r>
              <a:rPr lang="ka-GE" b="1" dirty="0" smtClean="0"/>
              <a:t> </a:t>
            </a:r>
            <a:r>
              <a:rPr lang="en-US" b="1" dirty="0" err="1" smtClean="0"/>
              <a:t>თითოეული</a:t>
            </a:r>
            <a:r>
              <a:rPr lang="en-US" b="1" dirty="0" smtClean="0"/>
              <a:t> </a:t>
            </a:r>
            <a:r>
              <a:rPr lang="ka-GE" b="1" dirty="0" smtClean="0"/>
              <a:t> </a:t>
            </a:r>
            <a:r>
              <a:rPr lang="en-US" b="1" dirty="0" err="1" smtClean="0"/>
              <a:t>მოსწავლე</a:t>
            </a:r>
            <a:r>
              <a:rPr lang="en-US" b="1" dirty="0" smtClean="0"/>
              <a:t> </a:t>
            </a:r>
            <a:r>
              <a:rPr lang="ka-GE" b="1" dirty="0" smtClean="0"/>
              <a:t>  ირწმუნებს  საკუთარ  ძალებს,  </a:t>
            </a:r>
            <a:r>
              <a:rPr lang="en-US" b="1" dirty="0" err="1" smtClean="0"/>
              <a:t>იგრძნობს</a:t>
            </a:r>
            <a:r>
              <a:rPr lang="en-US" b="1" dirty="0" smtClean="0"/>
              <a:t> </a:t>
            </a:r>
            <a:r>
              <a:rPr lang="ka-GE" b="1" dirty="0" smtClean="0"/>
              <a:t> </a:t>
            </a:r>
            <a:r>
              <a:rPr lang="en-US" b="1" dirty="0" err="1" smtClean="0"/>
              <a:t>საკუთარ</a:t>
            </a:r>
            <a:r>
              <a:rPr lang="en-US" b="1" dirty="0" smtClean="0"/>
              <a:t> </a:t>
            </a:r>
            <a:r>
              <a:rPr lang="ka-GE" b="1" dirty="0" smtClean="0"/>
              <a:t> </a:t>
            </a:r>
            <a:r>
              <a:rPr lang="en-US" b="1" dirty="0" err="1" smtClean="0"/>
              <a:t>მნიშვნელობასა</a:t>
            </a:r>
            <a:r>
              <a:rPr lang="ka-GE" b="1" dirty="0" smtClean="0"/>
              <a:t> </a:t>
            </a:r>
            <a:r>
              <a:rPr lang="en-US" b="1" dirty="0" smtClean="0"/>
              <a:t> </a:t>
            </a:r>
            <a:r>
              <a:rPr lang="en-US" b="1" dirty="0" err="1"/>
              <a:t>და</a:t>
            </a:r>
            <a:r>
              <a:rPr lang="en-US" b="1" dirty="0"/>
              <a:t> </a:t>
            </a:r>
            <a:r>
              <a:rPr lang="ka-GE" b="1" dirty="0"/>
              <a:t>  </a:t>
            </a:r>
            <a:r>
              <a:rPr lang="ka-GE" b="1" dirty="0" smtClean="0"/>
              <a:t>განუმეორებლობას,  წარმოაჩენს   თავის  შესაძლებლობებს ;                                    </a:t>
            </a:r>
          </a:p>
          <a:p>
            <a:pPr algn="just"/>
            <a:endParaRPr lang="ka-GE" b="1" dirty="0" smtClean="0"/>
          </a:p>
          <a:p>
            <a:pPr marL="0" lvl="0" indent="0">
              <a:buNone/>
            </a:pPr>
            <a:endParaRPr lang="en-US" b="1" dirty="0"/>
          </a:p>
          <a:p>
            <a:pPr marL="0" indent="0">
              <a:buNone/>
            </a:pPr>
            <a:endParaRPr lang="en-US" dirty="0"/>
          </a:p>
        </p:txBody>
      </p:sp>
      <p:sp>
        <p:nvSpPr>
          <p:cNvPr id="2" name="Title 1"/>
          <p:cNvSpPr>
            <a:spLocks noGrp="1"/>
          </p:cNvSpPr>
          <p:nvPr>
            <p:ph type="title"/>
          </p:nvPr>
        </p:nvSpPr>
        <p:spPr>
          <a:xfrm>
            <a:off x="688490" y="260648"/>
            <a:ext cx="7756263" cy="1363758"/>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b="1" cap="all" dirty="0">
              <a:ln w="0"/>
              <a:solidFill>
                <a:srgbClr val="FF0000"/>
              </a:solidFill>
              <a:effectLst>
                <a:reflection blurRad="12700" stA="50000" endPos="50000" dist="5000" dir="5400000" sy="-100000" rotWithShape="0"/>
              </a:effectLst>
            </a:endParaRPr>
          </a:p>
        </p:txBody>
      </p:sp>
      <p:pic>
        <p:nvPicPr>
          <p:cNvPr id="5122" name="Picture 2" descr="C:\Users\nana\Desktop\New folder\428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614" y="4365105"/>
            <a:ext cx="4543602" cy="23915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95936" y="5769246"/>
            <a:ext cx="648072"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200" dirty="0" smtClean="0">
              <a:solidFill>
                <a:schemeClr val="bg1"/>
              </a:solidFill>
            </a:endParaRPr>
          </a:p>
          <a:p>
            <a:pPr algn="ctr"/>
            <a:r>
              <a:rPr lang="ka-GE" sz="1200" dirty="0" smtClean="0">
                <a:solidFill>
                  <a:schemeClr val="bg1"/>
                </a:solidFill>
              </a:rPr>
              <a:t>სკოლა</a:t>
            </a:r>
            <a:r>
              <a:rPr lang="ka-GE" sz="1200" dirty="0" smtClean="0">
                <a:solidFill>
                  <a:srgbClr val="FF0000"/>
                </a:solidFill>
              </a:rPr>
              <a:t>ა</a:t>
            </a:r>
            <a:endParaRPr lang="en-US" sz="1200" dirty="0">
              <a:solidFill>
                <a:srgbClr val="FF0000"/>
              </a:solidFill>
            </a:endParaRPr>
          </a:p>
        </p:txBody>
      </p:sp>
    </p:spTree>
    <p:extLst>
      <p:ext uri="{BB962C8B-B14F-4D97-AF65-F5344CB8AC3E}">
        <p14:creationId xmlns:p14="http://schemas.microsoft.com/office/powerpoint/2010/main" val="13031645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132856"/>
            <a:ext cx="8640959" cy="2664296"/>
          </a:xfrm>
        </p:spPr>
        <p:txBody>
          <a:bodyPr>
            <a:normAutofit fontScale="92500"/>
          </a:bodyPr>
          <a:lstStyle/>
          <a:p>
            <a:pPr algn="just" fontAlgn="base"/>
            <a:r>
              <a:rPr lang="en-US" b="1" dirty="0" err="1" smtClean="0"/>
              <a:t>მო</a:t>
            </a:r>
            <a:r>
              <a:rPr lang="ka-GE" b="1" dirty="0"/>
              <a:t>ვ</a:t>
            </a:r>
            <a:r>
              <a:rPr lang="en-US" b="1" dirty="0" err="1"/>
              <a:t>ერიდოთ</a:t>
            </a:r>
            <a:r>
              <a:rPr lang="en-US" b="1" dirty="0"/>
              <a:t> </a:t>
            </a:r>
            <a:r>
              <a:rPr lang="en-US" b="1" dirty="0" err="1"/>
              <a:t>კრიტიკას</a:t>
            </a:r>
            <a:r>
              <a:rPr lang="en-US" b="1" dirty="0"/>
              <a:t>. </a:t>
            </a:r>
            <a:r>
              <a:rPr lang="ka-GE" b="1" dirty="0"/>
              <a:t>შენიშვნების </a:t>
            </a:r>
            <a:r>
              <a:rPr lang="en-US" b="1" dirty="0" err="1"/>
              <a:t>მიცემა</a:t>
            </a:r>
            <a:r>
              <a:rPr lang="en-US" b="1" dirty="0"/>
              <a:t> </a:t>
            </a:r>
            <a:r>
              <a:rPr lang="en-US" b="1" dirty="0" err="1"/>
              <a:t>იმ</a:t>
            </a:r>
            <a:r>
              <a:rPr lang="en-US" b="1" dirty="0"/>
              <a:t> </a:t>
            </a:r>
            <a:r>
              <a:rPr lang="en-US" b="1" dirty="0" err="1"/>
              <a:t>საზოგადოებრივ</a:t>
            </a:r>
            <a:r>
              <a:rPr lang="en-US" b="1" dirty="0"/>
              <a:t> </a:t>
            </a:r>
            <a:r>
              <a:rPr lang="en-US" b="1" dirty="0" err="1"/>
              <a:t>სივრცეში</a:t>
            </a:r>
            <a:r>
              <a:rPr lang="en-US" b="1" dirty="0"/>
              <a:t>, </a:t>
            </a:r>
            <a:r>
              <a:rPr lang="en-US" b="1" dirty="0" err="1"/>
              <a:t>რომელში</a:t>
            </a:r>
            <a:r>
              <a:rPr lang="en-US" b="1" dirty="0"/>
              <a:t> </a:t>
            </a:r>
            <a:r>
              <a:rPr lang="en-US" b="1" dirty="0" err="1"/>
              <a:t>დამკვიდრებასაც</a:t>
            </a:r>
            <a:r>
              <a:rPr lang="en-US" b="1" dirty="0"/>
              <a:t> </a:t>
            </a:r>
            <a:r>
              <a:rPr lang="ka-GE" b="1" dirty="0"/>
              <a:t>პატარა </a:t>
            </a:r>
            <a:r>
              <a:rPr lang="en-US" b="1" dirty="0" err="1"/>
              <a:t>თავგამოდებით</a:t>
            </a:r>
            <a:r>
              <a:rPr lang="en-US" b="1" dirty="0"/>
              <a:t> </a:t>
            </a:r>
            <a:r>
              <a:rPr lang="en-US" b="1" dirty="0" err="1"/>
              <a:t>ცდილობს</a:t>
            </a:r>
            <a:r>
              <a:rPr lang="en-US" b="1" dirty="0"/>
              <a:t>, </a:t>
            </a:r>
            <a:r>
              <a:rPr lang="en-US" b="1" dirty="0" err="1"/>
              <a:t>არაფერს</a:t>
            </a:r>
            <a:r>
              <a:rPr lang="en-US" b="1" dirty="0"/>
              <a:t> </a:t>
            </a:r>
            <a:r>
              <a:rPr lang="en-US" b="1" dirty="0" err="1"/>
              <a:t>მოიტანს</a:t>
            </a:r>
            <a:r>
              <a:rPr lang="en-US" b="1" dirty="0"/>
              <a:t> </a:t>
            </a:r>
            <a:r>
              <a:rPr lang="en-US" b="1" dirty="0" err="1"/>
              <a:t>პრობლემის</a:t>
            </a:r>
            <a:r>
              <a:rPr lang="en-US" b="1" dirty="0"/>
              <a:t> </a:t>
            </a:r>
            <a:r>
              <a:rPr lang="en-US" b="1" dirty="0" err="1"/>
              <a:t>გაღრმავების</a:t>
            </a:r>
            <a:r>
              <a:rPr lang="en-US" b="1" dirty="0"/>
              <a:t> </a:t>
            </a:r>
            <a:r>
              <a:rPr lang="en-US" b="1" dirty="0" err="1"/>
              <a:t>გარდა</a:t>
            </a:r>
            <a:r>
              <a:rPr lang="en-US" b="1" dirty="0" smtClean="0"/>
              <a:t>.</a:t>
            </a:r>
            <a:r>
              <a:rPr lang="ka-GE" b="1" dirty="0"/>
              <a:t> </a:t>
            </a:r>
            <a:endParaRPr lang="ka-GE" b="1" dirty="0" smtClean="0"/>
          </a:p>
          <a:p>
            <a:pPr marL="0" indent="0" algn="just" fontAlgn="base">
              <a:buNone/>
            </a:pPr>
            <a:endParaRPr lang="ka-GE" b="1" dirty="0" smtClean="0"/>
          </a:p>
          <a:p>
            <a:pPr lvl="0" algn="just" fontAlgn="base"/>
            <a:r>
              <a:rPr lang="ka-GE" b="1" dirty="0"/>
              <a:t>არასდროს  </a:t>
            </a:r>
            <a:r>
              <a:rPr lang="en-US" b="1" dirty="0" err="1"/>
              <a:t>შე</a:t>
            </a:r>
            <a:r>
              <a:rPr lang="ka-GE" b="1" dirty="0"/>
              <a:t>ვ</a:t>
            </a:r>
            <a:r>
              <a:rPr lang="en-US" b="1" dirty="0" err="1"/>
              <a:t>ადაროთ</a:t>
            </a:r>
            <a:r>
              <a:rPr lang="en-US" b="1" dirty="0"/>
              <a:t> </a:t>
            </a:r>
            <a:r>
              <a:rPr lang="en-US" b="1" dirty="0" err="1"/>
              <a:t>თანატოლს</a:t>
            </a:r>
            <a:r>
              <a:rPr lang="en-US" b="1" dirty="0"/>
              <a:t>! </a:t>
            </a:r>
            <a:r>
              <a:rPr lang="ka-GE" b="1" dirty="0"/>
              <a:t>უმეტეს შემთხვევაში,  </a:t>
            </a:r>
            <a:r>
              <a:rPr lang="en-US" b="1" dirty="0" err="1"/>
              <a:t>ბავშვის</a:t>
            </a:r>
            <a:r>
              <a:rPr lang="en-US" b="1" dirty="0"/>
              <a:t> </a:t>
            </a:r>
            <a:r>
              <a:rPr lang="en-US" b="1" dirty="0" err="1"/>
              <a:t>თვითშეფასება</a:t>
            </a:r>
            <a:r>
              <a:rPr lang="en-US" b="1" dirty="0"/>
              <a:t> </a:t>
            </a:r>
            <a:r>
              <a:rPr lang="en-US" b="1" dirty="0" err="1"/>
              <a:t>დაეცემა</a:t>
            </a:r>
            <a:r>
              <a:rPr lang="en-US" b="1" dirty="0"/>
              <a:t> </a:t>
            </a:r>
            <a:r>
              <a:rPr lang="en-US" b="1" dirty="0" err="1"/>
              <a:t>ან</a:t>
            </a:r>
            <a:r>
              <a:rPr lang="en-US" b="1" dirty="0"/>
              <a:t>, </a:t>
            </a:r>
            <a:r>
              <a:rPr lang="en-US" b="1" dirty="0" err="1"/>
              <a:t>პირიქით</a:t>
            </a:r>
            <a:r>
              <a:rPr lang="en-US" b="1" dirty="0"/>
              <a:t>, </a:t>
            </a:r>
            <a:r>
              <a:rPr lang="en-US" b="1" dirty="0" err="1"/>
              <a:t>თავდაცვის</a:t>
            </a:r>
            <a:r>
              <a:rPr lang="en-US" b="1" dirty="0"/>
              <a:t> </a:t>
            </a:r>
            <a:r>
              <a:rPr lang="en-US" b="1" dirty="0" err="1"/>
              <a:t>ინსტიქტი</a:t>
            </a:r>
            <a:r>
              <a:rPr lang="en-US" b="1" dirty="0"/>
              <a:t> </a:t>
            </a:r>
            <a:r>
              <a:rPr lang="en-US" b="1" dirty="0" err="1"/>
              <a:t>მის</a:t>
            </a:r>
            <a:r>
              <a:rPr lang="en-US" b="1" dirty="0"/>
              <a:t> </a:t>
            </a:r>
            <a:r>
              <a:rPr lang="en-US" b="1" dirty="0" err="1"/>
              <a:t>სიამაყეს</a:t>
            </a:r>
            <a:r>
              <a:rPr lang="en-US" b="1" dirty="0"/>
              <a:t> </a:t>
            </a:r>
            <a:r>
              <a:rPr lang="en-US" b="1" dirty="0" err="1"/>
              <a:t>არაადეკვატურობამდე</a:t>
            </a:r>
            <a:r>
              <a:rPr lang="en-US" b="1" dirty="0"/>
              <a:t> </a:t>
            </a:r>
            <a:r>
              <a:rPr lang="en-US" b="1" dirty="0" err="1"/>
              <a:t>აამაღლებს</a:t>
            </a:r>
            <a:r>
              <a:rPr lang="en-US" b="1" dirty="0"/>
              <a:t>. </a:t>
            </a:r>
            <a:endParaRPr lang="ka-GE" b="1" dirty="0"/>
          </a:p>
          <a:p>
            <a:pPr lvl="0" fontAlgn="base"/>
            <a:endParaRPr lang="ka-GE" b="1" dirty="0"/>
          </a:p>
          <a:p>
            <a:pPr fontAlgn="base"/>
            <a:endParaRPr lang="ka-GE" b="1" dirty="0" smtClean="0"/>
          </a:p>
          <a:p>
            <a:pPr fontAlgn="base"/>
            <a:endParaRPr lang="ka-GE" b="1" dirty="0"/>
          </a:p>
          <a:p>
            <a:pPr marL="0" lvl="0" indent="0" fontAlgn="base">
              <a:buNone/>
            </a:pPr>
            <a:endParaRPr lang="ka-GE" b="1" dirty="0" smtClean="0"/>
          </a:p>
          <a:p>
            <a:pPr lvl="0" fontAlgn="base"/>
            <a:endParaRPr lang="en-US" b="1" dirty="0"/>
          </a:p>
          <a:p>
            <a:endParaRPr lang="en-US"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dirty="0"/>
          </a:p>
        </p:txBody>
      </p:sp>
      <p:pic>
        <p:nvPicPr>
          <p:cNvPr id="4098" name="Picture 2" descr="C:\Users\nana\Desktop\New folder\school-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81128"/>
            <a:ext cx="5472608" cy="230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3185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420887"/>
            <a:ext cx="8640959" cy="3705275"/>
          </a:xfrm>
        </p:spPr>
        <p:txBody>
          <a:bodyPr>
            <a:normAutofit/>
          </a:bodyPr>
          <a:lstStyle/>
          <a:p>
            <a:pPr lvl="0" fontAlgn="base"/>
            <a:r>
              <a:rPr lang="en-US" b="1" dirty="0" smtClean="0"/>
              <a:t> </a:t>
            </a:r>
            <a:r>
              <a:rPr lang="ka-GE" b="1" dirty="0"/>
              <a:t>შევადაროთ  </a:t>
            </a:r>
            <a:r>
              <a:rPr lang="en-US" b="1" dirty="0" err="1"/>
              <a:t>მისი</a:t>
            </a:r>
            <a:r>
              <a:rPr lang="en-US" b="1" dirty="0"/>
              <a:t> </a:t>
            </a:r>
            <a:r>
              <a:rPr lang="en-US" b="1" dirty="0" err="1"/>
              <a:t>ახალი</a:t>
            </a:r>
            <a:r>
              <a:rPr lang="en-US" b="1" dirty="0"/>
              <a:t> </a:t>
            </a:r>
            <a:r>
              <a:rPr lang="en-US" b="1" dirty="0" err="1"/>
              <a:t>მიღწევები</a:t>
            </a:r>
            <a:r>
              <a:rPr lang="en-US" b="1" dirty="0"/>
              <a:t> </a:t>
            </a:r>
            <a:r>
              <a:rPr lang="en-US" b="1" dirty="0" err="1"/>
              <a:t>ძველ</a:t>
            </a:r>
            <a:r>
              <a:rPr lang="en-US" b="1" dirty="0"/>
              <a:t> </a:t>
            </a:r>
            <a:r>
              <a:rPr lang="en-US" b="1" dirty="0" err="1"/>
              <a:t>ნამუშევრებს</a:t>
            </a:r>
            <a:r>
              <a:rPr lang="en-US" b="1" dirty="0"/>
              <a:t> – </a:t>
            </a:r>
            <a:r>
              <a:rPr lang="ka-GE" b="1" dirty="0"/>
              <a:t>ვ</a:t>
            </a:r>
            <a:r>
              <a:rPr lang="en-US" b="1" dirty="0" err="1"/>
              <a:t>აჩვენ</a:t>
            </a:r>
            <a:r>
              <a:rPr lang="ka-GE" b="1" dirty="0"/>
              <a:t>ო</a:t>
            </a:r>
            <a:r>
              <a:rPr lang="en-US" b="1" dirty="0"/>
              <a:t>თ </a:t>
            </a:r>
            <a:r>
              <a:rPr lang="en-US" b="1" dirty="0" err="1"/>
              <a:t>წინსვლის</a:t>
            </a:r>
            <a:r>
              <a:rPr lang="en-US" b="1" dirty="0"/>
              <a:t> </a:t>
            </a:r>
            <a:r>
              <a:rPr lang="en-US" b="1" dirty="0" err="1"/>
              <a:t>პროცესი</a:t>
            </a:r>
            <a:r>
              <a:rPr lang="ka-GE" b="1" dirty="0"/>
              <a:t>.  მსგავსი </a:t>
            </a:r>
            <a:r>
              <a:rPr lang="en-US" b="1" dirty="0" err="1"/>
              <a:t>მიდგომით</a:t>
            </a:r>
            <a:r>
              <a:rPr lang="en-US" b="1" dirty="0"/>
              <a:t>  </a:t>
            </a:r>
            <a:r>
              <a:rPr lang="en-US" b="1" dirty="0" err="1"/>
              <a:t>მას</a:t>
            </a:r>
            <a:r>
              <a:rPr lang="en-US" b="1" dirty="0"/>
              <a:t> </a:t>
            </a:r>
            <a:r>
              <a:rPr lang="en-US" b="1" dirty="0" err="1"/>
              <a:t>ადეკვატური</a:t>
            </a:r>
            <a:r>
              <a:rPr lang="en-US" b="1" dirty="0"/>
              <a:t> </a:t>
            </a:r>
            <a:r>
              <a:rPr lang="en-US" b="1" dirty="0" err="1"/>
              <a:t>თვითშეფასების</a:t>
            </a:r>
            <a:r>
              <a:rPr lang="en-US" b="1" dirty="0"/>
              <a:t> </a:t>
            </a:r>
            <a:r>
              <a:rPr lang="en-US" b="1" dirty="0" err="1"/>
              <a:t>მოსწავლედ</a:t>
            </a:r>
            <a:r>
              <a:rPr lang="en-US" b="1" dirty="0"/>
              <a:t> </a:t>
            </a:r>
            <a:r>
              <a:rPr lang="ka-GE" b="1" dirty="0"/>
              <a:t>ვ</a:t>
            </a:r>
            <a:r>
              <a:rPr lang="en-US" b="1" dirty="0" err="1"/>
              <a:t>აქცევთ</a:t>
            </a:r>
            <a:endParaRPr lang="ka-GE" b="1" dirty="0" smtClean="0"/>
          </a:p>
          <a:p>
            <a:pPr lvl="0" fontAlgn="base"/>
            <a:endParaRPr lang="ka-GE" b="1" dirty="0" smtClean="0"/>
          </a:p>
          <a:p>
            <a:pPr marL="0" lvl="0" indent="0" fontAlgn="base">
              <a:buNone/>
            </a:pPr>
            <a:endParaRPr lang="en-US" b="1" dirty="0"/>
          </a:p>
          <a:p>
            <a:pPr marL="0" indent="0">
              <a:buNone/>
            </a:pPr>
            <a:r>
              <a:rPr lang="en-US" b="1" dirty="0"/>
              <a:t> </a:t>
            </a:r>
          </a:p>
          <a:p>
            <a:endParaRPr lang="en-US"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dirty="0"/>
          </a:p>
        </p:txBody>
      </p:sp>
      <p:pic>
        <p:nvPicPr>
          <p:cNvPr id="6146" name="Picture 2" descr="C:\Users\nana\Desktop\New folder\начальная-школа-картинки-png-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645024"/>
            <a:ext cx="4680520" cy="263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6602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060849"/>
            <a:ext cx="8856983" cy="2704388"/>
          </a:xfrm>
        </p:spPr>
        <p:txBody>
          <a:bodyPr>
            <a:normAutofit fontScale="92500" lnSpcReduction="20000"/>
          </a:bodyPr>
          <a:lstStyle/>
          <a:p>
            <a:pPr lvl="0" algn="just" fontAlgn="base"/>
            <a:r>
              <a:rPr lang="ka-GE" b="1" dirty="0"/>
              <a:t>წავახალისოთ </a:t>
            </a:r>
            <a:r>
              <a:rPr lang="en-US" b="1" dirty="0" err="1"/>
              <a:t>ბავშვი</a:t>
            </a:r>
            <a:r>
              <a:rPr lang="en-US" b="1" dirty="0"/>
              <a:t> </a:t>
            </a:r>
            <a:r>
              <a:rPr lang="en-US" b="1" dirty="0" err="1"/>
              <a:t>დადებითი</a:t>
            </a:r>
            <a:r>
              <a:rPr lang="en-US" b="1" dirty="0"/>
              <a:t> </a:t>
            </a:r>
            <a:r>
              <a:rPr lang="en-US" b="1" dirty="0" err="1"/>
              <a:t>კომენტარებით</a:t>
            </a:r>
            <a:r>
              <a:rPr lang="en-US" b="1" dirty="0"/>
              <a:t>, </a:t>
            </a:r>
            <a:r>
              <a:rPr lang="en-US" b="1" dirty="0" err="1"/>
              <a:t>გამოხმაურებებით</a:t>
            </a:r>
            <a:r>
              <a:rPr lang="en-US" b="1" dirty="0"/>
              <a:t>, </a:t>
            </a:r>
            <a:r>
              <a:rPr lang="en-US" b="1" dirty="0" err="1"/>
              <a:t>და</a:t>
            </a:r>
            <a:r>
              <a:rPr lang="en-US" b="1" dirty="0"/>
              <a:t> </a:t>
            </a:r>
            <a:r>
              <a:rPr lang="en-US" b="1" dirty="0" err="1"/>
              <a:t>არა</a:t>
            </a:r>
            <a:r>
              <a:rPr lang="en-US" b="1" dirty="0"/>
              <a:t> </a:t>
            </a:r>
            <a:r>
              <a:rPr lang="en-US" b="1" dirty="0" err="1"/>
              <a:t>მხოლოდ</a:t>
            </a:r>
            <a:r>
              <a:rPr lang="en-US" b="1" dirty="0"/>
              <a:t> </a:t>
            </a:r>
            <a:r>
              <a:rPr lang="en-US" b="1" dirty="0" err="1"/>
              <a:t>სასწავლო</a:t>
            </a:r>
            <a:r>
              <a:rPr lang="en-US" b="1" dirty="0"/>
              <a:t> </a:t>
            </a:r>
            <a:r>
              <a:rPr lang="en-US" b="1" dirty="0" err="1"/>
              <a:t>წარმატებების</a:t>
            </a:r>
            <a:r>
              <a:rPr lang="en-US" b="1" dirty="0"/>
              <a:t> </a:t>
            </a:r>
            <a:r>
              <a:rPr lang="en-US" b="1" dirty="0" err="1"/>
              <a:t>გამო</a:t>
            </a:r>
            <a:r>
              <a:rPr lang="ka-GE" b="1" dirty="0"/>
              <a:t>: ჩვენის </a:t>
            </a:r>
            <a:r>
              <a:rPr lang="en-US" b="1" dirty="0" err="1"/>
              <a:t>მხრივ</a:t>
            </a:r>
            <a:r>
              <a:rPr lang="en-US" b="1" dirty="0"/>
              <a:t> </a:t>
            </a:r>
            <a:r>
              <a:rPr lang="en-US" b="1" dirty="0" err="1"/>
              <a:t>მორალური</a:t>
            </a:r>
            <a:r>
              <a:rPr lang="en-US" b="1" dirty="0"/>
              <a:t> </a:t>
            </a:r>
            <a:r>
              <a:rPr lang="en-US" b="1" dirty="0" err="1"/>
              <a:t>სტიმულირება</a:t>
            </a:r>
            <a:r>
              <a:rPr lang="en-US" b="1" dirty="0"/>
              <a:t>, </a:t>
            </a:r>
            <a:r>
              <a:rPr lang="en-US" b="1" dirty="0" err="1"/>
              <a:t>მხარდაჭერა</a:t>
            </a:r>
            <a:r>
              <a:rPr lang="en-US" b="1" dirty="0"/>
              <a:t> </a:t>
            </a:r>
            <a:r>
              <a:rPr lang="en-US" b="1" dirty="0" err="1"/>
              <a:t>ეხმარება</a:t>
            </a:r>
            <a:r>
              <a:rPr lang="en-US" b="1" dirty="0"/>
              <a:t> </a:t>
            </a:r>
            <a:r>
              <a:rPr lang="en-US" b="1" dirty="0" err="1"/>
              <a:t>ბავშვს</a:t>
            </a:r>
            <a:r>
              <a:rPr lang="en-US" b="1" dirty="0"/>
              <a:t>, </a:t>
            </a:r>
            <a:r>
              <a:rPr lang="en-US" b="1" dirty="0" err="1"/>
              <a:t>ამა</a:t>
            </a:r>
            <a:r>
              <a:rPr lang="en-US" b="1" dirty="0"/>
              <a:t> </a:t>
            </a:r>
            <a:r>
              <a:rPr lang="en-US" b="1" dirty="0" err="1"/>
              <a:t>თუ</a:t>
            </a:r>
            <a:r>
              <a:rPr lang="en-US" b="1" dirty="0"/>
              <a:t> </a:t>
            </a:r>
            <a:r>
              <a:rPr lang="en-US" b="1" dirty="0" err="1"/>
              <a:t>იმ</a:t>
            </a:r>
            <a:r>
              <a:rPr lang="en-US" b="1" dirty="0"/>
              <a:t> </a:t>
            </a:r>
            <a:r>
              <a:rPr lang="en-US" b="1" dirty="0" err="1"/>
              <a:t>საქმიანობაში</a:t>
            </a:r>
            <a:r>
              <a:rPr lang="en-US" b="1" dirty="0"/>
              <a:t> </a:t>
            </a:r>
            <a:r>
              <a:rPr lang="en-US" b="1" dirty="0" err="1"/>
              <a:t>თავი</a:t>
            </a:r>
            <a:r>
              <a:rPr lang="en-US" b="1" dirty="0"/>
              <a:t> </a:t>
            </a:r>
            <a:r>
              <a:rPr lang="en-US" b="1" dirty="0" err="1"/>
              <a:t>მნიშვნელოვნად</a:t>
            </a:r>
            <a:r>
              <a:rPr lang="en-US" b="1" dirty="0"/>
              <a:t> </a:t>
            </a:r>
            <a:r>
              <a:rPr lang="en-US" b="1" dirty="0" err="1"/>
              <a:t>იგრძნოს</a:t>
            </a:r>
            <a:r>
              <a:rPr lang="en-US" b="1" dirty="0"/>
              <a:t>;</a:t>
            </a:r>
          </a:p>
          <a:p>
            <a:pPr marL="0" indent="0" algn="just" fontAlgn="base">
              <a:buNone/>
            </a:pPr>
            <a:r>
              <a:rPr lang="ka-GE" b="1" dirty="0"/>
              <a:t> </a:t>
            </a:r>
            <a:endParaRPr lang="en-US" b="1" dirty="0"/>
          </a:p>
          <a:p>
            <a:pPr lvl="0" algn="just" fontAlgn="base"/>
            <a:r>
              <a:rPr lang="ka-GE" b="1" dirty="0"/>
              <a:t> </a:t>
            </a:r>
            <a:r>
              <a:rPr lang="ka-GE" b="1" dirty="0" smtClean="0"/>
              <a:t>ხშირად ვაწარმოოთ   </a:t>
            </a:r>
            <a:r>
              <a:rPr lang="ka-GE" b="1" dirty="0"/>
              <a:t>ბავშვის   </a:t>
            </a:r>
            <a:r>
              <a:rPr lang="en-US" b="1" dirty="0" err="1"/>
              <a:t>პროგრესის</a:t>
            </a:r>
            <a:r>
              <a:rPr lang="ka-GE" b="1" dirty="0"/>
              <a:t>  </a:t>
            </a:r>
            <a:r>
              <a:rPr lang="en-US" b="1" dirty="0" err="1"/>
              <a:t>რეგულარული</a:t>
            </a:r>
            <a:r>
              <a:rPr lang="ka-GE" b="1" dirty="0"/>
              <a:t>,  </a:t>
            </a:r>
            <a:r>
              <a:rPr lang="en-US" b="1" dirty="0" err="1"/>
              <a:t>ინდივიდუალური</a:t>
            </a:r>
            <a:r>
              <a:rPr lang="en-US" b="1" dirty="0"/>
              <a:t> </a:t>
            </a:r>
            <a:r>
              <a:rPr lang="en-US" b="1" dirty="0" err="1"/>
              <a:t>მონიტორინგი</a:t>
            </a:r>
            <a:r>
              <a:rPr lang="ka-GE" b="1" dirty="0"/>
              <a:t> </a:t>
            </a:r>
            <a:r>
              <a:rPr lang="ka-GE" b="1" dirty="0" smtClean="0"/>
              <a:t>( </a:t>
            </a:r>
            <a:r>
              <a:rPr lang="ka-GE" b="1" dirty="0"/>
              <a:t>მაგ.  დაკვირვების  დღიურის წარმოება)</a:t>
            </a:r>
            <a:endParaRPr lang="en-US" b="1" dirty="0"/>
          </a:p>
          <a:p>
            <a:pPr algn="just"/>
            <a:endParaRPr lang="en-US"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dirty="0"/>
          </a:p>
        </p:txBody>
      </p:sp>
      <p:pic>
        <p:nvPicPr>
          <p:cNvPr id="7170" name="Picture 2" descr="C:\Users\nana\Desktop\New folder\საკონფერენციოდ\73400_14873131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620734"/>
            <a:ext cx="4680520" cy="22540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150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248347"/>
            <a:ext cx="8640959" cy="2548805"/>
          </a:xfrm>
        </p:spPr>
        <p:txBody>
          <a:bodyPr>
            <a:normAutofit fontScale="92500" lnSpcReduction="10000"/>
          </a:bodyPr>
          <a:lstStyle/>
          <a:p>
            <a:pPr lvl="0" algn="just"/>
            <a:r>
              <a:rPr lang="ka-GE" b="1" dirty="0"/>
              <a:t>ბავშვი  რომ  არ  გადაიღალოს  მერხთან  ჯდომით  და  გაკვეთილი  არ  აღმოჩნდეს  მისთვის  დამღლელი,  სწავლის  დაწყებიდან  პირველი  ორი  თვის  მანძილზე   მაინც,  ჩავატაროთ  სამ-სამი  გაკვეთილი  დღეში,  გაკვეთილებზე აუცილებლად  გამოვიყენოთ  წუთშესვენება; განსაკუთრებული </a:t>
            </a:r>
            <a:r>
              <a:rPr lang="en-US" b="1" dirty="0" err="1"/>
              <a:t>ყურადღება</a:t>
            </a:r>
            <a:r>
              <a:rPr lang="en-US" b="1" dirty="0"/>
              <a:t> </a:t>
            </a:r>
            <a:r>
              <a:rPr lang="en-US" b="1" dirty="0" err="1"/>
              <a:t>და</a:t>
            </a:r>
            <a:r>
              <a:rPr lang="ka-GE" b="1" dirty="0"/>
              <a:t>ვ</a:t>
            </a:r>
            <a:r>
              <a:rPr lang="en-US" b="1" dirty="0" err="1"/>
              <a:t>უთმ</a:t>
            </a:r>
            <a:r>
              <a:rPr lang="ka-GE" b="1" dirty="0"/>
              <a:t>ო</a:t>
            </a:r>
            <a:r>
              <a:rPr lang="en-US" b="1" dirty="0"/>
              <a:t>თ </a:t>
            </a:r>
            <a:r>
              <a:rPr lang="en-US" b="1" dirty="0" err="1"/>
              <a:t>ფიზიკურ</a:t>
            </a:r>
            <a:r>
              <a:rPr lang="en-US" b="1" dirty="0"/>
              <a:t> </a:t>
            </a:r>
            <a:r>
              <a:rPr lang="en-US" b="1" dirty="0" err="1"/>
              <a:t>ვარჯიშებს</a:t>
            </a:r>
            <a:r>
              <a:rPr lang="ka-GE" b="1" dirty="0"/>
              <a:t>,  მოძრავ  თამაშებს- პატარები </a:t>
            </a:r>
            <a:r>
              <a:rPr lang="en-US" b="1" dirty="0" err="1"/>
              <a:t>ყველაზე</a:t>
            </a:r>
            <a:r>
              <a:rPr lang="en-US" b="1" dirty="0"/>
              <a:t> </a:t>
            </a:r>
            <a:r>
              <a:rPr lang="en-US" b="1" dirty="0" err="1"/>
              <a:t>დიდი</a:t>
            </a:r>
            <a:r>
              <a:rPr lang="en-US" b="1" dirty="0"/>
              <a:t> </a:t>
            </a:r>
            <a:r>
              <a:rPr lang="en-US" b="1" dirty="0" err="1"/>
              <a:t>გატაცებით</a:t>
            </a:r>
            <a:r>
              <a:rPr lang="en-US" b="1" dirty="0"/>
              <a:t> </a:t>
            </a:r>
            <a:r>
              <a:rPr lang="en-US" b="1" dirty="0" err="1"/>
              <a:t>მოძრაობით</a:t>
            </a:r>
            <a:r>
              <a:rPr lang="en-US" b="1" dirty="0"/>
              <a:t> </a:t>
            </a:r>
            <a:r>
              <a:rPr lang="en-US" b="1" dirty="0" err="1"/>
              <a:t>თამაშებს</a:t>
            </a:r>
            <a:r>
              <a:rPr lang="en-US" b="1" dirty="0"/>
              <a:t> </a:t>
            </a:r>
            <a:r>
              <a:rPr lang="en-US" b="1" dirty="0" err="1"/>
              <a:t>თამაშობენ</a:t>
            </a:r>
            <a:r>
              <a:rPr lang="en-US" b="1" dirty="0"/>
              <a:t>.</a:t>
            </a:r>
          </a:p>
          <a:p>
            <a:endParaRPr lang="en-US"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dirty="0"/>
          </a:p>
        </p:txBody>
      </p:sp>
      <p:pic>
        <p:nvPicPr>
          <p:cNvPr id="8194" name="Picture 2" descr="C:\Users\nana\Desktop\New folder\საკონფერენციოდ\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654" y="4725144"/>
            <a:ext cx="4180593" cy="1860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362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48347"/>
            <a:ext cx="8640959" cy="3484909"/>
          </a:xfrm>
        </p:spPr>
        <p:txBody>
          <a:bodyPr>
            <a:normAutofit/>
          </a:bodyPr>
          <a:lstStyle/>
          <a:p>
            <a:pPr lvl="0" algn="just"/>
            <a:r>
              <a:rPr lang="ka-GE" b="1" dirty="0"/>
              <a:t>ვასწავლოთ  თამაშ-თამაშით, გაკვეთილები   დავგეგმოთ სახალისო  და  მრავალფეროვანი აქტივობებით, რომელიც  მორგებული  იქნება  მათ  ინტერესებზე, უნარებსა  და  შესაძლებლობებზე; ასევე  მნიშვნელოვანია  თვალსაჩინო  რესურსის  აქტიურად  გამოყენება  სწავლა-სწავლების  პროცესში; </a:t>
            </a:r>
            <a:endParaRPr lang="en-US" b="1" dirty="0"/>
          </a:p>
          <a:p>
            <a:pPr marL="0" indent="0">
              <a:buNone/>
            </a:pPr>
            <a:r>
              <a:rPr lang="ka-GE" dirty="0"/>
              <a:t> </a:t>
            </a:r>
            <a:endParaRPr lang="en-US" dirty="0"/>
          </a:p>
          <a:p>
            <a:endParaRPr lang="en-US"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dirty="0"/>
          </a:p>
        </p:txBody>
      </p:sp>
      <p:pic>
        <p:nvPicPr>
          <p:cNvPr id="9218" name="Picture 2" descr="C:\Users\nana\Desktop\New folder\risunok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365104"/>
            <a:ext cx="5112568" cy="199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14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04864"/>
            <a:ext cx="8712968" cy="2664296"/>
          </a:xfrm>
        </p:spPr>
        <p:txBody>
          <a:bodyPr>
            <a:normAutofit fontScale="85000" lnSpcReduction="10000"/>
          </a:bodyPr>
          <a:lstStyle/>
          <a:p>
            <a:pPr lvl="0" algn="just"/>
            <a:r>
              <a:rPr lang="ka-GE" b="1" dirty="0"/>
              <a:t>ანგარიში </a:t>
            </a:r>
            <a:r>
              <a:rPr lang="ka-GE" b="1" dirty="0" smtClean="0"/>
              <a:t> </a:t>
            </a:r>
            <a:r>
              <a:rPr lang="en-US" b="1" dirty="0" err="1" smtClean="0"/>
              <a:t>გა</a:t>
            </a:r>
            <a:r>
              <a:rPr lang="ka-GE" b="1" dirty="0"/>
              <a:t>ვ</a:t>
            </a:r>
            <a:r>
              <a:rPr lang="en-US" b="1" dirty="0" err="1"/>
              <a:t>უწი</a:t>
            </a:r>
            <a:r>
              <a:rPr lang="ka-GE" b="1" dirty="0"/>
              <a:t>ო</a:t>
            </a:r>
            <a:r>
              <a:rPr lang="en-US" b="1" dirty="0"/>
              <a:t>თ </a:t>
            </a:r>
            <a:r>
              <a:rPr lang="ka-GE" b="1" dirty="0" smtClean="0"/>
              <a:t> </a:t>
            </a:r>
            <a:r>
              <a:rPr lang="en-US" b="1" dirty="0" err="1" smtClean="0"/>
              <a:t>სათამაშოებისადმი</a:t>
            </a:r>
            <a:r>
              <a:rPr lang="en-US" b="1" dirty="0" smtClean="0"/>
              <a:t> </a:t>
            </a:r>
            <a:r>
              <a:rPr lang="ka-GE" b="1" dirty="0" smtClean="0"/>
              <a:t> </a:t>
            </a:r>
            <a:r>
              <a:rPr lang="en-US" b="1" dirty="0" err="1" smtClean="0"/>
              <a:t>ბავშვის</a:t>
            </a:r>
            <a:r>
              <a:rPr lang="en-US" b="1" dirty="0" smtClean="0"/>
              <a:t> </a:t>
            </a:r>
            <a:r>
              <a:rPr lang="en-US" b="1" dirty="0" err="1"/>
              <a:t>დამოკიდებულებას</a:t>
            </a:r>
            <a:r>
              <a:rPr lang="en-US" b="1" dirty="0"/>
              <a:t>. </a:t>
            </a:r>
            <a:r>
              <a:rPr lang="ka-GE" b="1" dirty="0"/>
              <a:t>ხშირად  </a:t>
            </a:r>
            <a:r>
              <a:rPr lang="en-US" b="1" dirty="0" err="1"/>
              <a:t>პირველკლასელები</a:t>
            </a:r>
            <a:r>
              <a:rPr lang="en-US" b="1" dirty="0"/>
              <a:t> </a:t>
            </a:r>
            <a:r>
              <a:rPr lang="ka-GE" b="1" dirty="0" smtClean="0"/>
              <a:t> </a:t>
            </a:r>
            <a:r>
              <a:rPr lang="en-US" b="1" dirty="0" err="1" smtClean="0"/>
              <a:t>სათამაშოს</a:t>
            </a:r>
            <a:r>
              <a:rPr lang="en-US" b="1" dirty="0" smtClean="0"/>
              <a:t> </a:t>
            </a:r>
            <a:r>
              <a:rPr lang="ka-GE" b="1" dirty="0" smtClean="0"/>
              <a:t> </a:t>
            </a:r>
            <a:r>
              <a:rPr lang="en-US" b="1" dirty="0" err="1" smtClean="0"/>
              <a:t>სკოლაში</a:t>
            </a:r>
            <a:r>
              <a:rPr lang="en-US" b="1" dirty="0" smtClean="0"/>
              <a:t> </a:t>
            </a:r>
            <a:r>
              <a:rPr lang="ka-GE" b="1" dirty="0" smtClean="0"/>
              <a:t> </a:t>
            </a:r>
            <a:r>
              <a:rPr lang="en-US" b="1" dirty="0" err="1" smtClean="0"/>
              <a:t>წა</a:t>
            </a:r>
            <a:r>
              <a:rPr lang="ka-GE" b="1" dirty="0"/>
              <a:t>მო</a:t>
            </a:r>
            <a:r>
              <a:rPr lang="en-US" b="1" dirty="0" err="1"/>
              <a:t>ღებას</a:t>
            </a:r>
            <a:r>
              <a:rPr lang="en-US" b="1" dirty="0"/>
              <a:t> </a:t>
            </a:r>
            <a:r>
              <a:rPr lang="en-US" b="1" dirty="0" err="1"/>
              <a:t>ითხოვენ</a:t>
            </a:r>
            <a:r>
              <a:rPr lang="en-US" b="1" dirty="0"/>
              <a:t>. </a:t>
            </a:r>
            <a:r>
              <a:rPr lang="ka-GE" b="1" dirty="0"/>
              <a:t>ამის  </a:t>
            </a:r>
            <a:r>
              <a:rPr lang="en-US" b="1" dirty="0" err="1"/>
              <a:t>აკრძალვა</a:t>
            </a:r>
            <a:r>
              <a:rPr lang="en-US" b="1" dirty="0"/>
              <a:t> </a:t>
            </a:r>
            <a:r>
              <a:rPr lang="ka-GE" b="1" dirty="0" smtClean="0"/>
              <a:t> </a:t>
            </a:r>
            <a:r>
              <a:rPr lang="en-US" b="1" dirty="0" err="1" smtClean="0"/>
              <a:t>ნამდვილად</a:t>
            </a:r>
            <a:r>
              <a:rPr lang="en-US" b="1" dirty="0" smtClean="0"/>
              <a:t> </a:t>
            </a:r>
            <a:r>
              <a:rPr lang="ka-GE" b="1" dirty="0" smtClean="0"/>
              <a:t>  </a:t>
            </a:r>
            <a:r>
              <a:rPr lang="en-US" b="1" dirty="0" err="1" smtClean="0"/>
              <a:t>არ</a:t>
            </a:r>
            <a:r>
              <a:rPr lang="en-US" b="1" dirty="0" smtClean="0"/>
              <a:t> </a:t>
            </a:r>
            <a:r>
              <a:rPr lang="ka-GE" b="1" dirty="0" smtClean="0"/>
              <a:t> </a:t>
            </a:r>
            <a:r>
              <a:rPr lang="en-US" b="1" dirty="0" err="1" smtClean="0"/>
              <a:t>ღირს</a:t>
            </a:r>
            <a:r>
              <a:rPr lang="en-US" b="1" dirty="0"/>
              <a:t>.  </a:t>
            </a:r>
            <a:r>
              <a:rPr lang="ka-GE" b="1" dirty="0"/>
              <a:t>მაგრამ  </a:t>
            </a:r>
            <a:r>
              <a:rPr lang="en-US" b="1" dirty="0" err="1"/>
              <a:t>უნდა</a:t>
            </a:r>
            <a:r>
              <a:rPr lang="en-US" b="1" dirty="0"/>
              <a:t> ა</a:t>
            </a:r>
            <a:r>
              <a:rPr lang="ka-GE" b="1" dirty="0"/>
              <a:t>ვ</a:t>
            </a:r>
            <a:r>
              <a:rPr lang="en-US" b="1" dirty="0" err="1"/>
              <a:t>უხსნათ</a:t>
            </a:r>
            <a:r>
              <a:rPr lang="en-US" b="1" dirty="0"/>
              <a:t>, </a:t>
            </a:r>
            <a:r>
              <a:rPr lang="en-US" b="1" dirty="0" err="1"/>
              <a:t>რომ</a:t>
            </a:r>
            <a:r>
              <a:rPr lang="en-US" b="1" dirty="0"/>
              <a:t> </a:t>
            </a:r>
            <a:r>
              <a:rPr lang="ka-GE" b="1" dirty="0" smtClean="0"/>
              <a:t>  </a:t>
            </a:r>
            <a:r>
              <a:rPr lang="en-US" b="1" dirty="0" err="1" smtClean="0"/>
              <a:t>გაკვეთილზე</a:t>
            </a:r>
            <a:r>
              <a:rPr lang="ka-GE" b="1" dirty="0" smtClean="0"/>
              <a:t> </a:t>
            </a:r>
            <a:r>
              <a:rPr lang="en-US" b="1" dirty="0" smtClean="0"/>
              <a:t> </a:t>
            </a:r>
            <a:r>
              <a:rPr lang="en-US" b="1" dirty="0" err="1" smtClean="0"/>
              <a:t>სათამაშოს</a:t>
            </a:r>
            <a:r>
              <a:rPr lang="ka-GE" b="1" dirty="0" smtClean="0"/>
              <a:t> </a:t>
            </a:r>
            <a:r>
              <a:rPr lang="en-US" b="1" dirty="0" smtClean="0"/>
              <a:t> </a:t>
            </a:r>
            <a:r>
              <a:rPr lang="en-US" b="1" dirty="0" err="1"/>
              <a:t>ადგილი</a:t>
            </a:r>
            <a:r>
              <a:rPr lang="en-US" b="1" dirty="0"/>
              <a:t> </a:t>
            </a:r>
            <a:r>
              <a:rPr lang="ka-GE" b="1" dirty="0" smtClean="0"/>
              <a:t>  </a:t>
            </a:r>
            <a:r>
              <a:rPr lang="en-US" b="1" dirty="0" err="1" smtClean="0"/>
              <a:t>არ</a:t>
            </a:r>
            <a:r>
              <a:rPr lang="en-US" b="1" dirty="0" smtClean="0"/>
              <a:t> </a:t>
            </a:r>
            <a:r>
              <a:rPr lang="ka-GE" b="1" dirty="0" smtClean="0"/>
              <a:t> </a:t>
            </a:r>
            <a:r>
              <a:rPr lang="en-US" b="1" dirty="0" err="1" smtClean="0"/>
              <a:t>არის</a:t>
            </a:r>
            <a:r>
              <a:rPr lang="en-US" b="1" dirty="0" smtClean="0"/>
              <a:t> </a:t>
            </a:r>
            <a:r>
              <a:rPr lang="ka-GE" b="1" dirty="0" smtClean="0"/>
              <a:t>  </a:t>
            </a:r>
            <a:r>
              <a:rPr lang="en-US" b="1" dirty="0" err="1" smtClean="0"/>
              <a:t>და</a:t>
            </a:r>
            <a:r>
              <a:rPr lang="en-US" b="1" dirty="0" smtClean="0"/>
              <a:t> </a:t>
            </a:r>
            <a:r>
              <a:rPr lang="en-US" b="1" dirty="0" err="1"/>
              <a:t>თამაში</a:t>
            </a:r>
            <a:r>
              <a:rPr lang="en-US" b="1" dirty="0"/>
              <a:t> </a:t>
            </a:r>
            <a:r>
              <a:rPr lang="ka-GE" b="1" dirty="0" smtClean="0"/>
              <a:t> </a:t>
            </a:r>
            <a:r>
              <a:rPr lang="en-US" b="1" dirty="0" err="1" smtClean="0"/>
              <a:t>მხოლოდ</a:t>
            </a:r>
            <a:r>
              <a:rPr lang="en-US" b="1" dirty="0" smtClean="0"/>
              <a:t> </a:t>
            </a:r>
            <a:r>
              <a:rPr lang="ka-GE" b="1" dirty="0" smtClean="0"/>
              <a:t>  </a:t>
            </a:r>
            <a:r>
              <a:rPr lang="en-US" b="1" dirty="0" err="1" smtClean="0"/>
              <a:t>შესვენებაზე</a:t>
            </a:r>
            <a:r>
              <a:rPr lang="en-US" b="1" dirty="0" smtClean="0"/>
              <a:t> </a:t>
            </a:r>
            <a:r>
              <a:rPr lang="ka-GE" b="1" dirty="0" smtClean="0"/>
              <a:t> </a:t>
            </a:r>
            <a:r>
              <a:rPr lang="en-US" b="1" dirty="0" err="1" smtClean="0"/>
              <a:t>შეიძლება</a:t>
            </a:r>
            <a:r>
              <a:rPr lang="en-US" b="1" dirty="0"/>
              <a:t>. </a:t>
            </a:r>
            <a:r>
              <a:rPr lang="ka-GE" b="1" dirty="0"/>
              <a:t>გავითვალისწინეთ, </a:t>
            </a:r>
            <a:r>
              <a:rPr lang="en-US" b="1" dirty="0" err="1"/>
              <a:t>რომ</a:t>
            </a:r>
            <a:r>
              <a:rPr lang="en-US" b="1" dirty="0"/>
              <a:t> </a:t>
            </a:r>
            <a:r>
              <a:rPr lang="en-US" b="1" dirty="0" err="1"/>
              <a:t>სათამაშო</a:t>
            </a:r>
            <a:r>
              <a:rPr lang="en-US" b="1" dirty="0"/>
              <a:t> </a:t>
            </a:r>
            <a:r>
              <a:rPr lang="ka-GE" b="1" dirty="0" smtClean="0"/>
              <a:t> </a:t>
            </a:r>
            <a:r>
              <a:rPr lang="en-US" b="1" dirty="0" err="1" smtClean="0"/>
              <a:t>იმ</a:t>
            </a:r>
            <a:r>
              <a:rPr lang="ka-GE" b="1" dirty="0" smtClean="0"/>
              <a:t> </a:t>
            </a:r>
            <a:r>
              <a:rPr lang="en-US" b="1" dirty="0" smtClean="0"/>
              <a:t> </a:t>
            </a:r>
            <a:r>
              <a:rPr lang="en-US" b="1" dirty="0" err="1"/>
              <a:t>კომფორტული</a:t>
            </a:r>
            <a:r>
              <a:rPr lang="en-US" b="1" dirty="0"/>
              <a:t> </a:t>
            </a:r>
            <a:r>
              <a:rPr lang="ka-GE" b="1" dirty="0" smtClean="0"/>
              <a:t> </a:t>
            </a:r>
            <a:r>
              <a:rPr lang="en-US" b="1" dirty="0" err="1" smtClean="0"/>
              <a:t>და</a:t>
            </a:r>
            <a:r>
              <a:rPr lang="en-US" b="1" dirty="0" smtClean="0"/>
              <a:t> </a:t>
            </a:r>
            <a:r>
              <a:rPr lang="ka-GE" b="1" dirty="0" smtClean="0"/>
              <a:t> </a:t>
            </a:r>
            <a:r>
              <a:rPr lang="en-US" b="1" dirty="0" err="1" smtClean="0"/>
              <a:t>ნაცნობი</a:t>
            </a:r>
            <a:r>
              <a:rPr lang="en-US" b="1" dirty="0" smtClean="0"/>
              <a:t> </a:t>
            </a:r>
            <a:r>
              <a:rPr lang="ka-GE" b="1" dirty="0" smtClean="0"/>
              <a:t> </a:t>
            </a:r>
            <a:r>
              <a:rPr lang="en-US" b="1" dirty="0" err="1" smtClean="0"/>
              <a:t>გარემოს</a:t>
            </a:r>
            <a:r>
              <a:rPr lang="en-US" b="1" dirty="0" smtClean="0"/>
              <a:t> </a:t>
            </a:r>
            <a:r>
              <a:rPr lang="ka-GE" b="1" dirty="0" smtClean="0"/>
              <a:t>  </a:t>
            </a:r>
            <a:r>
              <a:rPr lang="en-US" b="1" dirty="0" err="1" smtClean="0"/>
              <a:t>ნაწილია</a:t>
            </a:r>
            <a:r>
              <a:rPr lang="en-US" b="1" dirty="0"/>
              <a:t>, </a:t>
            </a:r>
            <a:r>
              <a:rPr lang="en-US" b="1" dirty="0" err="1"/>
              <a:t>რომელსაც</a:t>
            </a:r>
            <a:r>
              <a:rPr lang="en-US" b="1" dirty="0"/>
              <a:t> </a:t>
            </a:r>
            <a:r>
              <a:rPr lang="ka-GE" b="1" dirty="0" smtClean="0"/>
              <a:t> </a:t>
            </a:r>
            <a:r>
              <a:rPr lang="en-US" b="1" dirty="0" err="1" smtClean="0"/>
              <a:t>ბავშვი</a:t>
            </a:r>
            <a:r>
              <a:rPr lang="en-US" b="1" dirty="0" smtClean="0"/>
              <a:t> </a:t>
            </a:r>
            <a:r>
              <a:rPr lang="ka-GE" b="1" dirty="0" smtClean="0"/>
              <a:t>  </a:t>
            </a:r>
            <a:r>
              <a:rPr lang="en-US" b="1" dirty="0" err="1" smtClean="0"/>
              <a:t>სახლში</a:t>
            </a:r>
            <a:r>
              <a:rPr lang="en-US" b="1" dirty="0" smtClean="0"/>
              <a:t> </a:t>
            </a:r>
            <a:r>
              <a:rPr lang="ka-GE" b="1" dirty="0" smtClean="0"/>
              <a:t>  </a:t>
            </a:r>
            <a:r>
              <a:rPr lang="en-US" b="1" dirty="0" err="1" smtClean="0"/>
              <a:t>ტოვებს</a:t>
            </a:r>
            <a:r>
              <a:rPr lang="en-US" b="1" dirty="0"/>
              <a:t>. </a:t>
            </a:r>
            <a:r>
              <a:rPr lang="en-US" b="1" dirty="0" err="1"/>
              <a:t>ამდენად</a:t>
            </a:r>
            <a:r>
              <a:rPr lang="en-US" b="1" dirty="0"/>
              <a:t>, </a:t>
            </a:r>
            <a:r>
              <a:rPr lang="ka-GE" b="1" dirty="0" smtClean="0"/>
              <a:t>  </a:t>
            </a:r>
            <a:r>
              <a:rPr lang="en-US" b="1" dirty="0" err="1" smtClean="0"/>
              <a:t>სათამაშოს</a:t>
            </a:r>
            <a:r>
              <a:rPr lang="en-US" b="1" dirty="0" smtClean="0"/>
              <a:t> </a:t>
            </a:r>
            <a:r>
              <a:rPr lang="ka-GE" b="1" dirty="0" smtClean="0"/>
              <a:t>  </a:t>
            </a:r>
            <a:r>
              <a:rPr lang="en-US" b="1" dirty="0" err="1" smtClean="0"/>
              <a:t>გვერდით</a:t>
            </a:r>
            <a:r>
              <a:rPr lang="en-US" b="1" dirty="0" smtClean="0"/>
              <a:t> </a:t>
            </a:r>
            <a:r>
              <a:rPr lang="ka-GE" b="1" dirty="0" smtClean="0"/>
              <a:t> </a:t>
            </a:r>
            <a:r>
              <a:rPr lang="en-US" b="1" dirty="0" err="1" smtClean="0"/>
              <a:t>ყოფნა</a:t>
            </a:r>
            <a:r>
              <a:rPr lang="en-US" b="1" dirty="0" smtClean="0"/>
              <a:t> </a:t>
            </a:r>
            <a:r>
              <a:rPr lang="ka-GE" b="1" dirty="0" smtClean="0"/>
              <a:t>  </a:t>
            </a:r>
            <a:r>
              <a:rPr lang="en-US" b="1" dirty="0" err="1" smtClean="0"/>
              <a:t>პატარას</a:t>
            </a:r>
            <a:r>
              <a:rPr lang="en-US" b="1" dirty="0" smtClean="0"/>
              <a:t> </a:t>
            </a:r>
            <a:r>
              <a:rPr lang="ka-GE" b="1" dirty="0" smtClean="0"/>
              <a:t> </a:t>
            </a:r>
            <a:r>
              <a:rPr lang="en-US" b="1" dirty="0" err="1" smtClean="0"/>
              <a:t>უსაფრთხოდ</a:t>
            </a:r>
            <a:r>
              <a:rPr lang="en-US" b="1" dirty="0" smtClean="0"/>
              <a:t> </a:t>
            </a:r>
            <a:r>
              <a:rPr lang="ka-GE" b="1" dirty="0" smtClean="0"/>
              <a:t> </a:t>
            </a:r>
            <a:r>
              <a:rPr lang="en-US" b="1" dirty="0" err="1" smtClean="0"/>
              <a:t>და</a:t>
            </a:r>
            <a:r>
              <a:rPr lang="en-US" b="1" dirty="0" smtClean="0"/>
              <a:t> </a:t>
            </a:r>
            <a:r>
              <a:rPr lang="ka-GE" b="1" dirty="0" smtClean="0"/>
              <a:t>  </a:t>
            </a:r>
            <a:r>
              <a:rPr lang="en-US" b="1" dirty="0" err="1" smtClean="0"/>
              <a:t>დაცულად</a:t>
            </a:r>
            <a:r>
              <a:rPr lang="en-US" b="1" dirty="0" smtClean="0"/>
              <a:t> </a:t>
            </a:r>
            <a:r>
              <a:rPr lang="en-US" b="1" dirty="0" err="1" smtClean="0"/>
              <a:t>აგრძნობინებს</a:t>
            </a:r>
            <a:r>
              <a:rPr lang="ka-GE" b="1" dirty="0" smtClean="0"/>
              <a:t>  </a:t>
            </a:r>
            <a:r>
              <a:rPr lang="en-US" b="1" dirty="0" smtClean="0"/>
              <a:t> </a:t>
            </a:r>
            <a:r>
              <a:rPr lang="en-US" b="1" dirty="0" err="1"/>
              <a:t>თავს</a:t>
            </a:r>
            <a:r>
              <a:rPr lang="en-US" b="1" dirty="0"/>
              <a:t>;</a:t>
            </a:r>
          </a:p>
          <a:p>
            <a:endParaRPr lang="en-US"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dirty="0"/>
          </a:p>
        </p:txBody>
      </p:sp>
      <p:pic>
        <p:nvPicPr>
          <p:cNvPr id="10242" name="Picture 2" descr="C:\Users\nana\Desktop\New folder\2fe89fe445f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725144"/>
            <a:ext cx="4320479" cy="208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3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48347"/>
            <a:ext cx="8640959" cy="1972741"/>
          </a:xfrm>
        </p:spPr>
        <p:txBody>
          <a:bodyPr>
            <a:normAutofit fontScale="92500"/>
          </a:bodyPr>
          <a:lstStyle/>
          <a:p>
            <a:pPr algn="just"/>
            <a:r>
              <a:rPr lang="en-US" b="1" dirty="0"/>
              <a:t> </a:t>
            </a:r>
            <a:r>
              <a:rPr lang="ka-GE" b="1" dirty="0"/>
              <a:t>სისტემატიურად  ვიზრუნოთ  ბავშვის  როგორც  შინაგანი,  ასევე  გარეგანი  მოტივაციის  ამაღლებისათვის,  ვინაიდან,  მოტივაცია,  ეს  ის  ერთ-ერთი  მნიშვნელოვანი  ფაქტორია,  რომელიც  პირდაპირ  კავშირშია  პირველკლასელთა  წარმატებული  ადაპტაციისათვის სკოლასთან; </a:t>
            </a:r>
            <a:endParaRPr lang="ka-GE" b="1" dirty="0" smtClean="0"/>
          </a:p>
          <a:p>
            <a:endParaRPr lang="ka-GE" dirty="0" smtClean="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a:t>
            </a:r>
            <a:r>
              <a:rPr lang="ka-GE" sz="2400" b="1" i="1" cap="all" dirty="0" smtClean="0">
                <a:ln w="0"/>
                <a:solidFill>
                  <a:srgbClr val="FF0000"/>
                </a:solidFill>
                <a:effectLst>
                  <a:reflection blurRad="12700" stA="50000" endPos="50000" dist="5000" dir="5400000" sy="-100000" rotWithShape="0"/>
                </a:effectLst>
              </a:rPr>
              <a:t>როგორ  დავეხმაროთ  პირველკლასელ   მოსწავლეებს  </a:t>
            </a:r>
            <a:r>
              <a:rPr lang="ka-GE" sz="2400" b="1" i="1" cap="all" dirty="0">
                <a:ln w="0"/>
                <a:solidFill>
                  <a:srgbClr val="FF0000"/>
                </a:solidFill>
                <a:effectLst>
                  <a:reflection blurRad="12700" stA="50000" endPos="50000" dist="5000" dir="5400000" sy="-100000" rotWithShape="0"/>
                </a:effectLst>
              </a:rPr>
              <a:t>ახალ  სასწავლო  </a:t>
            </a:r>
            <a:r>
              <a:rPr lang="ka-GE" sz="2400" b="1" i="1" cap="all" dirty="0" smtClean="0">
                <a:ln w="0"/>
                <a:solidFill>
                  <a:srgbClr val="FF0000"/>
                </a:solidFill>
                <a:effectLst>
                  <a:reflection blurRad="12700" stA="50000" endPos="50000" dist="5000" dir="5400000" sy="-100000" rotWithShape="0"/>
                </a:effectLst>
              </a:rPr>
              <a:t>გარემოსთან  </a:t>
            </a:r>
            <a:r>
              <a:rPr lang="ka-GE" sz="2400" b="1" i="1" cap="all" dirty="0">
                <a:ln w="0"/>
                <a:solidFill>
                  <a:srgbClr val="FF0000"/>
                </a:solidFill>
                <a:effectLst>
                  <a:reflection blurRad="12700" stA="50000" endPos="50000" dist="5000" dir="5400000" sy="-100000" rotWithShape="0"/>
                </a:effectLst>
              </a:rPr>
              <a:t>ადაპტაციაში</a:t>
            </a:r>
            <a:endParaRPr lang="en-US" sz="2400" dirty="0"/>
          </a:p>
        </p:txBody>
      </p:sp>
      <p:pic>
        <p:nvPicPr>
          <p:cNvPr id="16386" name="Picture 2" descr="C:\Users\nana\Desktop\New folder\085fe14aea147abfa81d88afcf11594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583600"/>
            <a:ext cx="2848605" cy="157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9515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ka-GE" b="1" dirty="0" smtClean="0"/>
              <a:t>ხვდება  </a:t>
            </a:r>
            <a:r>
              <a:rPr lang="ka-GE" b="1" dirty="0"/>
              <a:t>ბავშვებისა  და   პედაგოგების  ახალ  </a:t>
            </a:r>
            <a:r>
              <a:rPr lang="ka-GE" b="1" dirty="0" smtClean="0"/>
              <a:t>კოლექტივს</a:t>
            </a:r>
            <a:r>
              <a:rPr lang="en-US" b="1" dirty="0" smtClean="0"/>
              <a:t>  </a:t>
            </a:r>
            <a:r>
              <a:rPr lang="ka-GE" b="1" dirty="0" smtClean="0"/>
              <a:t>ვალდებულია  კონტაქტი    </a:t>
            </a:r>
            <a:r>
              <a:rPr lang="ka-GE" b="1" dirty="0"/>
              <a:t>დაამყაროს  </a:t>
            </a:r>
            <a:r>
              <a:rPr lang="ka-GE" b="1" dirty="0" smtClean="0"/>
              <a:t>მათთან;</a:t>
            </a:r>
          </a:p>
          <a:p>
            <a:r>
              <a:rPr lang="ka-GE" b="1" dirty="0" smtClean="0"/>
              <a:t>ისწავლოს </a:t>
            </a:r>
            <a:r>
              <a:rPr lang="ka-GE" b="1" dirty="0"/>
              <a:t>სასკოლო  დისციპლინის  მოთხოვნების  </a:t>
            </a:r>
            <a:r>
              <a:rPr lang="ka-GE" b="1" dirty="0" smtClean="0"/>
              <a:t>შესრულება;  </a:t>
            </a:r>
          </a:p>
          <a:p>
            <a:r>
              <a:rPr lang="ka-GE" b="1" dirty="0" smtClean="0"/>
              <a:t>განახორციელოს </a:t>
            </a:r>
            <a:r>
              <a:rPr lang="ka-GE" b="1" dirty="0"/>
              <a:t>სასკოლო  </a:t>
            </a:r>
            <a:r>
              <a:rPr lang="ka-GE" b="1" dirty="0" smtClean="0"/>
              <a:t>საქმიანობასთან  </a:t>
            </a:r>
            <a:r>
              <a:rPr lang="ka-GE" b="1" dirty="0"/>
              <a:t>დაკავშირებული  ახალი  </a:t>
            </a:r>
            <a:r>
              <a:rPr lang="ka-GE" b="1" dirty="0" smtClean="0"/>
              <a:t>ვალდებულებები;</a:t>
            </a:r>
            <a:endParaRPr lang="en-US" b="1" dirty="0" smtClean="0"/>
          </a:p>
          <a:p>
            <a:r>
              <a:rPr lang="ka-GE" b="1" dirty="0" smtClean="0"/>
              <a:t>დაემორჩილო</a:t>
            </a:r>
            <a:r>
              <a:rPr lang="ka-GE" b="1" dirty="0"/>
              <a:t>ს</a:t>
            </a:r>
            <a:r>
              <a:rPr lang="ka-GE" b="1" dirty="0" smtClean="0"/>
              <a:t>  სასკოლო  რჟიმს;</a:t>
            </a:r>
          </a:p>
          <a:p>
            <a:r>
              <a:rPr lang="ka-GE" b="1" dirty="0" smtClean="0"/>
              <a:t>ისწავლოს  სწავლა;</a:t>
            </a:r>
            <a:endParaRPr lang="en-US" b="1" dirty="0"/>
          </a:p>
        </p:txBody>
      </p:sp>
      <p:sp>
        <p:nvSpPr>
          <p:cNvPr id="2" name="Title 1"/>
          <p:cNvSpPr>
            <a:spLocks noGrp="1"/>
          </p:cNvSpPr>
          <p:nvPr>
            <p:ph type="title"/>
          </p:nvPr>
        </p:nvSpPr>
        <p:spPr>
          <a:xfrm>
            <a:off x="688491" y="764704"/>
            <a:ext cx="5323669" cy="85970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000" b="1" i="1" cap="all" dirty="0" smtClean="0">
                <a:ln w="0"/>
                <a:solidFill>
                  <a:srgbClr val="C00000"/>
                </a:solidFill>
                <a:effectLst>
                  <a:reflection blurRad="12700" stA="50000" endPos="50000" dist="5000" dir="5400000" sy="-100000" rotWithShape="0"/>
                </a:effectLst>
              </a:rPr>
              <a:t>სირთულეები</a:t>
            </a:r>
            <a:r>
              <a:rPr lang="ka-GE" sz="4000" b="1" i="1" cap="all" dirty="0">
                <a:ln w="0"/>
                <a:solidFill>
                  <a:srgbClr val="C00000"/>
                </a:solidFill>
                <a:effectLst>
                  <a:reflection blurRad="12700" stA="50000" endPos="50000" dist="5000" dir="5400000" sy="-100000" rotWithShape="0"/>
                </a:effectLst>
              </a:rPr>
              <a:t/>
            </a:r>
            <a:br>
              <a:rPr lang="ka-GE" sz="4000" b="1" i="1" cap="all" dirty="0">
                <a:ln w="0"/>
                <a:solidFill>
                  <a:srgbClr val="C00000"/>
                </a:solidFill>
                <a:effectLst>
                  <a:reflection blurRad="12700" stA="50000" endPos="50000" dist="5000" dir="5400000" sy="-100000" rotWithShape="0"/>
                </a:effectLst>
              </a:rPr>
            </a:br>
            <a:endParaRPr lang="en-US" sz="4000" b="1" i="1" cap="all" dirty="0">
              <a:ln w="0"/>
              <a:solidFill>
                <a:srgbClr val="C00000"/>
              </a:solidFill>
              <a:effectLst>
                <a:reflection blurRad="12700" stA="50000" endPos="50000" dist="5000" dir="5400000" sy="-100000" rotWithShape="0"/>
              </a:effectLst>
            </a:endParaRPr>
          </a:p>
        </p:txBody>
      </p:sp>
      <p:pic>
        <p:nvPicPr>
          <p:cNvPr id="4098" name="Picture 2" descr="C:\Users\nana\Desktop\New folder\начальная-школа-картинки-png-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7384"/>
            <a:ext cx="374441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3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48347"/>
            <a:ext cx="8640959" cy="3877815"/>
          </a:xfrm>
        </p:spPr>
        <p:txBody>
          <a:bodyPr>
            <a:normAutofit/>
          </a:bodyPr>
          <a:lstStyle/>
          <a:p>
            <a:pPr lvl="0" algn="just"/>
            <a:r>
              <a:rPr lang="ka-GE" sz="2000" b="1" dirty="0" smtClean="0"/>
              <a:t>ნუ  გადავტვირთავთ  ბავშვს  ზედმეტი  და  დიდი  მოცულობის  დავალებების  მიცემით;     დავალება  შევარჩიოთ    და  მოვარგოთ  ბავშვების  ინტერესებს,  მათ  უნარებსა  და  შესაძლებლობებს,   ზოგჯერ  მათ  თავად მათ შევთავაზოთ  რამდენიმე  შესაძლო  ვარიანტიდან  თავად  შერჩიონ  მათთვის  სასურველი  დავალება;</a:t>
            </a:r>
            <a:endParaRPr lang="en-US" sz="2000" b="1" dirty="0" smtClean="0"/>
          </a:p>
          <a:p>
            <a:pPr algn="just"/>
            <a:endParaRPr lang="en-US"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a:t>
            </a:r>
            <a:r>
              <a:rPr lang="ka-GE" sz="2400" b="1" i="1" cap="all" dirty="0" smtClean="0">
                <a:ln w="0"/>
                <a:solidFill>
                  <a:srgbClr val="FF0000"/>
                </a:solidFill>
                <a:effectLst>
                  <a:reflection blurRad="12700" stA="50000" endPos="50000" dist="5000" dir="5400000" sy="-100000" rotWithShape="0"/>
                </a:effectLst>
              </a:rPr>
              <a:t>როგორ  დავეხმაროთ  პირველკლასელ   მოსწავლეებს  </a:t>
            </a:r>
            <a:r>
              <a:rPr lang="ka-GE" sz="2400" b="1" i="1" cap="all" dirty="0">
                <a:ln w="0"/>
                <a:solidFill>
                  <a:srgbClr val="FF0000"/>
                </a:solidFill>
                <a:effectLst>
                  <a:reflection blurRad="12700" stA="50000" endPos="50000" dist="5000" dir="5400000" sy="-100000" rotWithShape="0"/>
                </a:effectLst>
              </a:rPr>
              <a:t>ახალ  სასწავლო  </a:t>
            </a:r>
            <a:r>
              <a:rPr lang="ka-GE" sz="2400" b="1" i="1" cap="all" dirty="0" smtClean="0">
                <a:ln w="0"/>
                <a:solidFill>
                  <a:srgbClr val="FF0000"/>
                </a:solidFill>
                <a:effectLst>
                  <a:reflection blurRad="12700" stA="50000" endPos="50000" dist="5000" dir="5400000" sy="-100000" rotWithShape="0"/>
                </a:effectLst>
              </a:rPr>
              <a:t>გარემოსთან  </a:t>
            </a:r>
            <a:r>
              <a:rPr lang="ka-GE" sz="2400" b="1" i="1" cap="all" dirty="0">
                <a:ln w="0"/>
                <a:solidFill>
                  <a:srgbClr val="FF0000"/>
                </a:solidFill>
                <a:effectLst>
                  <a:reflection blurRad="12700" stA="50000" endPos="50000" dist="5000" dir="5400000" sy="-100000" rotWithShape="0"/>
                </a:effectLst>
              </a:rPr>
              <a:t>ადაპტაციაში</a:t>
            </a:r>
            <a:endParaRPr lang="en-US" sz="2400" dirty="0"/>
          </a:p>
        </p:txBody>
      </p:sp>
      <p:pic>
        <p:nvPicPr>
          <p:cNvPr id="15362" name="Picture 2" descr="C:\Users\nana\Desktop\New folder\საკონფერენციოდ\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221088"/>
            <a:ext cx="4248471" cy="18910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77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248347"/>
            <a:ext cx="8712967" cy="1972741"/>
          </a:xfrm>
        </p:spPr>
        <p:txBody>
          <a:bodyPr>
            <a:normAutofit fontScale="85000" lnSpcReduction="20000"/>
          </a:bodyPr>
          <a:lstStyle/>
          <a:p>
            <a:pPr lvl="0" algn="just"/>
            <a:r>
              <a:rPr lang="ka-GE" b="1" dirty="0"/>
              <a:t>პატარებთან  ერთად შევიმუშავოთ  ქცევის  წესები, რაც  ძალიან დაგვეხმარება  პირველკლასელ  მოსწავლეთა ადაპტაციის  პროცესის  გაუმჯობესებაში</a:t>
            </a:r>
            <a:r>
              <a:rPr lang="en-US" b="1" dirty="0"/>
              <a:t>:</a:t>
            </a:r>
          </a:p>
          <a:p>
            <a:pPr algn="just"/>
            <a:endParaRPr lang="en-US" b="1" dirty="0"/>
          </a:p>
          <a:p>
            <a:pPr algn="just"/>
            <a:r>
              <a:rPr lang="ka-GE" b="1" dirty="0"/>
              <a:t>მუდმივად  ვიზრუნოთ  მოსწავლეთა  სასწავლო  შედეგების  მონიტორინგზე,  რადგან   მოსწავლეთა  ადაპტაციაზე  ძალიან  მოქმედებს  მოსწავლის  სასწავლო  წარმატების  განცდა; </a:t>
            </a:r>
            <a:endParaRPr lang="en-US" b="1"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dirty="0"/>
          </a:p>
        </p:txBody>
      </p:sp>
      <p:pic>
        <p:nvPicPr>
          <p:cNvPr id="14338" name="Picture 2" descr="C:\Users\nana\Desktop\New folder\3834d6a0e92bafe8b974c21c37d6434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365104"/>
            <a:ext cx="4258444" cy="212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068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060849"/>
            <a:ext cx="8712967" cy="2808311"/>
          </a:xfrm>
        </p:spPr>
        <p:txBody>
          <a:bodyPr>
            <a:normAutofit fontScale="92500"/>
          </a:bodyPr>
          <a:lstStyle/>
          <a:p>
            <a:pPr lvl="0" algn="just" fontAlgn="base"/>
            <a:r>
              <a:rPr lang="ka-GE" b="1" dirty="0"/>
              <a:t>მუდამ  გვახსოვდეს,  რომ  ყოველი  ადამიანი  ინდივიდია, ამიტომ  გავითვალისწინოთ  ბავშვის  </a:t>
            </a:r>
            <a:r>
              <a:rPr lang="en-US" b="1" dirty="0" err="1"/>
              <a:t>ტემპერამენტი</a:t>
            </a:r>
            <a:r>
              <a:rPr lang="en-US" b="1" dirty="0"/>
              <a:t>. </a:t>
            </a:r>
            <a:r>
              <a:rPr lang="en-US" b="1" dirty="0" err="1"/>
              <a:t>აქტიურ</a:t>
            </a:r>
            <a:r>
              <a:rPr lang="en-US" b="1" dirty="0"/>
              <a:t> </a:t>
            </a:r>
            <a:r>
              <a:rPr lang="en-US" b="1" dirty="0" err="1"/>
              <a:t>ბავშვებს</a:t>
            </a:r>
            <a:r>
              <a:rPr lang="en-US" b="1" dirty="0"/>
              <a:t> </a:t>
            </a:r>
            <a:r>
              <a:rPr lang="en-US" b="1" dirty="0" err="1"/>
              <a:t>უჭირთ</a:t>
            </a:r>
            <a:r>
              <a:rPr lang="en-US" b="1" dirty="0"/>
              <a:t> </a:t>
            </a:r>
            <a:r>
              <a:rPr lang="en-US" b="1" dirty="0" err="1"/>
              <a:t>ერთ</a:t>
            </a:r>
            <a:r>
              <a:rPr lang="en-US" b="1" dirty="0"/>
              <a:t> </a:t>
            </a:r>
            <a:r>
              <a:rPr lang="en-US" b="1" dirty="0" err="1"/>
              <a:t>ადგილას</a:t>
            </a:r>
            <a:r>
              <a:rPr lang="en-US" b="1" dirty="0"/>
              <a:t> </a:t>
            </a:r>
            <a:r>
              <a:rPr lang="en-US" b="1" dirty="0" err="1"/>
              <a:t>დიდხანს</a:t>
            </a:r>
            <a:r>
              <a:rPr lang="en-US" b="1" dirty="0"/>
              <a:t> </a:t>
            </a:r>
            <a:r>
              <a:rPr lang="en-US" b="1" dirty="0" err="1"/>
              <a:t>ჯდომა</a:t>
            </a:r>
            <a:r>
              <a:rPr lang="en-US" b="1" dirty="0"/>
              <a:t>, </a:t>
            </a:r>
            <a:r>
              <a:rPr lang="en-US" b="1" dirty="0" err="1"/>
              <a:t>დინჯი</a:t>
            </a:r>
            <a:r>
              <a:rPr lang="en-US" b="1" dirty="0"/>
              <a:t> </a:t>
            </a:r>
            <a:r>
              <a:rPr lang="en-US" b="1" dirty="0" err="1"/>
              <a:t>ბავშვებისთვის</a:t>
            </a:r>
            <a:r>
              <a:rPr lang="en-US" b="1" dirty="0"/>
              <a:t> </a:t>
            </a:r>
            <a:r>
              <a:rPr lang="en-US" b="1" dirty="0" err="1"/>
              <a:t>კი</a:t>
            </a:r>
            <a:r>
              <a:rPr lang="en-US" b="1" dirty="0"/>
              <a:t> </a:t>
            </a:r>
            <a:r>
              <a:rPr lang="en-US" b="1" dirty="0" err="1"/>
              <a:t>რთულია</a:t>
            </a:r>
            <a:r>
              <a:rPr lang="en-US" b="1" dirty="0"/>
              <a:t> </a:t>
            </a:r>
            <a:r>
              <a:rPr lang="en-US" b="1" dirty="0" err="1"/>
              <a:t>სასკოლო</a:t>
            </a:r>
            <a:r>
              <a:rPr lang="en-US" b="1" dirty="0"/>
              <a:t> </a:t>
            </a:r>
            <a:r>
              <a:rPr lang="en-US" b="1" dirty="0" err="1"/>
              <a:t>რიტმთან</a:t>
            </a:r>
            <a:r>
              <a:rPr lang="en-US" b="1" dirty="0"/>
              <a:t> </a:t>
            </a:r>
            <a:r>
              <a:rPr lang="en-US" b="1" dirty="0" err="1"/>
              <a:t>შეგუება</a:t>
            </a:r>
            <a:r>
              <a:rPr lang="en-US" b="1" dirty="0"/>
              <a:t>;</a:t>
            </a:r>
          </a:p>
          <a:p>
            <a:pPr marL="0" indent="0" algn="just">
              <a:buNone/>
            </a:pPr>
            <a:endParaRPr lang="en-US" b="1" dirty="0"/>
          </a:p>
          <a:p>
            <a:pPr lvl="0" algn="just"/>
            <a:r>
              <a:rPr lang="ka-GE" b="1" dirty="0"/>
              <a:t>ვითანამშრომლოთ  კლასში  შემსვლელ  პედაგოგებთან, გავიზიაროთ ერთმანეთის    აზრი  და  გამოცდილება.    </a:t>
            </a:r>
            <a:endParaRPr lang="en-US" b="1" dirty="0"/>
          </a:p>
          <a:p>
            <a:endParaRPr lang="en-US" b="1"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a:t>
            </a:r>
            <a:r>
              <a:rPr lang="ka-GE" sz="2400" b="1" i="1" cap="all" dirty="0" smtClean="0">
                <a:ln w="0"/>
                <a:solidFill>
                  <a:srgbClr val="FF0000"/>
                </a:solidFill>
                <a:effectLst>
                  <a:reflection blurRad="12700" stA="50000" endPos="50000" dist="5000" dir="5400000" sy="-100000" rotWithShape="0"/>
                </a:effectLst>
              </a:rPr>
              <a:t> დავეხმაროთ  </a:t>
            </a:r>
            <a:r>
              <a:rPr lang="ka-GE" sz="2400" b="1" i="1" cap="all" dirty="0">
                <a:ln w="0"/>
                <a:solidFill>
                  <a:srgbClr val="FF0000"/>
                </a:solidFill>
                <a:effectLst>
                  <a:reflection blurRad="12700" stA="50000" endPos="50000" dist="5000" dir="5400000" sy="-100000" rotWithShape="0"/>
                </a:effectLst>
              </a:rPr>
              <a:t>პირველკლასელ   მოსწავლეებს  ახალ  სასწავლო  გარემოსთან  ადაპტაციაში</a:t>
            </a:r>
            <a:endParaRPr lang="en-US" sz="2400" dirty="0"/>
          </a:p>
        </p:txBody>
      </p:sp>
      <p:pic>
        <p:nvPicPr>
          <p:cNvPr id="13314" name="Picture 2" descr="C:\Users\nana\Desktop\New folder\sm_fu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30" y="4592457"/>
            <a:ext cx="4032448" cy="20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86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060849"/>
            <a:ext cx="8856983" cy="2952327"/>
          </a:xfrm>
        </p:spPr>
        <p:txBody>
          <a:bodyPr>
            <a:normAutofit fontScale="85000" lnSpcReduction="20000"/>
          </a:bodyPr>
          <a:lstStyle/>
          <a:p>
            <a:pPr lvl="0" algn="just" fontAlgn="base"/>
            <a:r>
              <a:rPr lang="ka-GE" b="1" dirty="0"/>
              <a:t>ვიზრუნოთ </a:t>
            </a:r>
            <a:r>
              <a:rPr lang="en-US" b="1" dirty="0" err="1"/>
              <a:t>მოსწავლე-მასწავლებლის</a:t>
            </a:r>
            <a:r>
              <a:rPr lang="en-US" b="1" dirty="0"/>
              <a:t>  </a:t>
            </a:r>
            <a:r>
              <a:rPr lang="en-US" b="1" dirty="0" err="1"/>
              <a:t>დადებითი</a:t>
            </a:r>
            <a:r>
              <a:rPr lang="en-US" b="1" dirty="0"/>
              <a:t>  </a:t>
            </a:r>
            <a:r>
              <a:rPr lang="en-US" b="1" dirty="0" err="1"/>
              <a:t>ურთიერთობის</a:t>
            </a:r>
            <a:r>
              <a:rPr lang="en-US" b="1" dirty="0"/>
              <a:t>   </a:t>
            </a:r>
            <a:r>
              <a:rPr lang="en-US" b="1" dirty="0" err="1"/>
              <a:t>ჩამოყალიბებაში</a:t>
            </a:r>
            <a:r>
              <a:rPr lang="ka-GE" b="1" dirty="0"/>
              <a:t>, რადგან </a:t>
            </a:r>
            <a:r>
              <a:rPr lang="en-US" b="1" dirty="0" err="1"/>
              <a:t>მოსწავლის</a:t>
            </a:r>
            <a:r>
              <a:rPr lang="en-US" b="1" dirty="0"/>
              <a:t>  </a:t>
            </a:r>
            <a:r>
              <a:rPr lang="en-US" b="1" dirty="0" err="1"/>
              <a:t>მასწავლებელთან</a:t>
            </a:r>
            <a:r>
              <a:rPr lang="en-US" b="1" dirty="0"/>
              <a:t>  </a:t>
            </a:r>
            <a:r>
              <a:rPr lang="en-US" b="1" dirty="0" err="1"/>
              <a:t>ურთიერთობის</a:t>
            </a:r>
            <a:r>
              <a:rPr lang="en-US" b="1" dirty="0"/>
              <a:t>  </a:t>
            </a:r>
            <a:r>
              <a:rPr lang="en-US" b="1" dirty="0" err="1"/>
              <a:t>ხასიათსა</a:t>
            </a:r>
            <a:r>
              <a:rPr lang="en-US" b="1" dirty="0"/>
              <a:t>  </a:t>
            </a:r>
            <a:r>
              <a:rPr lang="en-US" b="1" dirty="0" err="1"/>
              <a:t>და</a:t>
            </a:r>
            <a:r>
              <a:rPr lang="en-US" b="1" dirty="0"/>
              <a:t>  </a:t>
            </a:r>
            <a:r>
              <a:rPr lang="en-US" b="1" dirty="0" err="1"/>
              <a:t>მოსწავლის</a:t>
            </a:r>
            <a:r>
              <a:rPr lang="en-US" b="1" dirty="0"/>
              <a:t>  </a:t>
            </a:r>
            <a:r>
              <a:rPr lang="ka-GE" b="1" dirty="0"/>
              <a:t>ადაპტაციას  </a:t>
            </a:r>
            <a:r>
              <a:rPr lang="en-US" b="1" dirty="0" err="1"/>
              <a:t>შორის</a:t>
            </a:r>
            <a:r>
              <a:rPr lang="en-US" b="1" dirty="0"/>
              <a:t> </a:t>
            </a:r>
            <a:r>
              <a:rPr lang="ka-GE" b="1" dirty="0"/>
              <a:t>ძალიან  </a:t>
            </a:r>
            <a:r>
              <a:rPr lang="en-US" b="1" dirty="0" err="1"/>
              <a:t>მნიშვნელოვანი</a:t>
            </a:r>
            <a:r>
              <a:rPr lang="en-US" b="1" dirty="0"/>
              <a:t>  </a:t>
            </a:r>
            <a:r>
              <a:rPr lang="en-US" b="1" dirty="0" err="1"/>
              <a:t>კავშირ</a:t>
            </a:r>
            <a:r>
              <a:rPr lang="ka-GE" b="1" dirty="0"/>
              <a:t>ია</a:t>
            </a:r>
            <a:r>
              <a:rPr lang="en-US" b="1" dirty="0"/>
              <a:t>. </a:t>
            </a:r>
            <a:r>
              <a:rPr lang="en-US" b="1" dirty="0" err="1"/>
              <a:t>ყველაზე</a:t>
            </a:r>
            <a:r>
              <a:rPr lang="en-US" b="1" dirty="0"/>
              <a:t> </a:t>
            </a:r>
            <a:r>
              <a:rPr lang="en-US" b="1" dirty="0" err="1"/>
              <a:t>მნიშვნელოვანი</a:t>
            </a:r>
            <a:r>
              <a:rPr lang="en-US" b="1" dirty="0"/>
              <a:t>, </a:t>
            </a:r>
            <a:r>
              <a:rPr lang="en-US" b="1" dirty="0" err="1"/>
              <a:t>რაც</a:t>
            </a:r>
            <a:r>
              <a:rPr lang="en-US" b="1" dirty="0"/>
              <a:t> </a:t>
            </a:r>
            <a:r>
              <a:rPr lang="en-US" b="1" dirty="0" err="1"/>
              <a:t>შეიძლება</a:t>
            </a:r>
            <a:r>
              <a:rPr lang="en-US" b="1" dirty="0"/>
              <a:t> </a:t>
            </a:r>
            <a:r>
              <a:rPr lang="ka-GE" b="1" dirty="0"/>
              <a:t>ვ</a:t>
            </a:r>
            <a:r>
              <a:rPr lang="en-US" b="1" dirty="0" err="1"/>
              <a:t>აჩუქოთ</a:t>
            </a:r>
            <a:r>
              <a:rPr lang="en-US" b="1" dirty="0"/>
              <a:t> </a:t>
            </a:r>
            <a:r>
              <a:rPr lang="ka-GE" b="1" dirty="0"/>
              <a:t>ჩვენს  პატარებს- ჩვენი </a:t>
            </a:r>
            <a:r>
              <a:rPr lang="en-US" b="1" dirty="0" err="1" smtClean="0"/>
              <a:t>ყურადღებაა</a:t>
            </a:r>
            <a:r>
              <a:rPr lang="en-US" b="1" dirty="0" smtClean="0"/>
              <a:t>; </a:t>
            </a:r>
            <a:r>
              <a:rPr lang="en-US" b="1" dirty="0" err="1" smtClean="0"/>
              <a:t>მოსწავლე</a:t>
            </a:r>
            <a:r>
              <a:rPr lang="en-US" b="1" dirty="0" smtClean="0"/>
              <a:t>  </a:t>
            </a:r>
            <a:r>
              <a:rPr lang="en-US" b="1" dirty="0" err="1" smtClean="0"/>
              <a:t>განსაკუთრებით</a:t>
            </a:r>
            <a:r>
              <a:rPr lang="en-US" b="1" dirty="0" smtClean="0"/>
              <a:t>  </a:t>
            </a:r>
            <a:r>
              <a:rPr lang="en-US" b="1" dirty="0" err="1" smtClean="0"/>
              <a:t>მგრძნობიარეა</a:t>
            </a:r>
            <a:r>
              <a:rPr lang="en-US" b="1" dirty="0" smtClean="0"/>
              <a:t> </a:t>
            </a:r>
            <a:r>
              <a:rPr lang="ka-GE" b="1" dirty="0" smtClean="0"/>
              <a:t>ჩვენს </a:t>
            </a:r>
            <a:r>
              <a:rPr lang="en-US" b="1" dirty="0" err="1" smtClean="0"/>
              <a:t>მიმართ</a:t>
            </a:r>
            <a:r>
              <a:rPr lang="en-US" b="1" dirty="0" smtClean="0"/>
              <a:t>, </a:t>
            </a:r>
            <a:r>
              <a:rPr lang="en-US" b="1" dirty="0" err="1" smtClean="0"/>
              <a:t>კერძოდ</a:t>
            </a:r>
            <a:r>
              <a:rPr lang="en-US" b="1" dirty="0" smtClean="0"/>
              <a:t>, </a:t>
            </a:r>
            <a:r>
              <a:rPr lang="en-US" b="1" dirty="0" err="1" smtClean="0"/>
              <a:t>რაც</a:t>
            </a:r>
            <a:r>
              <a:rPr lang="en-US" b="1" dirty="0" smtClean="0"/>
              <a:t> </a:t>
            </a:r>
            <a:r>
              <a:rPr lang="en-US" b="1" dirty="0" err="1" smtClean="0"/>
              <a:t>უფრო</a:t>
            </a:r>
            <a:r>
              <a:rPr lang="en-US" b="1" dirty="0" smtClean="0"/>
              <a:t> </a:t>
            </a:r>
            <a:r>
              <a:rPr lang="en-US" b="1" dirty="0" err="1" smtClean="0"/>
              <a:t>დადებითი</a:t>
            </a:r>
            <a:r>
              <a:rPr lang="en-US" b="1" dirty="0" smtClean="0"/>
              <a:t>  </a:t>
            </a:r>
            <a:r>
              <a:rPr lang="en-US" b="1" dirty="0" err="1" smtClean="0"/>
              <a:t>დამოკიდებულება</a:t>
            </a:r>
            <a:r>
              <a:rPr lang="en-US" b="1" dirty="0" smtClean="0"/>
              <a:t>  </a:t>
            </a:r>
            <a:r>
              <a:rPr lang="en-US" b="1" dirty="0" err="1" smtClean="0"/>
              <a:t>აქვს</a:t>
            </a:r>
            <a:r>
              <a:rPr lang="en-US" b="1" dirty="0" smtClean="0"/>
              <a:t> </a:t>
            </a:r>
            <a:r>
              <a:rPr lang="ka-GE" b="1" dirty="0" smtClean="0"/>
              <a:t>მასწავლებლის</a:t>
            </a:r>
            <a:r>
              <a:rPr lang="en-US" b="1" dirty="0" smtClean="0"/>
              <a:t>  </a:t>
            </a:r>
            <a:r>
              <a:rPr lang="en-US" b="1" dirty="0" err="1" smtClean="0"/>
              <a:t>მიმართ</a:t>
            </a:r>
            <a:r>
              <a:rPr lang="en-US" b="1" dirty="0" smtClean="0"/>
              <a:t>, </a:t>
            </a:r>
            <a:r>
              <a:rPr lang="en-US" b="1" dirty="0" err="1" smtClean="0"/>
              <a:t>მით</a:t>
            </a:r>
            <a:r>
              <a:rPr lang="en-US" b="1" dirty="0" smtClean="0"/>
              <a:t>  </a:t>
            </a:r>
            <a:r>
              <a:rPr lang="en-US" b="1" dirty="0" err="1" smtClean="0"/>
              <a:t>უფრო</a:t>
            </a:r>
            <a:r>
              <a:rPr lang="en-US" b="1" dirty="0" smtClean="0"/>
              <a:t>  </a:t>
            </a:r>
            <a:r>
              <a:rPr lang="ka-GE" b="1" dirty="0" smtClean="0"/>
              <a:t>დადებითი  დამოკიდებულება  </a:t>
            </a:r>
            <a:r>
              <a:rPr lang="en-US" b="1" dirty="0" err="1" smtClean="0"/>
              <a:t>უყალიბდება</a:t>
            </a:r>
            <a:r>
              <a:rPr lang="en-US" b="1" dirty="0" smtClean="0"/>
              <a:t>  </a:t>
            </a:r>
            <a:r>
              <a:rPr lang="en-US" b="1" dirty="0" err="1" smtClean="0"/>
              <a:t>ზოგადად</a:t>
            </a:r>
            <a:r>
              <a:rPr lang="en-US" b="1" dirty="0" smtClean="0"/>
              <a:t>  </a:t>
            </a:r>
            <a:r>
              <a:rPr lang="en-US" b="1" dirty="0" err="1" smtClean="0"/>
              <a:t>სკოლის</a:t>
            </a:r>
            <a:r>
              <a:rPr lang="en-US" b="1" dirty="0" smtClean="0"/>
              <a:t>  </a:t>
            </a:r>
            <a:r>
              <a:rPr lang="en-US" b="1" dirty="0" err="1" smtClean="0"/>
              <a:t>მიმართ</a:t>
            </a:r>
            <a:r>
              <a:rPr lang="en-US" b="1" dirty="0" smtClean="0"/>
              <a:t>. </a:t>
            </a:r>
            <a:r>
              <a:rPr lang="ka-GE" b="1" dirty="0" smtClean="0"/>
              <a:t>ამ  საქმეში  კი</a:t>
            </a:r>
            <a:r>
              <a:rPr lang="en-US" b="1" dirty="0" smtClean="0"/>
              <a:t>  </a:t>
            </a:r>
            <a:r>
              <a:rPr lang="en-US" b="1" dirty="0" err="1" smtClean="0"/>
              <a:t>განსაკუთრებული</a:t>
            </a:r>
            <a:r>
              <a:rPr lang="en-US" b="1" dirty="0" smtClean="0"/>
              <a:t>  </a:t>
            </a:r>
            <a:r>
              <a:rPr lang="en-US" b="1" dirty="0" err="1" smtClean="0"/>
              <a:t>წვლილი</a:t>
            </a:r>
            <a:r>
              <a:rPr lang="en-US" b="1" dirty="0" smtClean="0"/>
              <a:t>   </a:t>
            </a:r>
            <a:r>
              <a:rPr lang="en-US" b="1" dirty="0" err="1" smtClean="0"/>
              <a:t>თავად</a:t>
            </a:r>
            <a:r>
              <a:rPr lang="en-US" b="1" dirty="0" smtClean="0"/>
              <a:t> </a:t>
            </a:r>
            <a:r>
              <a:rPr lang="ka-GE" b="1" dirty="0" smtClean="0"/>
              <a:t>ჩვენ, </a:t>
            </a:r>
            <a:r>
              <a:rPr lang="en-US" b="1" dirty="0" err="1" smtClean="0"/>
              <a:t>მასწავლებ</a:t>
            </a:r>
            <a:r>
              <a:rPr lang="ka-GE" b="1" dirty="0" smtClean="0"/>
              <a:t>ლებ</a:t>
            </a:r>
            <a:r>
              <a:rPr lang="en-US" b="1" dirty="0" smtClean="0"/>
              <a:t>ს  </a:t>
            </a:r>
            <a:r>
              <a:rPr lang="en-US" b="1" dirty="0" err="1" smtClean="0"/>
              <a:t>მი</a:t>
            </a:r>
            <a:r>
              <a:rPr lang="ka-GE" b="1" dirty="0" smtClean="0"/>
              <a:t>გვი</a:t>
            </a:r>
            <a:r>
              <a:rPr lang="en-US" b="1" dirty="0" err="1" smtClean="0"/>
              <a:t>ძღვის</a:t>
            </a:r>
            <a:r>
              <a:rPr lang="en-US" b="1" dirty="0" smtClean="0"/>
              <a:t>.</a:t>
            </a:r>
          </a:p>
          <a:p>
            <a:pPr marL="0" indent="0" algn="just">
              <a:buNone/>
            </a:pPr>
            <a:r>
              <a:rPr lang="en-US" b="1" dirty="0" smtClean="0"/>
              <a:t> </a:t>
            </a:r>
          </a:p>
          <a:p>
            <a:endParaRPr lang="en-US"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dirty="0"/>
          </a:p>
        </p:txBody>
      </p:sp>
      <p:pic>
        <p:nvPicPr>
          <p:cNvPr id="12290" name="Picture 2" descr="C:\Users\nana\Desktop\New folder\საკონფერენციოდ\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433" y="4581128"/>
            <a:ext cx="4618799"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753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48347"/>
            <a:ext cx="8640959" cy="2908845"/>
          </a:xfrm>
        </p:spPr>
        <p:txBody>
          <a:bodyPr>
            <a:normAutofit fontScale="85000" lnSpcReduction="10000"/>
          </a:bodyPr>
          <a:lstStyle/>
          <a:p>
            <a:pPr lvl="0" algn="just"/>
            <a:r>
              <a:rPr lang="en-US" b="1" dirty="0" err="1" smtClean="0"/>
              <a:t>მნიშვნელოვანია</a:t>
            </a:r>
            <a:r>
              <a:rPr lang="en-US" b="1" dirty="0" smtClean="0"/>
              <a:t> </a:t>
            </a:r>
            <a:r>
              <a:rPr lang="ka-GE" b="1" dirty="0" smtClean="0"/>
              <a:t> </a:t>
            </a:r>
            <a:r>
              <a:rPr lang="en-US" b="1" dirty="0" err="1" smtClean="0"/>
              <a:t>მასწავლებლისა</a:t>
            </a:r>
            <a:r>
              <a:rPr lang="ka-GE" b="1" dirty="0" smtClean="0"/>
              <a:t>  </a:t>
            </a:r>
            <a:r>
              <a:rPr lang="en-US" b="1" dirty="0" err="1"/>
              <a:t>და</a:t>
            </a:r>
            <a:r>
              <a:rPr lang="ka-GE" b="1" dirty="0"/>
              <a:t>  </a:t>
            </a:r>
            <a:r>
              <a:rPr lang="en-US" b="1" dirty="0" err="1"/>
              <a:t>მშობლის</a:t>
            </a:r>
            <a:r>
              <a:rPr lang="ka-GE" b="1" dirty="0"/>
              <a:t>  </a:t>
            </a:r>
            <a:r>
              <a:rPr lang="en-US" b="1" dirty="0" err="1"/>
              <a:t>სისტემატიური</a:t>
            </a:r>
            <a:r>
              <a:rPr lang="ka-GE" b="1" dirty="0"/>
              <a:t>  </a:t>
            </a:r>
            <a:r>
              <a:rPr lang="en-US" b="1" dirty="0" err="1"/>
              <a:t>ურთიერთთანამშრომლობა</a:t>
            </a:r>
            <a:r>
              <a:rPr lang="en-US" b="1" dirty="0"/>
              <a:t>.  </a:t>
            </a:r>
            <a:r>
              <a:rPr lang="en-US" b="1" dirty="0" err="1"/>
              <a:t>კერძოდ</a:t>
            </a:r>
            <a:r>
              <a:rPr lang="en-US" b="1" dirty="0"/>
              <a:t>, </a:t>
            </a:r>
            <a:r>
              <a:rPr lang="en-US" b="1" dirty="0" err="1"/>
              <a:t>ინფორმაციის</a:t>
            </a:r>
            <a:r>
              <a:rPr lang="ka-GE" b="1" dirty="0"/>
              <a:t>  მიწოდება მოსწავლის  სხვადასხვა  უნარების  ფლობასთან დაკაშირებით, ასევე  იმის  შესახებ,  </a:t>
            </a:r>
            <a:r>
              <a:rPr lang="en-US" b="1" dirty="0"/>
              <a:t> </a:t>
            </a:r>
            <a:r>
              <a:rPr lang="en-US" b="1" dirty="0" err="1"/>
              <a:t>თუ</a:t>
            </a:r>
            <a:r>
              <a:rPr lang="en-US" b="1" dirty="0"/>
              <a:t>  </a:t>
            </a:r>
            <a:r>
              <a:rPr lang="en-US" b="1" dirty="0" err="1"/>
              <a:t>როგორია</a:t>
            </a:r>
            <a:r>
              <a:rPr lang="en-US" b="1" dirty="0"/>
              <a:t>  </a:t>
            </a:r>
            <a:r>
              <a:rPr lang="en-US" b="1" dirty="0" err="1"/>
              <a:t>მისი</a:t>
            </a:r>
            <a:r>
              <a:rPr lang="ka-GE" b="1" dirty="0"/>
              <a:t>  </a:t>
            </a:r>
            <a:r>
              <a:rPr lang="en-US" b="1" dirty="0" err="1"/>
              <a:t>დამოკიდებულებები</a:t>
            </a:r>
            <a:r>
              <a:rPr lang="en-US" b="1" dirty="0"/>
              <a:t>, </a:t>
            </a:r>
            <a:r>
              <a:rPr lang="en-US" b="1" dirty="0" err="1"/>
              <a:t>ქცევა</a:t>
            </a:r>
            <a:r>
              <a:rPr lang="en-US" b="1" dirty="0"/>
              <a:t>, </a:t>
            </a:r>
            <a:r>
              <a:rPr lang="en-US" b="1" dirty="0" err="1"/>
              <a:t>მიღწევები</a:t>
            </a:r>
            <a:r>
              <a:rPr lang="en-US" b="1" dirty="0"/>
              <a:t>  </a:t>
            </a:r>
            <a:r>
              <a:rPr lang="en-US" b="1" dirty="0" err="1"/>
              <a:t>და</a:t>
            </a:r>
            <a:r>
              <a:rPr lang="ka-GE" b="1" dirty="0"/>
              <a:t>  </a:t>
            </a:r>
            <a:r>
              <a:rPr lang="en-US" b="1" dirty="0" err="1"/>
              <a:t>სიძნელეები</a:t>
            </a:r>
            <a:r>
              <a:rPr lang="en-US" b="1" dirty="0"/>
              <a:t>  </a:t>
            </a:r>
            <a:r>
              <a:rPr lang="en-US" b="1" dirty="0" err="1"/>
              <a:t>სკოლასა</a:t>
            </a:r>
            <a:r>
              <a:rPr lang="ka-GE" b="1" dirty="0"/>
              <a:t>  </a:t>
            </a:r>
            <a:r>
              <a:rPr lang="en-US" b="1" dirty="0" err="1"/>
              <a:t>თუ</a:t>
            </a:r>
            <a:r>
              <a:rPr lang="en-US" b="1" dirty="0"/>
              <a:t>  </a:t>
            </a:r>
            <a:r>
              <a:rPr lang="en-US" b="1" dirty="0" err="1"/>
              <a:t>სახლში</a:t>
            </a:r>
            <a:r>
              <a:rPr lang="ka-GE" b="1" dirty="0"/>
              <a:t>. მათი  აქტიური  ჩართულობა  სასკოლო  ცხოვრებაში,  მათი  ინფორმირება  კონკრეტულ  პრობლემასთან  დაკავშირებით  და  შესაბამისი მასალის  მიწოდება კარგი  გარანტია  იმისა,  რომ  ხელი  შეუწყონ  </a:t>
            </a:r>
            <a:r>
              <a:rPr lang="ka-GE" b="1" dirty="0" smtClean="0"/>
              <a:t> თავიანთ  სვილებს  ახალ  </a:t>
            </a:r>
            <a:r>
              <a:rPr lang="ka-GE" b="1" dirty="0"/>
              <a:t>გარემოსთან  ადაპტაციაში;</a:t>
            </a:r>
            <a:endParaRPr lang="en-US" b="1" dirty="0"/>
          </a:p>
          <a:p>
            <a:endParaRPr lang="en-US" dirty="0"/>
          </a:p>
        </p:txBody>
      </p:sp>
      <p:sp>
        <p:nvSpPr>
          <p:cNvPr id="2" name="Title 1"/>
          <p:cNvSpPr>
            <a:spLocks noGrp="1"/>
          </p:cNvSpPr>
          <p:nvPr>
            <p:ph type="title"/>
          </p:nvPr>
        </p:nvSpPr>
        <p:spPr/>
        <p:txBody>
          <a:bodyPr>
            <a:noAutofit/>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dirty="0"/>
          </a:p>
        </p:txBody>
      </p:sp>
      <p:pic>
        <p:nvPicPr>
          <p:cNvPr id="11266" name="Picture 2" descr="C:\Users\nana\Desktop\New folder\cropped-0_106193_5637e488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013176"/>
            <a:ext cx="6912768" cy="14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807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ka-GE" b="1" dirty="0"/>
              <a:t>ვ</a:t>
            </a:r>
            <a:r>
              <a:rPr lang="en-US" b="1" dirty="0" err="1"/>
              <a:t>ეცად</a:t>
            </a:r>
            <a:r>
              <a:rPr lang="ka-GE" b="1" dirty="0"/>
              <a:t>ო</a:t>
            </a:r>
            <a:r>
              <a:rPr lang="en-US" b="1" dirty="0"/>
              <a:t>თ </a:t>
            </a:r>
            <a:r>
              <a:rPr lang="ka-GE" b="1" dirty="0"/>
              <a:t>ვ</a:t>
            </a:r>
            <a:r>
              <a:rPr lang="en-US" b="1" dirty="0" err="1"/>
              <a:t>უპასუხოთ</a:t>
            </a:r>
            <a:r>
              <a:rPr lang="en-US" b="1" dirty="0"/>
              <a:t> </a:t>
            </a:r>
            <a:r>
              <a:rPr lang="en-US" b="1" dirty="0" err="1"/>
              <a:t>ბავშვის</a:t>
            </a:r>
            <a:r>
              <a:rPr lang="en-US" b="1" dirty="0"/>
              <a:t> </a:t>
            </a:r>
            <a:r>
              <a:rPr lang="en-US" b="1" dirty="0" err="1"/>
              <a:t>ყველა</a:t>
            </a:r>
            <a:r>
              <a:rPr lang="en-US" b="1" dirty="0"/>
              <a:t> </a:t>
            </a:r>
            <a:r>
              <a:rPr lang="en-US" b="1" dirty="0" err="1"/>
              <a:t>კითხვას</a:t>
            </a:r>
            <a:r>
              <a:rPr lang="en-US" b="1" dirty="0"/>
              <a:t>, </a:t>
            </a:r>
            <a:r>
              <a:rPr lang="en-US" b="1" dirty="0" err="1"/>
              <a:t>ვინაიდან</a:t>
            </a:r>
            <a:r>
              <a:rPr lang="en-US" b="1" dirty="0"/>
              <a:t> </a:t>
            </a:r>
            <a:r>
              <a:rPr lang="en-US" b="1" dirty="0" err="1"/>
              <a:t>ცნობისმოყვარეობას</a:t>
            </a:r>
            <a:r>
              <a:rPr lang="en-US" b="1" dirty="0"/>
              <a:t> </a:t>
            </a:r>
            <a:r>
              <a:rPr lang="en-US" b="1" dirty="0" err="1"/>
              <a:t>ამ</a:t>
            </a:r>
            <a:r>
              <a:rPr lang="en-US" b="1" dirty="0"/>
              <a:t> </a:t>
            </a:r>
            <a:r>
              <a:rPr lang="en-US" b="1" dirty="0" err="1"/>
              <a:t>ასაკში</a:t>
            </a:r>
            <a:r>
              <a:rPr lang="en-US" b="1" dirty="0"/>
              <a:t> </a:t>
            </a:r>
            <a:r>
              <a:rPr lang="en-US" b="1" dirty="0" err="1"/>
              <a:t>საზღვრები</a:t>
            </a:r>
            <a:r>
              <a:rPr lang="en-US" b="1" dirty="0"/>
              <a:t> </a:t>
            </a:r>
            <a:r>
              <a:rPr lang="en-US" b="1" dirty="0" err="1"/>
              <a:t>არ</a:t>
            </a:r>
            <a:r>
              <a:rPr lang="en-US" b="1" dirty="0"/>
              <a:t> </a:t>
            </a:r>
            <a:r>
              <a:rPr lang="en-US" b="1" dirty="0" err="1"/>
              <a:t>გააჩნია</a:t>
            </a:r>
            <a:r>
              <a:rPr lang="en-US" b="1" dirty="0"/>
              <a:t>;</a:t>
            </a:r>
          </a:p>
          <a:p>
            <a:endParaRPr lang="en-US" dirty="0"/>
          </a:p>
        </p:txBody>
      </p:sp>
      <p:sp>
        <p:nvSpPr>
          <p:cNvPr id="3" name="Title 2"/>
          <p:cNvSpPr>
            <a:spLocks noGrp="1"/>
          </p:cNvSpPr>
          <p:nvPr>
            <p:ph type="title"/>
          </p:nvPr>
        </p:nvSpPr>
        <p:spPr/>
        <p:txBody>
          <a:bodyPr/>
          <a:lstStyle/>
          <a:p>
            <a:r>
              <a:rPr lang="ka-GE" sz="2400" b="1" i="1" cap="all" dirty="0">
                <a:ln w="0"/>
                <a:solidFill>
                  <a:srgbClr val="FF0000"/>
                </a:solidFill>
                <a:effectLst>
                  <a:reflection blurRad="12700" stA="50000" endPos="50000" dist="5000" dir="5400000" sy="-100000" rotWithShape="0"/>
                </a:effectLst>
              </a:rPr>
              <a:t>რეკომენდაციები -                                                             როგორ  დავეხმაროთ  პირველკლასელ   მოსწავლეებს  ახალ  სასწავლო  გარემოსთან  ადაპტაციაში</a:t>
            </a:r>
            <a:endParaRPr lang="en-US" sz="2400" dirty="0"/>
          </a:p>
        </p:txBody>
      </p:sp>
      <p:pic>
        <p:nvPicPr>
          <p:cNvPr id="2050" name="Picture 2" descr="C:\Users\nana\Desktop\კონფერენცია კვლევა\37399ce225fcb68870c96ba08d6cbaf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466703"/>
            <a:ext cx="2376264" cy="2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93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8841"/>
            <a:ext cx="7745505" cy="413732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ka-GE"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ka-GE" sz="3200" b="1" i="1" dirty="0" smtClean="0">
                <a:ln w="11430"/>
                <a:solidFill>
                  <a:srgbClr val="7030A0"/>
                </a:solidFill>
                <a:effectLst>
                  <a:outerShdw blurRad="50800" dist="39000" dir="5460000" algn="tl">
                    <a:srgbClr val="000000">
                      <a:alpha val="38000"/>
                    </a:srgbClr>
                  </a:outerShdw>
                </a:effectLst>
              </a:rPr>
              <a:t>მივიღოთ  უპირობოდ  ყველა  ბავშვი, სწორედ  ისეთები,  როგორებიც  არიან  და  გვიყვარდეს  თუნდაც  იმისთვის,  რომ   არსებობენ!!!</a:t>
            </a:r>
            <a:endParaRPr lang="en-US" sz="3200" b="1" dirty="0">
              <a:ln w="11430"/>
              <a:solidFill>
                <a:srgbClr val="7030A0"/>
              </a:solidFill>
              <a:effectLst>
                <a:outerShdw blurRad="50800" dist="39000" dir="5460000" algn="tl">
                  <a:srgbClr val="000000">
                    <a:alpha val="38000"/>
                  </a:srgbClr>
                </a:outerShdw>
              </a:effectLst>
            </a:endParaRPr>
          </a:p>
        </p:txBody>
      </p:sp>
      <p:sp>
        <p:nvSpPr>
          <p:cNvPr id="3" name="Title 2"/>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000" b="1" i="1" cap="all" dirty="0" smtClean="0">
                <a:ln w="0"/>
                <a:solidFill>
                  <a:srgbClr val="C00000"/>
                </a:solidFill>
                <a:effectLst>
                  <a:reflection blurRad="12700" stA="50000" endPos="50000" dist="5000" dir="5400000" sy="-100000" rotWithShape="0"/>
                </a:effectLst>
              </a:rPr>
              <a:t>მუდამ  გვახსოვდეს  აღზრდის  ოქროს  წესი</a:t>
            </a:r>
            <a:endParaRPr lang="en-US" sz="4000" b="1" i="1" cap="all" dirty="0">
              <a:ln w="0"/>
              <a:solidFill>
                <a:srgbClr val="C00000"/>
              </a:solidFill>
              <a:effectLst>
                <a:reflection blurRad="12700" stA="50000" endPos="50000" dist="5000" dir="5400000" sy="-100000" rotWithShape="0"/>
              </a:effectLst>
            </a:endParaRPr>
          </a:p>
        </p:txBody>
      </p:sp>
      <p:pic>
        <p:nvPicPr>
          <p:cNvPr id="1026" name="Picture 2" descr="C:\Users\nana\Desktop\5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875" y="4221088"/>
            <a:ext cx="4291385" cy="25060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1310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257081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b="1" i="1" cap="all" dirty="0" smtClean="0">
                <a:ln w="0"/>
                <a:solidFill>
                  <a:srgbClr val="C00000"/>
                </a:solidFill>
                <a:effectLst>
                  <a:reflection blurRad="12700" stA="50000" endPos="50000" dist="5000" dir="5400000" sy="-100000" rotWithShape="0"/>
                </a:effectLst>
              </a:rPr>
              <a:t>გმადლობთ</a:t>
            </a:r>
            <a:br>
              <a:rPr lang="ka-GE" b="1" i="1" cap="all" dirty="0" smtClean="0">
                <a:ln w="0"/>
                <a:solidFill>
                  <a:srgbClr val="C00000"/>
                </a:solidFill>
                <a:effectLst>
                  <a:reflection blurRad="12700" stA="50000" endPos="50000" dist="5000" dir="5400000" sy="-100000" rotWithShape="0"/>
                </a:effectLst>
              </a:rPr>
            </a:br>
            <a:r>
              <a:rPr lang="ka-GE" b="1" i="1" cap="all" dirty="0">
                <a:ln w="0"/>
                <a:solidFill>
                  <a:srgbClr val="C00000"/>
                </a:solidFill>
                <a:effectLst>
                  <a:reflection blurRad="12700" stA="50000" endPos="50000" dist="5000" dir="5400000" sy="-100000" rotWithShape="0"/>
                </a:effectLst>
              </a:rPr>
              <a:t/>
            </a:r>
            <a:br>
              <a:rPr lang="ka-GE" b="1" i="1" cap="all" dirty="0">
                <a:ln w="0"/>
                <a:solidFill>
                  <a:srgbClr val="C00000"/>
                </a:solidFill>
                <a:effectLst>
                  <a:reflection blurRad="12700" stA="50000" endPos="50000" dist="5000" dir="5400000" sy="-100000" rotWithShape="0"/>
                </a:effectLst>
              </a:rPr>
            </a:br>
            <a:r>
              <a:rPr lang="ka-GE" b="1" i="1" cap="all" dirty="0" smtClean="0">
                <a:ln w="0"/>
                <a:solidFill>
                  <a:srgbClr val="C00000"/>
                </a:solidFill>
                <a:effectLst>
                  <a:reflection blurRad="12700" stA="50000" endPos="50000" dist="5000" dir="5400000" sy="-100000" rotWithShape="0"/>
                </a:effectLst>
              </a:rPr>
              <a:t>  ყურადღებისთვის!</a:t>
            </a:r>
            <a:endParaRPr lang="en-US" b="1" i="1" cap="all" dirty="0">
              <a:ln w="0"/>
              <a:solidFill>
                <a:srgbClr val="C00000"/>
              </a:solidFill>
              <a:effectLst>
                <a:reflection blurRad="12700" stA="50000" endPos="50000" dist="5000" dir="5400000" sy="-100000" rotWithShape="0"/>
              </a:effectLst>
            </a:endParaRPr>
          </a:p>
        </p:txBody>
      </p:sp>
      <p:pic>
        <p:nvPicPr>
          <p:cNvPr id="19458" name="Picture 2" descr="C:\Users\nana\Desktop\New folder\21178838-emoticon-presenting-with-his-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73016"/>
            <a:ext cx="4441676" cy="27044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262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anim calcmode="lin" valueType="num">
                                      <p:cBhvr>
                                        <p:cTn id="8" dur="2000" fill="hold"/>
                                        <p:tgtEl>
                                          <p:spTgt spid="19458"/>
                                        </p:tgtEl>
                                        <p:attrNameLst>
                                          <p:attrName>ppt_w</p:attrName>
                                        </p:attrNameLst>
                                      </p:cBhvr>
                                      <p:tavLst>
                                        <p:tav tm="0" fmla="#ppt_w*sin(2.5*pi*$)">
                                          <p:val>
                                            <p:fltVal val="0"/>
                                          </p:val>
                                        </p:tav>
                                        <p:tav tm="100000">
                                          <p:val>
                                            <p:fltVal val="1"/>
                                          </p:val>
                                        </p:tav>
                                      </p:tavLst>
                                    </p:anim>
                                    <p:anim calcmode="lin" valueType="num">
                                      <p:cBhvr>
                                        <p:cTn id="9" dur="2000" fill="hold"/>
                                        <p:tgtEl>
                                          <p:spTgt spid="1945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988840"/>
            <a:ext cx="8856983" cy="4869159"/>
          </a:xfrm>
        </p:spPr>
        <p:txBody>
          <a:bodyPr>
            <a:normAutofit lnSpcReduction="10000"/>
          </a:bodyPr>
          <a:lstStyle/>
          <a:p>
            <a:endParaRPr lang="ka-GE" dirty="0" smtClean="0"/>
          </a:p>
          <a:p>
            <a:r>
              <a:rPr lang="ka-GE" b="1" dirty="0" smtClean="0"/>
              <a:t>უჩივიან  დაღლას,  თავის  ტკივილს,  ძილისა  და  მადის  დარღვევას;</a:t>
            </a:r>
          </a:p>
          <a:p>
            <a:r>
              <a:rPr lang="ka-GE" b="1" dirty="0" smtClean="0"/>
              <a:t>უჩნდებათ  შიშის  გრძნობა;</a:t>
            </a:r>
          </a:p>
          <a:p>
            <a:r>
              <a:rPr lang="ka-GE" b="1" dirty="0" smtClean="0"/>
              <a:t>ნაგატიური  დამოკიდებულება  გარშემომყოფების  მიმართ(თანაკლასელების,  მასწავლებლების,  ზოგადად  სკოლის  მიმართ);</a:t>
            </a:r>
          </a:p>
          <a:p>
            <a:r>
              <a:rPr lang="ka-GE" b="1" dirty="0" smtClean="0"/>
              <a:t>საკუთარი  უნარებისა  და  შესაძლებლობების  არაადეკვატური  შეფასება;</a:t>
            </a:r>
          </a:p>
          <a:p>
            <a:endParaRPr lang="ka-GE" dirty="0"/>
          </a:p>
          <a:p>
            <a:pPr marL="0" indent="0">
              <a:buNone/>
            </a:pPr>
            <a:endParaRPr lang="ka-GE" dirty="0"/>
          </a:p>
          <a:p>
            <a:pPr marL="0" indent="0">
              <a:buNone/>
            </a:pPr>
            <a:r>
              <a:rPr lang="ka-GE" dirty="0" smtClean="0"/>
              <a:t>   </a:t>
            </a:r>
            <a:r>
              <a:rPr lang="ka-GE" b="1" i="1" dirty="0" smtClean="0">
                <a:solidFill>
                  <a:srgbClr val="FF0000"/>
                </a:solidFill>
              </a:rPr>
              <a:t>ადაპტაციური  ავადმყოფობა,  ,,სასკოლო  შოკი/სტრესი“</a:t>
            </a:r>
            <a:endParaRPr lang="en-US" b="1" i="1" dirty="0">
              <a:solidFill>
                <a:srgbClr val="FF0000"/>
              </a:solidFill>
            </a:endParaRPr>
          </a:p>
        </p:txBody>
      </p:sp>
      <p:sp>
        <p:nvSpPr>
          <p:cNvPr id="3" name="Title 2"/>
          <p:cNvSpPr>
            <a:spLocks noGrp="1"/>
          </p:cNvSpPr>
          <p:nvPr>
            <p:ph type="title"/>
          </p:nvPr>
        </p:nvSpPr>
        <p:spPr>
          <a:xfrm>
            <a:off x="688491" y="570156"/>
            <a:ext cx="4171542" cy="1054250"/>
          </a:xfrm>
        </p:spPr>
        <p:txBody>
          <a:bodyPr/>
          <a:lstStyle/>
          <a:p>
            <a:r>
              <a:rPr lang="ka-GE" sz="4400" b="1" i="1" dirty="0" smtClean="0">
                <a:solidFill>
                  <a:srgbClr val="FF0000"/>
                </a:solidFill>
              </a:rPr>
              <a:t>პრობლემები</a:t>
            </a:r>
            <a:endParaRPr lang="en-US" sz="4400" b="1" i="1" dirty="0">
              <a:solidFill>
                <a:srgbClr val="FF0000"/>
              </a:solidFill>
            </a:endParaRPr>
          </a:p>
        </p:txBody>
      </p:sp>
      <p:sp>
        <p:nvSpPr>
          <p:cNvPr id="4" name="Down Arrow 3"/>
          <p:cNvSpPr/>
          <p:nvPr/>
        </p:nvSpPr>
        <p:spPr>
          <a:xfrm>
            <a:off x="3923928" y="5445224"/>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nana\Desktop\New folder\puiple-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60648"/>
            <a:ext cx="3240360" cy="217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692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ka-GE"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ka-GE" sz="5400" b="1" cap="all" dirty="0" smtClean="0">
                <a:ln w="0"/>
                <a:solidFill>
                  <a:srgbClr val="FF0000"/>
                </a:solidFill>
                <a:effectLst>
                  <a:reflection blurRad="12700" stA="50000" endPos="50000" dist="5000" dir="5400000" sy="-100000" rotWithShape="0"/>
                </a:effectLst>
              </a:rPr>
              <a:t>ადაპტაცია</a:t>
            </a:r>
            <a:endParaRPr lang="en-US" sz="5400" b="1" cap="all" dirty="0">
              <a:ln w="0"/>
              <a:solidFill>
                <a:srgbClr val="FF0000"/>
              </a:solidFill>
              <a:effectLst>
                <a:reflection blurRad="12700" stA="50000" endPos="50000" dist="5000" dir="5400000" sy="-100000" rotWithShape="0"/>
              </a:effectLst>
            </a:endParaRPr>
          </a:p>
        </p:txBody>
      </p:sp>
      <p:sp>
        <p:nvSpPr>
          <p:cNvPr id="2" name="Title 1"/>
          <p:cNvSpPr>
            <a:spLocks noGrp="1"/>
          </p:cNvSpPr>
          <p:nvPr>
            <p:ph type="title"/>
          </p:nvPr>
        </p:nvSpPr>
        <p:spPr/>
        <p:txBody>
          <a:bodyPr/>
          <a:lstStyle/>
          <a:p>
            <a:r>
              <a:rPr lang="ka-GE" sz="4800" b="1" dirty="0" smtClean="0"/>
              <a:t>მთავარი  პრობლემა</a:t>
            </a:r>
            <a:endParaRPr lang="en-US" sz="4800" b="1" dirty="0"/>
          </a:p>
        </p:txBody>
      </p:sp>
      <p:pic>
        <p:nvPicPr>
          <p:cNvPr id="5122" name="Picture 2" descr="C:\Users\nana\Desktop\New folder\school-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84984"/>
            <a:ext cx="6373122" cy="288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786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348880"/>
            <a:ext cx="8496944" cy="3777282"/>
          </a:xfrm>
        </p:spPr>
        <p:txBody>
          <a:bodyPr>
            <a:normAutofit/>
          </a:bodyPr>
          <a:lstStyle/>
          <a:p>
            <a:pPr fontAlgn="base"/>
            <a:r>
              <a:rPr lang="ka-GE" b="1" i="1" dirty="0">
                <a:solidFill>
                  <a:srgbClr val="C00000"/>
                </a:solidFill>
              </a:rPr>
              <a:t> </a:t>
            </a:r>
            <a:r>
              <a:rPr lang="ka-GE" b="1" i="1" dirty="0" smtClean="0">
                <a:solidFill>
                  <a:srgbClr val="C00000"/>
                </a:solidFill>
              </a:rPr>
              <a:t>  </a:t>
            </a:r>
            <a:r>
              <a:rPr lang="ka-GE" sz="2800" b="1" i="1" dirty="0">
                <a:solidFill>
                  <a:srgbClr val="FF0000"/>
                </a:solidFill>
              </a:rPr>
              <a:t>,,ადაპტაცია“ </a:t>
            </a:r>
            <a:r>
              <a:rPr lang="ka-GE" sz="2800" dirty="0" smtClean="0">
                <a:solidFill>
                  <a:schemeClr val="tx1"/>
                </a:solidFill>
              </a:rPr>
              <a:t>- </a:t>
            </a:r>
            <a:r>
              <a:rPr lang="ka-GE" sz="2800" dirty="0">
                <a:solidFill>
                  <a:schemeClr val="tx1"/>
                </a:solidFill>
              </a:rPr>
              <a:t>გარემო  პირობებისადმი </a:t>
            </a:r>
            <a:r>
              <a:rPr lang="ka-GE" sz="2800" dirty="0" smtClean="0">
                <a:solidFill>
                  <a:schemeClr val="tx1"/>
                </a:solidFill>
              </a:rPr>
              <a:t>              </a:t>
            </a:r>
          </a:p>
          <a:p>
            <a:pPr marL="0" indent="0" fontAlgn="base">
              <a:buNone/>
            </a:pPr>
            <a:r>
              <a:rPr lang="ka-GE" sz="2800" dirty="0">
                <a:solidFill>
                  <a:schemeClr val="tx1"/>
                </a:solidFill>
              </a:rPr>
              <a:t> </a:t>
            </a:r>
            <a:r>
              <a:rPr lang="ka-GE" sz="2800" dirty="0" smtClean="0">
                <a:solidFill>
                  <a:schemeClr val="tx1"/>
                </a:solidFill>
              </a:rPr>
              <a:t>                                                        მორგება-შეგუება. </a:t>
            </a:r>
          </a:p>
          <a:p>
            <a:pPr marL="0" indent="0" fontAlgn="base">
              <a:buNone/>
            </a:pPr>
            <a:endParaRPr lang="ka-GE" sz="2800" dirty="0">
              <a:solidFill>
                <a:schemeClr val="tx1"/>
              </a:solidFill>
            </a:endParaRPr>
          </a:p>
          <a:p>
            <a:pPr marL="0" indent="0" fontAlgn="base">
              <a:buNone/>
            </a:pPr>
            <a:r>
              <a:rPr lang="ka-GE" dirty="0" smtClean="0"/>
              <a:t>     </a:t>
            </a:r>
            <a:r>
              <a:rPr lang="ka-GE" dirty="0"/>
              <a:t>სკოლისადმი  ადაპტაციის  პროცესი </a:t>
            </a:r>
            <a:r>
              <a:rPr lang="ka-GE" dirty="0" smtClean="0"/>
              <a:t> </a:t>
            </a:r>
            <a:r>
              <a:rPr lang="ka-GE" dirty="0"/>
              <a:t>მოიცავს  სამ  სფეროს:</a:t>
            </a:r>
            <a:endParaRPr lang="en-US" dirty="0"/>
          </a:p>
          <a:p>
            <a:pPr lvl="0" fontAlgn="base"/>
            <a:r>
              <a:rPr lang="ka-GE" b="1" i="1" dirty="0"/>
              <a:t>ბიოლოგიური (ორგანიზმის  მომწიფება</a:t>
            </a:r>
            <a:r>
              <a:rPr lang="en-US" b="1" i="1" dirty="0"/>
              <a:t>)</a:t>
            </a:r>
          </a:p>
          <a:p>
            <a:pPr lvl="0" fontAlgn="base"/>
            <a:r>
              <a:rPr lang="ka-GE" b="1" i="1" dirty="0"/>
              <a:t>პედაგოგიური (ცოდნა  და  თვალსაწიერი</a:t>
            </a:r>
            <a:r>
              <a:rPr lang="en-US" b="1" i="1" dirty="0"/>
              <a:t>)</a:t>
            </a:r>
          </a:p>
          <a:p>
            <a:pPr lvl="0" fontAlgn="base"/>
            <a:r>
              <a:rPr lang="ka-GE" b="1" i="1" dirty="0"/>
              <a:t>ფსიქოლოგიური (განვითარების  თავისებურებები)</a:t>
            </a:r>
            <a:endParaRPr lang="en-US" b="1" i="1" dirty="0"/>
          </a:p>
        </p:txBody>
      </p:sp>
      <p:sp>
        <p:nvSpPr>
          <p:cNvPr id="2" name="Title 1"/>
          <p:cNvSpPr>
            <a:spLocks noGrp="1"/>
          </p:cNvSpPr>
          <p:nvPr>
            <p:ph type="title"/>
          </p:nvPr>
        </p:nvSpPr>
        <p:spPr>
          <a:xfrm>
            <a:off x="688491" y="570156"/>
            <a:ext cx="6708218" cy="10542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a-GE"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ადაპტაცია</a:t>
            </a:r>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146" name="Picture 2" descr="C:\Users\nana\Desktop\New folder\children-having-fun-at-school-png-cute-cartoon-funny-school-children-clip-art-images-kids-having-fun-at-school-png-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16632"/>
            <a:ext cx="269708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0621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2248347"/>
            <a:ext cx="5904656" cy="3340893"/>
          </a:xfrm>
        </p:spPr>
        <p:txBody>
          <a:bodyPr>
            <a:normAutofit fontScale="92500" lnSpcReduction="10000"/>
          </a:bodyPr>
          <a:lstStyle/>
          <a:p>
            <a:pPr lvl="0" fontAlgn="base"/>
            <a:r>
              <a:rPr lang="ka-GE" b="1" i="1" dirty="0">
                <a:solidFill>
                  <a:srgbClr val="FF0000"/>
                </a:solidFill>
              </a:rPr>
              <a:t>სოციალური  როლის  ცვლილება</a:t>
            </a:r>
            <a:endParaRPr lang="en-US" i="1" dirty="0">
              <a:solidFill>
                <a:srgbClr val="FF0000"/>
              </a:solidFill>
            </a:endParaRPr>
          </a:p>
          <a:p>
            <a:pPr fontAlgn="base"/>
            <a:r>
              <a:rPr lang="ka-GE" b="1" dirty="0" smtClean="0"/>
              <a:t>უდარდელი  სკოლამდელიდან  ბავშვი  მოსწავლედ  იქცევა</a:t>
            </a:r>
            <a:r>
              <a:rPr lang="ka-GE" b="1" dirty="0"/>
              <a:t>. ბავშვი  ხვდება  ახალ  გარემოში, რომელსაც  თავისი  წესები  აქვს - როდის  რა  უნდა  გააკეთოს,  როგორ  მოიქცეს;</a:t>
            </a:r>
            <a:endParaRPr lang="en-US" b="1" dirty="0"/>
          </a:p>
          <a:p>
            <a:pPr fontAlgn="base"/>
            <a:r>
              <a:rPr lang="ka-GE" b="1" dirty="0" smtClean="0"/>
              <a:t>მას  უჩნდება  ახალი  და  რთული  ვალდებულებები:  სკოლაში  დროულად  მისვლა,  გაკვეთილებზე  ყურადღებით  ყოფნა,  დავალებების  შესრულება</a:t>
            </a:r>
            <a:r>
              <a:rPr lang="en-US" b="1" dirty="0" smtClean="0"/>
              <a:t>  </a:t>
            </a:r>
            <a:r>
              <a:rPr lang="ka-GE" b="1" dirty="0" smtClean="0"/>
              <a:t>და  ა.შ </a:t>
            </a:r>
            <a:endParaRPr lang="en-US" dirty="0"/>
          </a:p>
        </p:txBody>
      </p:sp>
      <p:sp>
        <p:nvSpPr>
          <p:cNvPr id="2" name="Title 1"/>
          <p:cNvSpPr>
            <a:spLocks noGrp="1"/>
          </p:cNvSpPr>
          <p:nvPr>
            <p:ph type="title"/>
          </p:nvPr>
        </p:nvSpPr>
        <p:spPr/>
        <p:txBody>
          <a:bodyPr>
            <a:normAutofit fontScale="90000"/>
          </a:bodyPr>
          <a:lstStyle/>
          <a:p>
            <a:pPr fontAlgn="base"/>
            <a:r>
              <a:rPr lang="ka-GE" dirty="0" smtClean="0"/>
              <a:t/>
            </a:r>
            <a:br>
              <a:rPr lang="ka-GE" dirty="0" smtClean="0"/>
            </a:br>
            <a:r>
              <a:rPr lang="ka-GE" dirty="0"/>
              <a:t/>
            </a:r>
            <a:br>
              <a:rPr lang="ka-GE" dirty="0"/>
            </a:br>
            <a:r>
              <a:rPr lang="ka-GE"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ადაპტაციის  </a:t>
            </a:r>
            <a:r>
              <a:rPr lang="ka-GE"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დარღვევის  ძირითადი  </a:t>
            </a:r>
            <a:r>
              <a:rPr lang="ka-GE"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მიზეზები</a:t>
            </a:r>
            <a:r>
              <a:rPr lang="en-US" sz="5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5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ka-GE" dirty="0"/>
              <a:t> </a:t>
            </a:r>
            <a:r>
              <a:rPr lang="en-US" dirty="0"/>
              <a:t/>
            </a:r>
            <a:br>
              <a:rPr lang="en-US" dirty="0"/>
            </a:br>
            <a:endParaRPr lang="en-US" dirty="0"/>
          </a:p>
        </p:txBody>
      </p:sp>
      <p:pic>
        <p:nvPicPr>
          <p:cNvPr id="1027" name="Picture 3" descr="C:\Users\nana\Desktop\New folder\gxmLtvmRYjnPcJMNUVyVk7YKERewWmIjL0VVpLz6o3JFhFO90jPmxYslRUygogmGWRWRhuiW0vP57oEiJYusAQmQsdrk1cSRj67ocdvAELZ7eH0Py6C2nRBg79J6cAm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81842"/>
            <a:ext cx="3096344" cy="320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82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939</TotalTime>
  <Words>3089</Words>
  <Application>Microsoft Office PowerPoint</Application>
  <PresentationFormat>On-screen Show (4:3)</PresentationFormat>
  <Paragraphs>507</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Book Antiqua</vt:lpstr>
      <vt:lpstr>Calibri</vt:lpstr>
      <vt:lpstr>Sylfaen</vt:lpstr>
      <vt:lpstr>Times New Roman</vt:lpstr>
      <vt:lpstr>Wingdings</vt:lpstr>
      <vt:lpstr>Hardcover</vt:lpstr>
      <vt:lpstr>როგორ  დავეხმაროთ  პირველკლასელ  მოსწავლეებს             ახალ  სასწავლო  გარემოსთან   ადაპტაციაში </vt:lpstr>
      <vt:lpstr>ეს  ჩვენი  სასკოლო  ცხოვრებაა...</vt:lpstr>
      <vt:lpstr>ეს  ჩვენი  სასკოლო  ცხოვრებაა...</vt:lpstr>
      <vt:lpstr>ახალი  სოციალური  სტატუსი-მოსწავლე</vt:lpstr>
      <vt:lpstr>სირთულეები </vt:lpstr>
      <vt:lpstr>პრობლემები</vt:lpstr>
      <vt:lpstr>მთავარი  პრობლემა</vt:lpstr>
      <vt:lpstr>ადაპტაცია</vt:lpstr>
      <vt:lpstr>  ადაპტაციის  დარღვევის  ძირითადი  მიზეზები   </vt:lpstr>
      <vt:lpstr>ადაპტაციის  დარღვევის  ძირითადი  მიზეზები </vt:lpstr>
      <vt:lpstr>ადაპტაციის  დარღვევის  ძირითადი  მიზეზები </vt:lpstr>
      <vt:lpstr>ადაპტაციის  დარღვევის  ძირითადი  მიზეზები </vt:lpstr>
      <vt:lpstr>სკოლასთან   ადაპტაციის    განმსაზღვრელი   ფაქტორები</vt:lpstr>
      <vt:lpstr>სკოლასთან   ადაპტაციის   განმსაზღვრელი   ფაქტორები </vt:lpstr>
      <vt:lpstr>სკოლასთან   ადაპტაციის   განმსაზღვრელი   ფაქტორებია: </vt:lpstr>
      <vt:lpstr>სკოლასთან   ადაპტაციის   განმსაზღვრელი   ფაქტორები </vt:lpstr>
      <vt:lpstr>სკოლასთან   ადაპტაციის   განმსაზღვრელი   ფაქტორები </vt:lpstr>
      <vt:lpstr>დეზადაპტაციის   ნიშნები</vt:lpstr>
      <vt:lpstr>წარმატებული ადაპტაციის  ნიშნები</vt:lpstr>
      <vt:lpstr>ადაპტაცია</vt:lpstr>
      <vt:lpstr>კვლევა</vt:lpstr>
      <vt:lpstr>კვლევა</vt:lpstr>
      <vt:lpstr>ქვეკითხვები </vt:lpstr>
      <vt:lpstr>კვლევის  მეთოდები</vt:lpstr>
      <vt:lpstr>კვლევის  მეთოდები</vt:lpstr>
      <vt:lpstr>კვლევის  მეთოდები</vt:lpstr>
      <vt:lpstr>კვლევის  მეთოდები</vt:lpstr>
      <vt:lpstr>კვლევის  მეთოდები</vt:lpstr>
      <vt:lpstr>წინასასკოლო  მზაობა</vt:lpstr>
      <vt:lpstr>მოსწავლის  ინდივიდიალური  თავისებურებები/ხასიათი</vt:lpstr>
      <vt:lpstr>თანაკლასელებთან  და  მასწავლებლებთან  ურთიერთობა</vt:lpstr>
      <vt:lpstr>მშობლისა  და  შვილის  ურთიერთობა</vt:lpstr>
      <vt:lpstr>საგანმანათლებლო  პროგრამები/სასწავლო  დატვირთვა</vt:lpstr>
      <vt:lpstr>სასწავლო  გარემო</vt:lpstr>
      <vt:lpstr>მონაცემთა   ანალიზისას   გამოიკვეთა რამდენიმე   მნიშვნელოვანი   მიგნება </vt:lpstr>
      <vt:lpstr>კვლევის შედეგებიდან  გამომდინარე  განხორციელებული ინტერვენციები:</vt:lpstr>
      <vt:lpstr>მეორადი  მონაცემების  ანალიზი</vt:lpstr>
      <vt:lpstr>მონაცემთა  ანალიზი</vt:lpstr>
      <vt:lpstr>მონაცემთა  ანალიზი</vt:lpstr>
      <vt:lpstr>მონაცემთა  ანალიზი</vt:lpstr>
      <vt:lpstr>კვლევის   საბოლოო  შედეგები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რეკომენდაციები -                                                             როგორ  დავეხმაროთ  პირველკლასელ   მოსწავლეებს  ახალ  სასწავლო  გარემოსთან  ადაპტაციაში</vt:lpstr>
      <vt:lpstr>მუდამ  გვახსოვდეს  აღზრდის  ოქროს  წესი</vt:lpstr>
      <vt:lpstr>გმადლობთ    ყურადღებისთვის!</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nana</dc:creator>
  <cp:lastModifiedBy>SSDK</cp:lastModifiedBy>
  <cp:revision>71</cp:revision>
  <dcterms:created xsi:type="dcterms:W3CDTF">2019-02-18T16:16:33Z</dcterms:created>
  <dcterms:modified xsi:type="dcterms:W3CDTF">2022-09-04T16:03:07Z</dcterms:modified>
</cp:coreProperties>
</file>