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2"/>
  </p:sldMasterIdLst>
  <p:notesMasterIdLst>
    <p:notesMasterId r:id="rId18"/>
  </p:notesMasterIdLst>
  <p:handoutMasterIdLst>
    <p:handoutMasterId r:id="rId19"/>
  </p:handoutMasterIdLst>
  <p:sldIdLst>
    <p:sldId id="257" r:id="rId3"/>
    <p:sldId id="317" r:id="rId4"/>
    <p:sldId id="299" r:id="rId5"/>
    <p:sldId id="301" r:id="rId6"/>
    <p:sldId id="306" r:id="rId7"/>
    <p:sldId id="311" r:id="rId8"/>
    <p:sldId id="308" r:id="rId9"/>
    <p:sldId id="312" r:id="rId10"/>
    <p:sldId id="313" r:id="rId11"/>
    <p:sldId id="310" r:id="rId12"/>
    <p:sldId id="297" r:id="rId13"/>
    <p:sldId id="315" r:id="rId14"/>
    <p:sldId id="316" r:id="rId15"/>
    <p:sldId id="279" r:id="rId16"/>
    <p:sldId id="31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11/7/2024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11/7/2024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9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2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96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0854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02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32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35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78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4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6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5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6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4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2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2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7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83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3790" y="596349"/>
            <a:ext cx="6573080" cy="795130"/>
          </a:xfrm>
        </p:spPr>
        <p:txBody>
          <a:bodyPr>
            <a:normAutofit fontScale="90000"/>
          </a:bodyPr>
          <a:lstStyle/>
          <a:p>
            <a:r>
              <a:rPr lang="ka-GE" dirty="0"/>
              <a:t>ასო-ბგერა „</a:t>
            </a:r>
            <a:r>
              <a:rPr lang="ka-GE" b="1" dirty="0">
                <a:solidFill>
                  <a:srgbClr val="FF0000"/>
                </a:solidFill>
              </a:rPr>
              <a:t>ს</a:t>
            </a:r>
            <a:r>
              <a:rPr lang="ka-GE" dirty="0"/>
              <a:t>“</a:t>
            </a:r>
            <a:endParaRPr lang="en-US" dirty="0"/>
          </a:p>
        </p:txBody>
      </p:sp>
      <p:sp>
        <p:nvSpPr>
          <p:cNvPr id="4" name="ოვალი 3"/>
          <p:cNvSpPr/>
          <p:nvPr/>
        </p:nvSpPr>
        <p:spPr>
          <a:xfrm>
            <a:off x="660400" y="596349"/>
            <a:ext cx="1818640" cy="1940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800" b="1" dirty="0"/>
              <a:t>ს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9A943-FA71-84E0-1089-3001DE30E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40" y="1657470"/>
            <a:ext cx="7091827" cy="501764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7F63A5-316B-4B93-2776-10591F6C4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806528"/>
              </p:ext>
            </p:extLst>
          </p:nvPr>
        </p:nvGraphicFramePr>
        <p:xfrm>
          <a:off x="111760" y="5039360"/>
          <a:ext cx="4155440" cy="1381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55440">
                  <a:extLst>
                    <a:ext uri="{9D8B030D-6E8A-4147-A177-3AD203B41FA5}">
                      <a16:colId xmlns:a16="http://schemas.microsoft.com/office/drawing/2014/main" val="4181978321"/>
                    </a:ext>
                  </a:extLst>
                </a:gridCol>
              </a:tblGrid>
              <a:tr h="1381760">
                <a:tc>
                  <a:txBody>
                    <a:bodyPr/>
                    <a:lstStyle/>
                    <a:p>
                      <a:r>
                        <a:rPr lang="ka-GE" sz="2000" b="1" i="1" dirty="0"/>
                        <a:t>ქალაქ თბილისის 186-ე საჯარო სკოლა</a:t>
                      </a:r>
                    </a:p>
                    <a:p>
                      <a:endParaRPr lang="ka-GE" sz="2000" b="1" i="1" dirty="0"/>
                    </a:p>
                    <a:p>
                      <a:r>
                        <a:rPr lang="ka-GE" sz="2000" b="1" i="1" dirty="0"/>
                        <a:t>რიტა შუბითიძე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512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641142-64C0-4687-AD03-8AA687CB2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84" y="142240"/>
            <a:ext cx="9313096" cy="524044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7527FB-D94F-05E2-32F9-C37357485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663334"/>
              </p:ext>
            </p:extLst>
          </p:nvPr>
        </p:nvGraphicFramePr>
        <p:xfrm>
          <a:off x="2032001" y="5608320"/>
          <a:ext cx="5212080" cy="101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130718748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4471631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0255896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endParaRPr lang="ka-G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a-G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a-G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050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0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ქვედა ისრის მიმთითებელი 2"/>
          <p:cNvSpPr/>
          <p:nvPr/>
        </p:nvSpPr>
        <p:spPr>
          <a:xfrm>
            <a:off x="1674390" y="1107299"/>
            <a:ext cx="5956418" cy="146031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2800" dirty="0">
                <a:solidFill>
                  <a:srgbClr val="FF0000"/>
                </a:solidFill>
                <a:highlight>
                  <a:srgbClr val="FFFF00"/>
                </a:highlight>
              </a:rPr>
              <a:t>წაიკითხე წინადადებები</a:t>
            </a:r>
            <a:endParaRPr lang="ka-GE" sz="32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E9F991-3E35-49B3-B196-0327294C8583}"/>
              </a:ext>
            </a:extLst>
          </p:cNvPr>
          <p:cNvSpPr/>
          <p:nvPr/>
        </p:nvSpPr>
        <p:spPr>
          <a:xfrm>
            <a:off x="1779105" y="2567609"/>
            <a:ext cx="3074504" cy="861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dirty="0"/>
              <a:t>ათი თასი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5F5983-40E4-456D-A737-854BD84AD2BE}"/>
              </a:ext>
            </a:extLst>
          </p:cNvPr>
          <p:cNvSpPr/>
          <p:nvPr/>
        </p:nvSpPr>
        <p:spPr>
          <a:xfrm>
            <a:off x="4028662" y="3525078"/>
            <a:ext cx="3074504" cy="861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000" dirty="0"/>
              <a:t>ათი სასა</a:t>
            </a:r>
            <a:endParaRPr lang="en-US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23FA5-3229-4154-B1E7-F5D11D70C849}"/>
              </a:ext>
            </a:extLst>
          </p:cNvPr>
          <p:cNvSpPr/>
          <p:nvPr/>
        </p:nvSpPr>
        <p:spPr>
          <a:xfrm>
            <a:off x="7103166" y="4462868"/>
            <a:ext cx="3074504" cy="861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000" dirty="0"/>
              <a:t>ათი საათი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9993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0E42B9-E1E3-2BD1-D8CC-ED0AECBED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26" y="749195"/>
            <a:ext cx="2872376" cy="41576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5DABC1-7CFB-70FB-179B-6435CFE38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91" y="1300164"/>
            <a:ext cx="3227857" cy="46103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F3C107-3667-64E2-24B2-5356F0F1F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38" y="749195"/>
            <a:ext cx="3057518" cy="44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1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9BD208-5CBA-ABA5-B6A3-65E5BFD5F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647759"/>
            <a:ext cx="4572749" cy="5419666"/>
          </a:xfrm>
        </p:spPr>
      </p:pic>
    </p:spTree>
    <p:extLst>
      <p:ext uri="{BB962C8B-B14F-4D97-AF65-F5344CB8AC3E}">
        <p14:creationId xmlns:p14="http://schemas.microsoft.com/office/powerpoint/2010/main" val="1477159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A470FE-E5EF-438B-A57D-151E0A227672}"/>
              </a:ext>
            </a:extLst>
          </p:cNvPr>
          <p:cNvSpPr/>
          <p:nvPr/>
        </p:nvSpPr>
        <p:spPr>
          <a:xfrm>
            <a:off x="2393674" y="1099930"/>
            <a:ext cx="5963478" cy="8878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3200" b="1" dirty="0"/>
              <a:t>ჩაწერე გამოტოვებული ასო</a:t>
            </a:r>
            <a:endParaRPr lang="en-US" sz="3200" b="1" dirty="0"/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00A95069-93F4-400E-8DFD-4F01E567CD03}"/>
              </a:ext>
            </a:extLst>
          </p:cNvPr>
          <p:cNvSpPr/>
          <p:nvPr/>
        </p:nvSpPr>
        <p:spPr>
          <a:xfrm>
            <a:off x="1417983" y="2637183"/>
            <a:ext cx="2332382" cy="107342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dirty="0"/>
              <a:t>თ ა ... ი</a:t>
            </a:r>
            <a:endParaRPr lang="en-US" sz="3200" dirty="0"/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586632F5-FFD4-4D01-B739-4C4B0D2D10FC}"/>
              </a:ext>
            </a:extLst>
          </p:cNvPr>
          <p:cNvSpPr/>
          <p:nvPr/>
        </p:nvSpPr>
        <p:spPr>
          <a:xfrm>
            <a:off x="3266662" y="3286540"/>
            <a:ext cx="2332382" cy="107342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dirty="0"/>
              <a:t>... ა </a:t>
            </a:r>
            <a:r>
              <a:rPr lang="ka-GE" sz="3600" dirty="0" err="1"/>
              <a:t>ა</a:t>
            </a:r>
            <a:r>
              <a:rPr lang="ka-GE" sz="3600" dirty="0"/>
              <a:t> თ ი</a:t>
            </a:r>
            <a:endParaRPr lang="en-US" sz="3600" dirty="0"/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07EA9073-B4FB-456F-8987-1C42E531218F}"/>
              </a:ext>
            </a:extLst>
          </p:cNvPr>
          <p:cNvSpPr/>
          <p:nvPr/>
        </p:nvSpPr>
        <p:spPr>
          <a:xfrm>
            <a:off x="5261113" y="3876263"/>
            <a:ext cx="2332382" cy="107342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dirty="0"/>
              <a:t>... პ ი ლ ო</a:t>
            </a:r>
            <a:endParaRPr lang="en-US" sz="3200" dirty="0"/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1330F16A-351A-4C8F-A28E-70A5BE674D9F}"/>
              </a:ext>
            </a:extLst>
          </p:cNvPr>
          <p:cNvSpPr/>
          <p:nvPr/>
        </p:nvSpPr>
        <p:spPr>
          <a:xfrm>
            <a:off x="7427846" y="4585254"/>
            <a:ext cx="2332382" cy="107342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000" dirty="0"/>
              <a:t>... კ ა მ ი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2128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DDA5-C2E9-4E8F-4F5B-2E8DCBBF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ვისწავლოთ ლექსი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E52D622-9917-0AEB-7969-EDB3E84BE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539286"/>
              </p:ext>
            </p:extLst>
          </p:nvPr>
        </p:nvGraphicFramePr>
        <p:xfrm>
          <a:off x="1219200" y="1853248"/>
          <a:ext cx="7877175" cy="35093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77175">
                  <a:extLst>
                    <a:ext uri="{9D8B030D-6E8A-4147-A177-3AD203B41FA5}">
                      <a16:colId xmlns:a16="http://schemas.microsoft.com/office/drawing/2014/main" val="1859064826"/>
                    </a:ext>
                  </a:extLst>
                </a:gridCol>
              </a:tblGrid>
              <a:tr h="3509326">
                <a:tc>
                  <a:txBody>
                    <a:bodyPr/>
                    <a:lstStyle/>
                    <a:p>
                      <a:r>
                        <a:rPr lang="ka-GE" sz="3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მე  „ს“  მქვია  ერთ  უჯრაში</a:t>
                      </a:r>
                    </a:p>
                    <a:p>
                      <a:r>
                        <a:rPr lang="ka-GE" sz="3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ადვილად  ვარ  დასაწერი,</a:t>
                      </a:r>
                    </a:p>
                    <a:p>
                      <a:r>
                        <a:rPr lang="ka-GE" sz="3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ერთი  მოსმით  უნდა  მწერო</a:t>
                      </a:r>
                    </a:p>
                    <a:p>
                      <a:r>
                        <a:rPr lang="ka-GE" sz="3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მოიმარჯვე  კარგად  ხელი.</a:t>
                      </a:r>
                    </a:p>
                    <a:p>
                      <a:r>
                        <a:rPr lang="ka-GE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23627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C7B27FA-81F3-604F-3603-8797AB93E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41" y="605446"/>
            <a:ext cx="4082376" cy="57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32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333FC0-4CBB-412C-BFB0-5B8F3F551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534034"/>
            <a:ext cx="10809110" cy="6080125"/>
          </a:xfrm>
        </p:spPr>
      </p:pic>
    </p:spTree>
    <p:extLst>
      <p:ext uri="{BB962C8B-B14F-4D97-AF65-F5344CB8AC3E}">
        <p14:creationId xmlns:p14="http://schemas.microsoft.com/office/powerpoint/2010/main" val="89731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ქვედა ისრის მიმთითებელი 1"/>
          <p:cNvSpPr/>
          <p:nvPr/>
        </p:nvSpPr>
        <p:spPr>
          <a:xfrm>
            <a:off x="3190334" y="848259"/>
            <a:ext cx="5811332" cy="185957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2800" b="1" dirty="0"/>
              <a:t>დაასახელე „ს“ ასო-ბგერაზე დაწყებული სიტყვები</a:t>
            </a:r>
          </a:p>
          <a:p>
            <a:pPr algn="ctr"/>
            <a:endParaRPr lang="ka-GE" sz="2800" b="1" dirty="0"/>
          </a:p>
        </p:txBody>
      </p:sp>
      <p:sp>
        <p:nvSpPr>
          <p:cNvPr id="8" name="ზედა ისრის მიმთითებელი 7"/>
          <p:cNvSpPr/>
          <p:nvPr/>
        </p:nvSpPr>
        <p:spPr>
          <a:xfrm>
            <a:off x="875693" y="2707830"/>
            <a:ext cx="1658310" cy="79190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b="1" dirty="0">
                <a:solidFill>
                  <a:srgbClr val="FFFF00"/>
                </a:solidFill>
              </a:rPr>
              <a:t>ს</a:t>
            </a:r>
            <a:r>
              <a:rPr lang="ka-GE" sz="2400" b="1" dirty="0"/>
              <a:t>ანთელი</a:t>
            </a:r>
          </a:p>
        </p:txBody>
      </p:sp>
      <p:sp>
        <p:nvSpPr>
          <p:cNvPr id="10" name="ზედა ისრის მიმთითებელი 9"/>
          <p:cNvSpPr/>
          <p:nvPr/>
        </p:nvSpPr>
        <p:spPr>
          <a:xfrm>
            <a:off x="3841341" y="3604591"/>
            <a:ext cx="1658310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b="1" dirty="0">
                <a:solidFill>
                  <a:srgbClr val="FFFF00"/>
                </a:solidFill>
              </a:rPr>
              <a:t>ს</a:t>
            </a:r>
            <a:r>
              <a:rPr lang="ka-GE" sz="2400" b="1" dirty="0"/>
              <a:t>ათვალე</a:t>
            </a:r>
          </a:p>
        </p:txBody>
      </p:sp>
      <p:sp>
        <p:nvSpPr>
          <p:cNvPr id="11" name="ზედა ისრის მიმთითებელი 10"/>
          <p:cNvSpPr/>
          <p:nvPr/>
        </p:nvSpPr>
        <p:spPr>
          <a:xfrm>
            <a:off x="1354362" y="5217832"/>
            <a:ext cx="1835972" cy="1089300"/>
          </a:xfrm>
          <a:prstGeom prst="upArrowCallout">
            <a:avLst>
              <a:gd name="adj1" fmla="val 0"/>
              <a:gd name="adj2" fmla="val 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b="1" dirty="0">
                <a:solidFill>
                  <a:srgbClr val="FFFF00"/>
                </a:solidFill>
              </a:rPr>
              <a:t>ს</a:t>
            </a:r>
            <a:r>
              <a:rPr lang="ka-GE" sz="2400" b="1" dirty="0"/>
              <a:t>ტაფილო</a:t>
            </a:r>
          </a:p>
        </p:txBody>
      </p:sp>
      <p:sp>
        <p:nvSpPr>
          <p:cNvPr id="12" name="ზედა ისრის მიმთითებელი 11"/>
          <p:cNvSpPr/>
          <p:nvPr/>
        </p:nvSpPr>
        <p:spPr>
          <a:xfrm>
            <a:off x="6020599" y="5217832"/>
            <a:ext cx="1658310" cy="79190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b="1" dirty="0">
                <a:solidFill>
                  <a:srgbClr val="FFFF00"/>
                </a:solidFill>
              </a:rPr>
              <a:t>ს</a:t>
            </a:r>
            <a:r>
              <a:rPr lang="ka-GE" sz="2400" b="1" dirty="0"/>
              <a:t>აათი</a:t>
            </a:r>
          </a:p>
        </p:txBody>
      </p:sp>
      <p:sp>
        <p:nvSpPr>
          <p:cNvPr id="13" name="ზედა ისრის მიმთითებელი 12"/>
          <p:cNvSpPr/>
          <p:nvPr/>
        </p:nvSpPr>
        <p:spPr>
          <a:xfrm>
            <a:off x="9289773" y="5085310"/>
            <a:ext cx="1658310" cy="97391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b="1" dirty="0">
                <a:solidFill>
                  <a:srgbClr val="FFFF00"/>
                </a:solidFill>
              </a:rPr>
              <a:t>ს</a:t>
            </a:r>
            <a:r>
              <a:rPr lang="ka-GE" sz="2400" b="1" dirty="0"/>
              <a:t>პილო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15FCF2-0256-1453-E698-C3359DB9D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60" y="454374"/>
            <a:ext cx="2009775" cy="2276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814A50-FC2A-5225-1498-781D5C7A16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635" y="2182001"/>
            <a:ext cx="1422590" cy="1422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735E2B-D8B0-3594-CD72-8642E7C6ED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3" y="3813823"/>
            <a:ext cx="2642634" cy="16195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611F0D-B957-9826-E84C-6ADD89AA33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528" y="3231698"/>
            <a:ext cx="2021510" cy="19861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28047CC-FEE5-1F86-DB9C-B76D64525D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275" y="2156791"/>
            <a:ext cx="1930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644508-642F-49CA-8087-49486DE5B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072" y="1981200"/>
            <a:ext cx="8536508" cy="4803458"/>
          </a:xfrm>
          <a:prstGeom prst="rect">
            <a:avLst/>
          </a:prstGeom>
        </p:spPr>
      </p:pic>
      <p:sp>
        <p:nvSpPr>
          <p:cNvPr id="9" name="Wave 8">
            <a:extLst>
              <a:ext uri="{FF2B5EF4-FFF2-40B4-BE49-F238E27FC236}">
                <a16:creationId xmlns:a16="http://schemas.microsoft.com/office/drawing/2014/main" id="{CF8775A4-2DD8-4174-B50D-A698311335EC}"/>
              </a:ext>
            </a:extLst>
          </p:cNvPr>
          <p:cNvSpPr/>
          <p:nvPr/>
        </p:nvSpPr>
        <p:spPr>
          <a:xfrm>
            <a:off x="1099929" y="715617"/>
            <a:ext cx="2650435" cy="1003645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/>
              <a:t>წავიკითხოთ მარცვლები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0197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D4F1E2-3B67-43BB-A7DE-C1BD85697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659572"/>
            <a:ext cx="10506075" cy="591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44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E03C5D-E129-765B-7771-EEC32D0A87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38" y="337186"/>
            <a:ext cx="1895474" cy="189547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D82078-840E-B70A-F83F-4552463D9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934701"/>
              </p:ext>
            </p:extLst>
          </p:nvPr>
        </p:nvGraphicFramePr>
        <p:xfrm>
          <a:off x="1330960" y="2590799"/>
          <a:ext cx="9165590" cy="35642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65590">
                  <a:extLst>
                    <a:ext uri="{9D8B030D-6E8A-4147-A177-3AD203B41FA5}">
                      <a16:colId xmlns:a16="http://schemas.microsoft.com/office/drawing/2014/main" val="1225502323"/>
                    </a:ext>
                  </a:extLst>
                </a:gridCol>
              </a:tblGrid>
              <a:tr h="3564255">
                <a:tc>
                  <a:txBody>
                    <a:bodyPr/>
                    <a:lstStyle/>
                    <a:p>
                      <a:r>
                        <a:rPr lang="ka-GE" b="1" dirty="0"/>
                        <a:t>                        </a:t>
                      </a:r>
                      <a:r>
                        <a:rPr lang="ka-GE" sz="2000" b="1" dirty="0"/>
                        <a:t>                                             საათი </a:t>
                      </a:r>
                    </a:p>
                    <a:p>
                      <a:r>
                        <a:rPr lang="ka-GE" sz="2000" b="1" dirty="0"/>
                        <a:t>                                                                სა    ა   თი</a:t>
                      </a:r>
                    </a:p>
                    <a:p>
                      <a:r>
                        <a:rPr lang="ka-GE" sz="2000" b="1" dirty="0"/>
                        <a:t>                                                          ს   ა    ა    თ   ი</a:t>
                      </a:r>
                    </a:p>
                    <a:p>
                      <a:r>
                        <a:rPr lang="ka-GE" sz="2000" b="1" dirty="0">
                          <a:solidFill>
                            <a:srgbClr val="FF0000"/>
                          </a:solidFill>
                        </a:rPr>
                        <a:t>                                                                       ს</a:t>
                      </a:r>
                    </a:p>
                    <a:p>
                      <a:endParaRPr lang="ka-GE" sz="2000" b="1" dirty="0"/>
                    </a:p>
                    <a:p>
                      <a:r>
                        <a:rPr lang="ka-GE" sz="2000" b="1" dirty="0"/>
                        <a:t>ის. ა-სი. სი-ა. სა-სა. თა-სი. სა-ა-თი.</a:t>
                      </a:r>
                    </a:p>
                    <a:p>
                      <a:r>
                        <a:rPr lang="ka-GE" sz="2000" b="1" dirty="0"/>
                        <a:t>აი სია. აი სასა. აი თასი. აი საათი.</a:t>
                      </a:r>
                    </a:p>
                    <a:p>
                      <a:r>
                        <a:rPr lang="ka-GE" sz="2000" b="1" dirty="0"/>
                        <a:t>ათი თასი. ათი სია. ათი სასა. ათი საათი. </a:t>
                      </a:r>
                    </a:p>
                    <a:p>
                      <a:r>
                        <a:rPr lang="ka-GE" sz="2000" b="1" dirty="0"/>
                        <a:t>ასი ია. ასი თითი. ასი თათი. ასი თასი. ასი საათი.</a:t>
                      </a:r>
                    </a:p>
                    <a:p>
                      <a:endParaRPr lang="ka-GE" dirty="0"/>
                    </a:p>
                    <a:p>
                      <a:r>
                        <a:rPr lang="ka-GE" dirty="0"/>
                        <a:t>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118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755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CE1A8E-78FF-42C1-BA64-2259AABB3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473554"/>
            <a:ext cx="10313035" cy="580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22148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B44A4A-E81A-B5DF-2269-9CE453968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9" y="675934"/>
            <a:ext cx="3200741" cy="3200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A66E85-17B4-21CF-AC9E-51B099444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37" y="480841"/>
            <a:ext cx="3590926" cy="359092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59B714-E27F-E4A7-F8A4-5BBBEE20A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522197"/>
              </p:ext>
            </p:extLst>
          </p:nvPr>
        </p:nvGraphicFramePr>
        <p:xfrm>
          <a:off x="875959" y="4691591"/>
          <a:ext cx="8544266" cy="11091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544266">
                  <a:extLst>
                    <a:ext uri="{9D8B030D-6E8A-4147-A177-3AD203B41FA5}">
                      <a16:colId xmlns:a16="http://schemas.microsoft.com/office/drawing/2014/main" val="3162756626"/>
                    </a:ext>
                  </a:extLst>
                </a:gridCol>
              </a:tblGrid>
              <a:tr h="1109134">
                <a:tc>
                  <a:txBody>
                    <a:bodyPr/>
                    <a:lstStyle/>
                    <a:p>
                      <a:r>
                        <a:rPr lang="ka-GE" sz="6000" dirty="0"/>
                        <a:t>ასი საათი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161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174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D8E69F-5369-D455-4DC3-283AA4DCF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35" y="704510"/>
            <a:ext cx="3381716" cy="33817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5515AA-9D31-E848-2120-508B86A5E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962" y="1028700"/>
            <a:ext cx="3931763" cy="29337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F1804E-664F-311C-1096-F2EE8611A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638617"/>
              </p:ext>
            </p:extLst>
          </p:nvPr>
        </p:nvGraphicFramePr>
        <p:xfrm>
          <a:off x="1381915" y="4562474"/>
          <a:ext cx="6361909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61909">
                  <a:extLst>
                    <a:ext uri="{9D8B030D-6E8A-4147-A177-3AD203B41FA5}">
                      <a16:colId xmlns:a16="http://schemas.microsoft.com/office/drawing/2014/main" val="2431295470"/>
                    </a:ext>
                  </a:extLst>
                </a:gridCol>
              </a:tblGrid>
              <a:tr h="590551">
                <a:tc>
                  <a:txBody>
                    <a:bodyPr/>
                    <a:lstStyle/>
                    <a:p>
                      <a:r>
                        <a:rPr lang="ka-GE" sz="6600" dirty="0"/>
                        <a:t>ასი    ია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631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643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149</Words>
  <Application>Microsoft Office PowerPoint</Application>
  <PresentationFormat>Widescreen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Century Gothic</vt:lpstr>
      <vt:lpstr>Segoe Print</vt:lpstr>
      <vt:lpstr>Wingdings 3</vt:lpstr>
      <vt:lpstr>Ion</vt:lpstr>
      <vt:lpstr>ასო-ბგერა „ს“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ვისწავლოთ ლექსი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2015-10-04T11:36:53Z</dcterms:created>
  <dcterms:modified xsi:type="dcterms:W3CDTF">2024-11-07T18:54:43Z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