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90" r:id="rId3"/>
    <p:sldId id="291" r:id="rId4"/>
    <p:sldId id="292" r:id="rId5"/>
    <p:sldId id="294" r:id="rId6"/>
    <p:sldId id="295" r:id="rId7"/>
    <p:sldId id="296" r:id="rId8"/>
    <p:sldId id="265" r:id="rId9"/>
    <p:sldId id="268" r:id="rId10"/>
    <p:sldId id="282" r:id="rId11"/>
    <p:sldId id="284" r:id="rId12"/>
    <p:sldId id="285" r:id="rId13"/>
    <p:sldId id="286" r:id="rId14"/>
    <p:sldId id="287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6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1388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74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122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97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85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8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1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1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9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5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7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3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DEF9-4FF2-5710-1294-D4703C1A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>
                <a:solidFill>
                  <a:srgbClr val="C00000"/>
                </a:solidFill>
              </a:rPr>
              <a:t>ქალაქ თბილისის 186-ე</a:t>
            </a:r>
            <a:br>
              <a:rPr lang="ka-GE" dirty="0">
                <a:solidFill>
                  <a:srgbClr val="C00000"/>
                </a:solidFill>
              </a:rPr>
            </a:br>
            <a:r>
              <a:rPr lang="ka-GE" dirty="0">
                <a:solidFill>
                  <a:srgbClr val="C00000"/>
                </a:solidFill>
              </a:rPr>
              <a:t> საჯარო სკოლა</a:t>
            </a:r>
            <a:endParaRPr lang="ka-G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45F89-16B8-FFC5-053D-6EF579170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pPr marL="0" indent="0">
              <a:buNone/>
            </a:pPr>
            <a:r>
              <a:rPr lang="ka-GE" sz="3100" b="1" dirty="0">
                <a:solidFill>
                  <a:srgbClr val="FF0000"/>
                </a:solidFill>
              </a:rPr>
              <a:t>                                                        რიტა შუბითიძე</a:t>
            </a:r>
          </a:p>
          <a:p>
            <a:endParaRPr lang="ka-GE" sz="3100" b="1" dirty="0">
              <a:solidFill>
                <a:srgbClr val="FF0000"/>
              </a:solidFill>
            </a:endParaRPr>
          </a:p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pPr marL="0" indent="0">
              <a:buNone/>
            </a:pPr>
            <a:endParaRPr lang="ka-G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05C22-E30A-42B2-8031-216F19ED4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25" y="2133600"/>
            <a:ext cx="6369643" cy="4506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199CA2-5C04-845E-2242-2B34D65C2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33297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07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05" y="228464"/>
            <a:ext cx="4900069" cy="6522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612" y="368103"/>
            <a:ext cx="5316582" cy="648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7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5948" y="-217851"/>
            <a:ext cx="10411098" cy="6982765"/>
            <a:chOff x="250370" y="-217851"/>
            <a:chExt cx="10411098" cy="69827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370" y="274320"/>
              <a:ext cx="5344886" cy="649059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5256" y="-217851"/>
              <a:ext cx="5066212" cy="6891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689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0B0715-FDC4-029D-40B2-E3AEE59F8448}"/>
              </a:ext>
            </a:extLst>
          </p:cNvPr>
          <p:cNvGrpSpPr/>
          <p:nvPr/>
        </p:nvGrpSpPr>
        <p:grpSpPr>
          <a:xfrm>
            <a:off x="1165866" y="86359"/>
            <a:ext cx="9898380" cy="6902143"/>
            <a:chOff x="643346" y="86359"/>
            <a:chExt cx="9898380" cy="69021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5D4369B-649E-E585-61E0-51CB29FEC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346" y="406336"/>
              <a:ext cx="4869180" cy="645166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919018D-CC76-891C-E3BD-8010B10EA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2526" y="86359"/>
              <a:ext cx="5029200" cy="6902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677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04CC29-D4B7-B57C-01E1-42087B188689}"/>
              </a:ext>
            </a:extLst>
          </p:cNvPr>
          <p:cNvGrpSpPr/>
          <p:nvPr/>
        </p:nvGrpSpPr>
        <p:grpSpPr>
          <a:xfrm>
            <a:off x="1085443" y="-1"/>
            <a:ext cx="10145758" cy="6859137"/>
            <a:chOff x="1085443" y="-1"/>
            <a:chExt cx="10145758" cy="68591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0677E89-DC2F-26A6-7389-BA17DF113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5443" y="0"/>
              <a:ext cx="4845096" cy="674559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926DCF-FEAC-E4DF-C114-533E327C3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7111" y="-1"/>
              <a:ext cx="4974090" cy="685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1557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B58770B-FE57-55C5-75EF-DD39B22F4C63}"/>
              </a:ext>
            </a:extLst>
          </p:cNvPr>
          <p:cNvGrpSpPr/>
          <p:nvPr/>
        </p:nvGrpSpPr>
        <p:grpSpPr>
          <a:xfrm>
            <a:off x="1363304" y="0"/>
            <a:ext cx="9845392" cy="6858000"/>
            <a:chOff x="1441682" y="0"/>
            <a:chExt cx="9845392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C638F7E-24FC-B02B-C46D-AF055B8D3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1682" y="182878"/>
              <a:ext cx="4840255" cy="653142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8042AC9-5976-9579-3FAF-034F97094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1937" y="0"/>
              <a:ext cx="5005137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624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E466E4-40C6-0E0C-3248-2891377E4984}"/>
              </a:ext>
            </a:extLst>
          </p:cNvPr>
          <p:cNvGrpSpPr/>
          <p:nvPr/>
        </p:nvGrpSpPr>
        <p:grpSpPr>
          <a:xfrm>
            <a:off x="1128168" y="-3"/>
            <a:ext cx="10179095" cy="6799217"/>
            <a:chOff x="1128168" y="-3"/>
            <a:chExt cx="10179095" cy="67992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CB9CBDE-D55E-E819-B371-46326928B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8168" y="-3"/>
              <a:ext cx="4932998" cy="679921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C3011B-EBDA-C435-4AEA-B4EED2889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5302" y="99708"/>
              <a:ext cx="4801961" cy="6599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527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E5DC-3190-F437-B710-BA24845F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შესასწავლი ასო-ბგერა „</a:t>
            </a:r>
            <a:r>
              <a:rPr lang="ka-GE" b="1" dirty="0">
                <a:solidFill>
                  <a:srgbClr val="FF0000"/>
                </a:solidFill>
              </a:rPr>
              <a:t>უ</a:t>
            </a:r>
            <a:r>
              <a:rPr lang="ka-GE" dirty="0"/>
              <a:t>“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E1DEF4-28A0-48B2-315E-A821CBAE1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28" y="1520017"/>
            <a:ext cx="9486674" cy="5337983"/>
          </a:xfrm>
        </p:spPr>
      </p:pic>
    </p:spTree>
    <p:extLst>
      <p:ext uri="{BB962C8B-B14F-4D97-AF65-F5344CB8AC3E}">
        <p14:creationId xmlns:p14="http://schemas.microsoft.com/office/powerpoint/2010/main" val="163765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A2A37-1941-7E04-EDD0-06F98F8DC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842656"/>
            <a:ext cx="8915400" cy="20685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ka-GE" sz="4400" dirty="0"/>
              <a:t>                     </a:t>
            </a:r>
            <a:r>
              <a:rPr lang="ka-GE" sz="4400" b="1" dirty="0">
                <a:solidFill>
                  <a:srgbClr val="FF0000"/>
                </a:solidFill>
              </a:rPr>
              <a:t>უ</a:t>
            </a:r>
            <a:r>
              <a:rPr lang="ka-GE" sz="4400" b="1" dirty="0"/>
              <a:t>თ</a:t>
            </a:r>
            <a:r>
              <a:rPr lang="ka-GE" sz="4400" b="1" dirty="0">
                <a:solidFill>
                  <a:srgbClr val="FF0000"/>
                </a:solidFill>
              </a:rPr>
              <a:t>ო</a:t>
            </a:r>
            <a:br>
              <a:rPr lang="ka-GE" sz="4400" b="1" dirty="0">
                <a:solidFill>
                  <a:srgbClr val="FF0000"/>
                </a:solidFill>
              </a:rPr>
            </a:br>
            <a:r>
              <a:rPr lang="ka-GE" sz="4400" b="1" dirty="0">
                <a:solidFill>
                  <a:srgbClr val="FF0000"/>
                </a:solidFill>
              </a:rPr>
              <a:t>                     უ   </a:t>
            </a:r>
            <a:r>
              <a:rPr lang="ka-GE" sz="4400" b="1" dirty="0">
                <a:solidFill>
                  <a:schemeClr val="tx1"/>
                </a:solidFill>
              </a:rPr>
              <a:t>თ</a:t>
            </a:r>
            <a:r>
              <a:rPr lang="ka-GE" sz="4400" b="1" dirty="0">
                <a:solidFill>
                  <a:srgbClr val="FF0000"/>
                </a:solidFill>
              </a:rPr>
              <a:t>ო</a:t>
            </a:r>
            <a:br>
              <a:rPr lang="ka-GE" sz="4400" b="1" dirty="0">
                <a:solidFill>
                  <a:srgbClr val="FF0000"/>
                </a:solidFill>
              </a:rPr>
            </a:br>
            <a:r>
              <a:rPr lang="ka-GE" sz="4400" b="1" dirty="0">
                <a:solidFill>
                  <a:srgbClr val="FF0000"/>
                </a:solidFill>
              </a:rPr>
              <a:t>                უ     </a:t>
            </a:r>
            <a:r>
              <a:rPr lang="ka-GE" sz="4400" b="1" dirty="0">
                <a:solidFill>
                  <a:schemeClr val="tx1"/>
                </a:solidFill>
              </a:rPr>
              <a:t>თ </a:t>
            </a:r>
            <a:r>
              <a:rPr lang="ka-GE" sz="4400" b="1" dirty="0">
                <a:solidFill>
                  <a:srgbClr val="FF0000"/>
                </a:solidFill>
              </a:rPr>
              <a:t>     ო</a:t>
            </a:r>
            <a:br>
              <a:rPr lang="ka-GE" sz="4400" b="1" dirty="0">
                <a:solidFill>
                  <a:srgbClr val="FF0000"/>
                </a:solidFill>
              </a:rPr>
            </a:br>
            <a:r>
              <a:rPr lang="ka-GE" sz="4400" b="1" dirty="0">
                <a:solidFill>
                  <a:srgbClr val="FF0000"/>
                </a:solidFill>
              </a:rPr>
              <a:t>                         უ</a:t>
            </a:r>
            <a:endParaRPr lang="ka-GE" sz="4400" dirty="0"/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38BEDEDC-F430-98A8-2277-77B1EB3C0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959" y="553303"/>
            <a:ext cx="4734768" cy="2931995"/>
          </a:xfrm>
        </p:spPr>
      </p:pic>
    </p:spTree>
    <p:extLst>
      <p:ext uri="{BB962C8B-B14F-4D97-AF65-F5344CB8AC3E}">
        <p14:creationId xmlns:p14="http://schemas.microsoft.com/office/powerpoint/2010/main" val="423648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31FA5-D503-F8F1-B50D-E46E6106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sz="5400" b="1" dirty="0"/>
              <a:t>ს</a:t>
            </a:r>
            <a:r>
              <a:rPr lang="ka-GE" sz="5400" b="1" dirty="0">
                <a:solidFill>
                  <a:srgbClr val="FF0000"/>
                </a:solidFill>
              </a:rPr>
              <a:t>უ</a:t>
            </a:r>
            <a:r>
              <a:rPr lang="ka-GE" sz="5400" b="1" dirty="0"/>
              <a:t>.   თ</a:t>
            </a:r>
            <a:r>
              <a:rPr lang="ka-GE" sz="5400" b="1" dirty="0">
                <a:solidFill>
                  <a:srgbClr val="FF0000"/>
                </a:solidFill>
              </a:rPr>
              <a:t>უ</a:t>
            </a:r>
            <a:r>
              <a:rPr lang="ka-GE" sz="5400" b="1" dirty="0"/>
              <a:t>.   თ</a:t>
            </a:r>
            <a:r>
              <a:rPr lang="ka-GE" sz="5400" b="1" dirty="0">
                <a:solidFill>
                  <a:srgbClr val="FF0000"/>
                </a:solidFill>
              </a:rPr>
              <a:t>უ</a:t>
            </a:r>
            <a:r>
              <a:rPr lang="ka-GE" sz="5400" b="1" dirty="0"/>
              <a:t> -თ</a:t>
            </a:r>
            <a:r>
              <a:rPr lang="ka-GE" sz="5400" b="1" dirty="0">
                <a:solidFill>
                  <a:srgbClr val="FF0000"/>
                </a:solidFill>
              </a:rPr>
              <a:t>ა</a:t>
            </a:r>
            <a:r>
              <a:rPr lang="ka-GE" sz="5400" b="1" dirty="0"/>
              <a:t>.   </a:t>
            </a:r>
            <a:r>
              <a:rPr lang="ka-GE" sz="5400" b="1" dirty="0">
                <a:solidFill>
                  <a:srgbClr val="FF0000"/>
                </a:solidFill>
              </a:rPr>
              <a:t>უ</a:t>
            </a:r>
            <a:r>
              <a:rPr lang="ka-GE" sz="5400" b="1" dirty="0"/>
              <a:t>-თ</a:t>
            </a:r>
            <a:r>
              <a:rPr lang="ka-GE" sz="5400" b="1" dirty="0">
                <a:solidFill>
                  <a:srgbClr val="FF0000"/>
                </a:solidFill>
              </a:rPr>
              <a:t>ო</a:t>
            </a:r>
            <a:r>
              <a:rPr lang="ka-GE" sz="5400" b="1" dirty="0"/>
              <a:t>.        </a:t>
            </a:r>
            <a:r>
              <a:rPr lang="en-US" sz="5400" b="1" dirty="0"/>
              <a:t>             </a:t>
            </a:r>
            <a:r>
              <a:rPr lang="ka-GE" sz="5400" b="1" dirty="0"/>
              <a:t>                   ხ</a:t>
            </a:r>
            <a:r>
              <a:rPr lang="ka-GE" sz="5400" b="1" dirty="0">
                <a:solidFill>
                  <a:srgbClr val="FF0000"/>
                </a:solidFill>
              </a:rPr>
              <a:t>უ</a:t>
            </a:r>
            <a:r>
              <a:rPr lang="ka-GE" sz="5400" b="1" dirty="0"/>
              <a:t> -თ</a:t>
            </a:r>
            <a:r>
              <a:rPr lang="ka-GE" sz="5400" b="1" dirty="0">
                <a:solidFill>
                  <a:srgbClr val="FF0000"/>
                </a:solidFill>
              </a:rPr>
              <a:t>ი</a:t>
            </a:r>
            <a:r>
              <a:rPr lang="ka-GE" sz="5400" b="1" dirty="0"/>
              <a:t>.   ს</a:t>
            </a:r>
            <a:r>
              <a:rPr lang="ka-GE" sz="5400" b="1" dirty="0">
                <a:solidFill>
                  <a:srgbClr val="FF0000"/>
                </a:solidFill>
              </a:rPr>
              <a:t>ა</a:t>
            </a:r>
            <a:r>
              <a:rPr lang="ka-GE" sz="5400" b="1" dirty="0"/>
              <a:t>-თ</a:t>
            </a:r>
            <a:r>
              <a:rPr lang="ka-GE" sz="5400" b="1" dirty="0">
                <a:solidFill>
                  <a:srgbClr val="FF0000"/>
                </a:solidFill>
              </a:rPr>
              <a:t>უ</a:t>
            </a:r>
            <a:r>
              <a:rPr lang="ka-GE" sz="5400" b="1" dirty="0"/>
              <a:t> -თ</a:t>
            </a:r>
            <a:r>
              <a:rPr lang="ka-GE" sz="5400" b="1" dirty="0">
                <a:solidFill>
                  <a:srgbClr val="FF0000"/>
                </a:solidFill>
              </a:rPr>
              <a:t>ი</a:t>
            </a:r>
            <a:r>
              <a:rPr lang="ka-GE" sz="5400" b="1" dirty="0"/>
              <a:t>.   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</a:rPr>
              <a:t>        </a:t>
            </a:r>
            <a:r>
              <a:rPr lang="ka-GE" sz="5400" b="1" dirty="0">
                <a:solidFill>
                  <a:srgbClr val="FF0000"/>
                </a:solidFill>
              </a:rPr>
              <a:t>უ</a:t>
            </a:r>
            <a:r>
              <a:rPr lang="ka-GE" sz="5400" b="1" dirty="0"/>
              <a:t>-ს</a:t>
            </a:r>
            <a:r>
              <a:rPr lang="ka-GE" sz="5400" b="1" dirty="0">
                <a:solidFill>
                  <a:srgbClr val="FF0000"/>
                </a:solidFill>
              </a:rPr>
              <a:t>ა</a:t>
            </a:r>
            <a:r>
              <a:rPr lang="ka-GE" sz="5400" b="1" dirty="0"/>
              <a:t>-</a:t>
            </a:r>
            <a:r>
              <a:rPr lang="ka-GE" sz="5400" b="1" dirty="0">
                <a:solidFill>
                  <a:srgbClr val="FF0000"/>
                </a:solidFill>
              </a:rPr>
              <a:t>ა</a:t>
            </a:r>
            <a:r>
              <a:rPr lang="ka-GE" sz="5400" b="1" dirty="0"/>
              <a:t>-თ</a:t>
            </a:r>
            <a:r>
              <a:rPr lang="ka-GE" sz="5400" b="1" dirty="0">
                <a:solidFill>
                  <a:srgbClr val="FF0000"/>
                </a:solidFill>
              </a:rPr>
              <a:t>ო</a:t>
            </a:r>
            <a:r>
              <a:rPr lang="ka-GE" sz="5400" b="1" dirty="0"/>
              <a:t>.</a:t>
            </a:r>
            <a:endParaRPr lang="en-US" sz="5400" b="1" dirty="0"/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68301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A1C57-289A-9D10-5748-BEE7A2A38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a-GE" sz="4400" b="1" dirty="0">
                <a:solidFill>
                  <a:srgbClr val="FF0000"/>
                </a:solidFill>
              </a:rPr>
              <a:t>ე</a:t>
            </a:r>
            <a:r>
              <a:rPr lang="ka-GE" sz="4400" b="1" dirty="0"/>
              <a:t>ს თ</a:t>
            </a:r>
            <a:r>
              <a:rPr lang="ka-GE" sz="4400" b="1" dirty="0">
                <a:solidFill>
                  <a:srgbClr val="FF0000"/>
                </a:solidFill>
              </a:rPr>
              <a:t>უ</a:t>
            </a:r>
            <a:r>
              <a:rPr lang="ka-GE" sz="4400" b="1" dirty="0"/>
              <a:t>თ</a:t>
            </a:r>
            <a:r>
              <a:rPr lang="ka-GE" sz="4400" b="1" dirty="0">
                <a:solidFill>
                  <a:srgbClr val="FF0000"/>
                </a:solidFill>
              </a:rPr>
              <a:t>აა</a:t>
            </a:r>
            <a:r>
              <a:rPr lang="ka-GE" sz="4400" b="1" dirty="0"/>
              <a:t>. </a:t>
            </a:r>
            <a:r>
              <a:rPr lang="ka-GE" sz="4400" b="1" dirty="0">
                <a:solidFill>
                  <a:srgbClr val="FF0000"/>
                </a:solidFill>
              </a:rPr>
              <a:t>ი</a:t>
            </a:r>
            <a:r>
              <a:rPr lang="ka-GE" sz="4400" b="1" dirty="0"/>
              <a:t>ს </a:t>
            </a:r>
            <a:r>
              <a:rPr lang="ka-GE" sz="4400" b="1" dirty="0">
                <a:solidFill>
                  <a:srgbClr val="FF0000"/>
                </a:solidFill>
              </a:rPr>
              <a:t>უ</a:t>
            </a:r>
            <a:r>
              <a:rPr lang="ka-GE" sz="4400" b="1" dirty="0"/>
              <a:t>თ</a:t>
            </a:r>
            <a:r>
              <a:rPr lang="ka-GE" sz="4400" b="1" dirty="0">
                <a:solidFill>
                  <a:srgbClr val="FF0000"/>
                </a:solidFill>
              </a:rPr>
              <a:t>ოა</a:t>
            </a:r>
            <a:r>
              <a:rPr lang="ka-GE" sz="4400" b="1" dirty="0"/>
              <a:t>. </a:t>
            </a:r>
            <a:r>
              <a:rPr lang="ka-GE" sz="4400" b="1" dirty="0">
                <a:solidFill>
                  <a:srgbClr val="FF0000"/>
                </a:solidFill>
              </a:rPr>
              <a:t>უ</a:t>
            </a:r>
            <a:r>
              <a:rPr lang="ka-GE" sz="4400" b="1" dirty="0"/>
              <a:t>ს</a:t>
            </a:r>
            <a:r>
              <a:rPr lang="ka-GE" sz="4400" b="1" dirty="0">
                <a:solidFill>
                  <a:srgbClr val="FF0000"/>
                </a:solidFill>
              </a:rPr>
              <a:t>აა</a:t>
            </a:r>
            <a:r>
              <a:rPr lang="ka-GE" sz="4400" b="1" dirty="0"/>
              <a:t>თ</a:t>
            </a:r>
            <a:r>
              <a:rPr lang="ka-GE" sz="4400" b="1" dirty="0">
                <a:solidFill>
                  <a:srgbClr val="FF0000"/>
                </a:solidFill>
              </a:rPr>
              <a:t>ო</a:t>
            </a:r>
            <a:r>
              <a:rPr lang="ka-GE" sz="4400" b="1" dirty="0"/>
              <a:t> ს</a:t>
            </a:r>
            <a:r>
              <a:rPr lang="ka-GE" sz="4400" b="1" dirty="0">
                <a:solidFill>
                  <a:srgbClr val="FF0000"/>
                </a:solidFill>
              </a:rPr>
              <a:t>ო</a:t>
            </a:r>
            <a:r>
              <a:rPr lang="ka-GE" sz="4400" b="1" dirty="0"/>
              <a:t>ს</a:t>
            </a:r>
            <a:r>
              <a:rPr lang="ka-GE" sz="4400" b="1" dirty="0">
                <a:solidFill>
                  <a:srgbClr val="FF0000"/>
                </a:solidFill>
              </a:rPr>
              <a:t>ო</a:t>
            </a:r>
            <a:r>
              <a:rPr lang="ka-GE" sz="4400" b="1" dirty="0"/>
              <a:t>.</a:t>
            </a:r>
          </a:p>
          <a:p>
            <a:pPr marL="0" indent="0">
              <a:buNone/>
            </a:pPr>
            <a:r>
              <a:rPr lang="ka-GE" sz="4400" b="1" dirty="0">
                <a:solidFill>
                  <a:srgbClr val="FF0000"/>
                </a:solidFill>
              </a:rPr>
              <a:t>აი</a:t>
            </a:r>
            <a:r>
              <a:rPr lang="ka-GE" sz="4400" b="1" dirty="0"/>
              <a:t> ხ</a:t>
            </a:r>
            <a:r>
              <a:rPr lang="ka-GE" sz="4400" b="1" dirty="0">
                <a:solidFill>
                  <a:srgbClr val="FF0000"/>
                </a:solidFill>
              </a:rPr>
              <a:t>უ</a:t>
            </a:r>
            <a:r>
              <a:rPr lang="ka-GE" sz="4400" b="1" dirty="0"/>
              <a:t>თ</a:t>
            </a:r>
            <a:r>
              <a:rPr lang="ka-GE" sz="4400" b="1" dirty="0">
                <a:solidFill>
                  <a:srgbClr val="FF0000"/>
                </a:solidFill>
              </a:rPr>
              <a:t>ი</a:t>
            </a:r>
            <a:r>
              <a:rPr lang="ka-GE" sz="4400" b="1" dirty="0"/>
              <a:t> თ</a:t>
            </a:r>
            <a:r>
              <a:rPr lang="ka-GE" sz="4400" b="1" dirty="0">
                <a:solidFill>
                  <a:srgbClr val="FF0000"/>
                </a:solidFill>
              </a:rPr>
              <a:t>ი</a:t>
            </a:r>
            <a:r>
              <a:rPr lang="ka-GE" sz="4400" b="1" dirty="0"/>
              <a:t>თ</a:t>
            </a:r>
            <a:r>
              <a:rPr lang="ka-GE" sz="4400" b="1" dirty="0">
                <a:solidFill>
                  <a:srgbClr val="FF0000"/>
                </a:solidFill>
              </a:rPr>
              <a:t>ი</a:t>
            </a:r>
            <a:r>
              <a:rPr lang="ka-GE" sz="4400" b="1" dirty="0"/>
              <a:t>. </a:t>
            </a:r>
            <a:r>
              <a:rPr lang="ka-GE" sz="4400" b="1" dirty="0">
                <a:solidFill>
                  <a:srgbClr val="FF0000"/>
                </a:solidFill>
              </a:rPr>
              <a:t>აი</a:t>
            </a:r>
            <a:r>
              <a:rPr lang="ka-GE" sz="4400" b="1" dirty="0"/>
              <a:t> ხ</a:t>
            </a:r>
            <a:r>
              <a:rPr lang="ka-GE" sz="4400" b="1" dirty="0">
                <a:solidFill>
                  <a:srgbClr val="FF0000"/>
                </a:solidFill>
              </a:rPr>
              <a:t>უ</a:t>
            </a:r>
            <a:r>
              <a:rPr lang="ka-GE" sz="4400" b="1" dirty="0"/>
              <a:t>თ</a:t>
            </a:r>
            <a:r>
              <a:rPr lang="ka-GE" sz="4400" b="1" dirty="0">
                <a:solidFill>
                  <a:srgbClr val="FF0000"/>
                </a:solidFill>
              </a:rPr>
              <a:t>ი</a:t>
            </a:r>
            <a:r>
              <a:rPr lang="ka-GE" sz="4400" b="1" dirty="0"/>
              <a:t> </a:t>
            </a:r>
            <a:r>
              <a:rPr lang="ka-GE" sz="4400" b="1" dirty="0">
                <a:solidFill>
                  <a:srgbClr val="FF0000"/>
                </a:solidFill>
              </a:rPr>
              <a:t>უ</a:t>
            </a:r>
            <a:r>
              <a:rPr lang="ka-GE" sz="4400" b="1" dirty="0"/>
              <a:t>თ</a:t>
            </a:r>
            <a:r>
              <a:rPr lang="ka-GE" sz="4400" b="1" dirty="0">
                <a:solidFill>
                  <a:srgbClr val="FF0000"/>
                </a:solidFill>
              </a:rPr>
              <a:t>ო</a:t>
            </a:r>
            <a:r>
              <a:rPr lang="ka-GE" sz="4400" b="1" dirty="0"/>
              <a:t>.</a:t>
            </a:r>
          </a:p>
          <a:p>
            <a:pPr marL="0" indent="0">
              <a:buNone/>
            </a:pPr>
            <a:r>
              <a:rPr lang="ka-GE" sz="4400" b="1" dirty="0">
                <a:solidFill>
                  <a:srgbClr val="FF0000"/>
                </a:solidFill>
              </a:rPr>
              <a:t>აი</a:t>
            </a:r>
            <a:r>
              <a:rPr lang="ka-GE" sz="4400" b="1" dirty="0"/>
              <a:t> </a:t>
            </a:r>
            <a:r>
              <a:rPr lang="ka-GE" sz="4400" b="1" dirty="0">
                <a:solidFill>
                  <a:srgbClr val="FF0000"/>
                </a:solidFill>
              </a:rPr>
              <a:t>ა</a:t>
            </a:r>
            <a:r>
              <a:rPr lang="ka-GE" sz="4400" b="1" dirty="0"/>
              <a:t>თ</a:t>
            </a:r>
            <a:r>
              <a:rPr lang="ka-GE" sz="4400" b="1" dirty="0">
                <a:solidFill>
                  <a:srgbClr val="FF0000"/>
                </a:solidFill>
              </a:rPr>
              <a:t>ი</a:t>
            </a:r>
            <a:r>
              <a:rPr lang="ka-GE" sz="4400" b="1" dirty="0"/>
              <a:t> თ</a:t>
            </a:r>
            <a:r>
              <a:rPr lang="ka-GE" sz="4400" b="1" dirty="0">
                <a:solidFill>
                  <a:srgbClr val="FF0000"/>
                </a:solidFill>
              </a:rPr>
              <a:t>უ</a:t>
            </a:r>
            <a:r>
              <a:rPr lang="ka-GE" sz="4400" b="1" dirty="0"/>
              <a:t>თ</a:t>
            </a:r>
            <a:r>
              <a:rPr lang="ka-GE" sz="4400" b="1" dirty="0">
                <a:solidFill>
                  <a:srgbClr val="FF0000"/>
                </a:solidFill>
              </a:rPr>
              <a:t>ა</a:t>
            </a:r>
            <a:r>
              <a:rPr lang="ka-GE" sz="4400" b="1" dirty="0"/>
              <a:t>. </a:t>
            </a:r>
            <a:r>
              <a:rPr lang="ka-GE" sz="4400" b="1" dirty="0">
                <a:solidFill>
                  <a:srgbClr val="FF0000"/>
                </a:solidFill>
              </a:rPr>
              <a:t>ო</a:t>
            </a:r>
            <a:r>
              <a:rPr lang="ka-GE" sz="4400" b="1" dirty="0"/>
              <a:t>თხ</a:t>
            </a:r>
            <a:r>
              <a:rPr lang="ka-GE" sz="4400" b="1" dirty="0">
                <a:solidFill>
                  <a:srgbClr val="FF0000"/>
                </a:solidFill>
              </a:rPr>
              <a:t>ი</a:t>
            </a:r>
            <a:r>
              <a:rPr lang="ka-GE" sz="4400" b="1" dirty="0"/>
              <a:t> ხ</a:t>
            </a:r>
            <a:r>
              <a:rPr lang="ka-GE" sz="4400" b="1" dirty="0">
                <a:solidFill>
                  <a:srgbClr val="FF0000"/>
                </a:solidFill>
              </a:rPr>
              <a:t>ე</a:t>
            </a:r>
            <a:r>
              <a:rPr lang="ka-GE" sz="4400" b="1" dirty="0"/>
              <a:t>.</a:t>
            </a:r>
          </a:p>
          <a:p>
            <a:pPr marL="0" indent="0">
              <a:buNone/>
            </a:pPr>
            <a:r>
              <a:rPr lang="ka-GE" sz="4400" b="1" dirty="0"/>
              <a:t>ს</a:t>
            </a:r>
            <a:r>
              <a:rPr lang="ka-GE" sz="4400" b="1" dirty="0">
                <a:solidFill>
                  <a:srgbClr val="FF0000"/>
                </a:solidFill>
              </a:rPr>
              <a:t>უ</a:t>
            </a:r>
            <a:r>
              <a:rPr lang="ka-GE" sz="4400" b="1" dirty="0"/>
              <a:t> ს</a:t>
            </a:r>
            <a:r>
              <a:rPr lang="ka-GE" sz="4400" b="1" dirty="0">
                <a:solidFill>
                  <a:srgbClr val="FF0000"/>
                </a:solidFill>
              </a:rPr>
              <a:t>ე</a:t>
            </a:r>
            <a:r>
              <a:rPr lang="ka-GE" sz="4400" b="1" dirty="0"/>
              <a:t>ს</a:t>
            </a:r>
            <a:r>
              <a:rPr lang="ka-GE" sz="4400" b="1" dirty="0">
                <a:solidFill>
                  <a:srgbClr val="FF0000"/>
                </a:solidFill>
              </a:rPr>
              <a:t>ე</a:t>
            </a:r>
            <a:r>
              <a:rPr lang="ka-GE" sz="4400" b="1" dirty="0"/>
              <a:t>.</a:t>
            </a:r>
            <a:endParaRPr lang="en-US" sz="4400" b="1" dirty="0"/>
          </a:p>
          <a:p>
            <a:endParaRPr lang="ka-G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95B43-3113-A330-6F66-57433B100B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3883" y="430712"/>
            <a:ext cx="2118117" cy="3177176"/>
          </a:xfrm>
          <a:prstGeom prst="rect">
            <a:avLst/>
          </a:prstGeom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C20138A9-D09C-E465-7A8B-9DEA05158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3964" y="4866571"/>
            <a:ext cx="3425417" cy="1750388"/>
          </a:xfrm>
          <a:prstGeom prst="rect">
            <a:avLst/>
          </a:prstGeom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6241B401-E51D-7F1A-2939-DE6658315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1" y="146414"/>
            <a:ext cx="2933093" cy="198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2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066C-775A-8F62-3AFD-6C50D509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50"/>
                </a:solidFill>
              </a:rPr>
              <a:t>უპასუხეთ შეკითხვებს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5FE3C-42D8-FA95-FDA2-A29224FBD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sz="3600" b="1" dirty="0">
                <a:solidFill>
                  <a:srgbClr val="7030A0"/>
                </a:solidFill>
              </a:rPr>
              <a:t>ეს რა არის?</a:t>
            </a:r>
          </a:p>
          <a:p>
            <a:r>
              <a:rPr lang="ka-GE" sz="3600" b="1" dirty="0">
                <a:solidFill>
                  <a:srgbClr val="7030A0"/>
                </a:solidFill>
              </a:rPr>
              <a:t>ის რა არის?</a:t>
            </a:r>
          </a:p>
          <a:p>
            <a:r>
              <a:rPr lang="ka-GE" sz="3600" b="1" dirty="0">
                <a:solidFill>
                  <a:srgbClr val="7030A0"/>
                </a:solidFill>
              </a:rPr>
              <a:t>სოსო როგორია? რა არ აქვს სოსოს?</a:t>
            </a:r>
          </a:p>
          <a:p>
            <a:r>
              <a:rPr lang="ka-GE" sz="3600" b="1" dirty="0">
                <a:solidFill>
                  <a:srgbClr val="7030A0"/>
                </a:solidFill>
              </a:rPr>
              <a:t>რამდენი თითია.</a:t>
            </a:r>
          </a:p>
          <a:p>
            <a:r>
              <a:rPr lang="ka-GE" sz="3600" b="1" dirty="0">
                <a:solidFill>
                  <a:srgbClr val="7030A0"/>
                </a:solidFill>
              </a:rPr>
              <a:t>რამდენი უთოა?</a:t>
            </a:r>
          </a:p>
          <a:p>
            <a:r>
              <a:rPr lang="ka-GE" sz="3600" b="1" dirty="0">
                <a:solidFill>
                  <a:srgbClr val="7030A0"/>
                </a:solidFill>
              </a:rPr>
              <a:t>რამდენია ხე?</a:t>
            </a: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48245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4B86-56D5-97DA-102E-98196D3F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50"/>
                </a:solidFill>
              </a:rPr>
              <a:t>გამოიცანი დამალული ასოები:</a:t>
            </a:r>
            <a:endParaRPr lang="ka-GE" dirty="0"/>
          </a:p>
        </p:txBody>
      </p:sp>
      <p:sp>
        <p:nvSpPr>
          <p:cNvPr id="4" name="Объект 4">
            <a:extLst>
              <a:ext uri="{FF2B5EF4-FFF2-40B4-BE49-F238E27FC236}">
                <a16:creationId xmlns:a16="http://schemas.microsoft.com/office/drawing/2014/main" id="{237D98B5-0FBF-CD84-4D59-CA682A770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046514"/>
            <a:ext cx="8911688" cy="3865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4000" b="1" dirty="0">
                <a:solidFill>
                  <a:srgbClr val="00B050"/>
                </a:solidFill>
              </a:rPr>
              <a:t>კ    დ  ი  ;       </a:t>
            </a:r>
            <a:r>
              <a:rPr lang="ka-GE" sz="4000" b="1" dirty="0">
                <a:solidFill>
                  <a:srgbClr val="0070C0"/>
                </a:solidFill>
              </a:rPr>
              <a:t>მ       ხ   ა;</a:t>
            </a:r>
          </a:p>
          <a:p>
            <a:pPr marL="0" indent="0">
              <a:buNone/>
            </a:pPr>
            <a:endParaRPr lang="ka-GE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ka-GE" sz="4000" b="1" dirty="0">
                <a:solidFill>
                  <a:srgbClr val="0070C0"/>
                </a:solidFill>
              </a:rPr>
              <a:t>ბ           ხ  </a:t>
            </a: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9E7D2A-E432-2DFC-7284-2D7B74764FB8}"/>
              </a:ext>
            </a:extLst>
          </p:cNvPr>
          <p:cNvSpPr/>
          <p:nvPr/>
        </p:nvSpPr>
        <p:spPr>
          <a:xfrm>
            <a:off x="2955472" y="2329543"/>
            <a:ext cx="408214" cy="5225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D5EA88-4001-1157-D2C1-D0EA42CE7635}"/>
              </a:ext>
            </a:extLst>
          </p:cNvPr>
          <p:cNvSpPr/>
          <p:nvPr/>
        </p:nvSpPr>
        <p:spPr>
          <a:xfrm>
            <a:off x="6096000" y="2231571"/>
            <a:ext cx="408214" cy="5225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342C9A-30F7-64B8-D3C8-0A237DBD5571}"/>
              </a:ext>
            </a:extLst>
          </p:cNvPr>
          <p:cNvSpPr/>
          <p:nvPr/>
        </p:nvSpPr>
        <p:spPr>
          <a:xfrm>
            <a:off x="3091543" y="3701143"/>
            <a:ext cx="408214" cy="5225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84191C-8908-ADBE-FF07-AACBEAE21D71}"/>
              </a:ext>
            </a:extLst>
          </p:cNvPr>
          <p:cNvSpPr/>
          <p:nvPr/>
        </p:nvSpPr>
        <p:spPr>
          <a:xfrm>
            <a:off x="4767943" y="3701143"/>
            <a:ext cx="408214" cy="5225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72211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FFC000"/>
                </a:solidFill>
              </a:rPr>
              <a:t>შევავსოთ კროსვორდი:</a:t>
            </a: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271055"/>
              </p:ext>
            </p:extLst>
          </p:nvPr>
        </p:nvGraphicFramePr>
        <p:xfrm>
          <a:off x="2466383" y="2201839"/>
          <a:ext cx="8915400" cy="3939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3218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4000" dirty="0">
                          <a:solidFill>
                            <a:schemeClr val="tx1"/>
                          </a:solidFill>
                        </a:rPr>
                        <a:t>       უ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218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4000" dirty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ka-GE" sz="4000" b="1" dirty="0">
                          <a:solidFill>
                            <a:schemeClr val="tx1"/>
                          </a:solidFill>
                        </a:rPr>
                        <a:t>უ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3218">
                <a:tc>
                  <a:txBody>
                    <a:bodyPr/>
                    <a:lstStyle/>
                    <a:p>
                      <a:endParaRPr lang="en-US" sz="4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4000" dirty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ka-GE" sz="4000" b="1" dirty="0">
                          <a:solidFill>
                            <a:schemeClr val="tx1"/>
                          </a:solidFill>
                        </a:rPr>
                        <a:t> უ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31" y="122831"/>
            <a:ext cx="1922273" cy="178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11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5400" dirty="0">
                <a:solidFill>
                  <a:srgbClr val="FFFF00"/>
                </a:solidFill>
              </a:rPr>
              <a:t>გამოიცანი ასოები</a:t>
            </a:r>
            <a:r>
              <a:rPr lang="ka-GE" sz="5400" b="1" dirty="0">
                <a:solidFill>
                  <a:srgbClr val="FFFF00"/>
                </a:solidFill>
              </a:rPr>
              <a:t>:</a:t>
            </a:r>
            <a:endParaRPr lang="en-US" sz="54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90924"/>
              </p:ext>
            </p:extLst>
          </p:nvPr>
        </p:nvGraphicFramePr>
        <p:xfrm>
          <a:off x="1014678" y="2470245"/>
          <a:ext cx="2056068" cy="113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2763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6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ს</a:t>
                      </a:r>
                      <a:endParaRPr lang="en-US" sz="6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217718"/>
              </p:ext>
            </p:extLst>
          </p:nvPr>
        </p:nvGraphicFramePr>
        <p:xfrm>
          <a:off x="3275464" y="2415653"/>
          <a:ext cx="4176215" cy="1201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1003">
                <a:tc>
                  <a:txBody>
                    <a:bodyPr/>
                    <a:lstStyle/>
                    <a:p>
                      <a:r>
                        <a:rPr lang="ka-GE" sz="6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თ</a:t>
                      </a:r>
                      <a:endParaRPr lang="en-US" sz="6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6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თ</a:t>
                      </a:r>
                      <a:endParaRPr lang="en-US" sz="6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721695"/>
              </p:ext>
            </p:extLst>
          </p:nvPr>
        </p:nvGraphicFramePr>
        <p:xfrm>
          <a:off x="7695372" y="2470245"/>
          <a:ext cx="2657090" cy="1173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3706">
                <a:tc>
                  <a:txBody>
                    <a:bodyPr/>
                    <a:lstStyle/>
                    <a:p>
                      <a:r>
                        <a:rPr lang="ka-GE" sz="6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ხ</a:t>
                      </a:r>
                      <a:endParaRPr lang="en-US" sz="6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11504612" y="3152633"/>
            <a:ext cx="341645" cy="3411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44371"/>
      </p:ext>
    </p:extLst>
  </p:cSld>
  <p:clrMapOvr>
    <a:masterClrMapping/>
  </p:clrMapOvr>
</p:sld>
</file>

<file path=ppt/theme/theme1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134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2_Легкий дым</vt:lpstr>
      <vt:lpstr>ქალაქ თბილისის 186-ე  საჯარო სკოლა</vt:lpstr>
      <vt:lpstr>შესასწავლი ასო-ბგერა „უ“</vt:lpstr>
      <vt:lpstr>PowerPoint Presentation</vt:lpstr>
      <vt:lpstr>PowerPoint Presentation</vt:lpstr>
      <vt:lpstr>PowerPoint Presentation</vt:lpstr>
      <vt:lpstr>უპასუხეთ შეკითხვებს</vt:lpstr>
      <vt:lpstr>გამოიცანი დამალული ასოები:</vt:lpstr>
      <vt:lpstr>შევავსოთ კროსვორდი:</vt:lpstr>
      <vt:lpstr>გამოიცანი ასოები: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ვაჟა-ფშაველას სახელობის ქალაქ თბილისის N87 საჯარო სკოლა</dc:title>
  <dc:creator>87</dc:creator>
  <cp:lastModifiedBy>Lenovo</cp:lastModifiedBy>
  <cp:revision>52</cp:revision>
  <dcterms:created xsi:type="dcterms:W3CDTF">2020-10-25T00:38:26Z</dcterms:created>
  <dcterms:modified xsi:type="dcterms:W3CDTF">2024-11-07T18:38:52Z</dcterms:modified>
</cp:coreProperties>
</file>