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350" r:id="rId2"/>
    <p:sldId id="379" r:id="rId3"/>
    <p:sldId id="331" r:id="rId4"/>
    <p:sldId id="333" r:id="rId5"/>
    <p:sldId id="321" r:id="rId6"/>
    <p:sldId id="327" r:id="rId7"/>
    <p:sldId id="381" r:id="rId8"/>
    <p:sldId id="294" r:id="rId9"/>
    <p:sldId id="312" r:id="rId10"/>
    <p:sldId id="313" r:id="rId11"/>
    <p:sldId id="340" r:id="rId12"/>
    <p:sldId id="314" r:id="rId13"/>
    <p:sldId id="315" r:id="rId14"/>
    <p:sldId id="382" r:id="rId15"/>
    <p:sldId id="383" r:id="rId16"/>
    <p:sldId id="385" r:id="rId17"/>
    <p:sldId id="366" r:id="rId18"/>
    <p:sldId id="384" r:id="rId19"/>
    <p:sldId id="376" r:id="rId20"/>
    <p:sldId id="377" r:id="rId21"/>
    <p:sldId id="361" r:id="rId22"/>
    <p:sldId id="378" r:id="rId23"/>
    <p:sldId id="364" r:id="rId24"/>
    <p:sldId id="3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13B85-5BE2-4EEF-B271-4200B4B30D9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9BF0-CFCC-4F1C-B972-C259F13AE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19BF0-CFCC-4F1C-B972-C259F13AE2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10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938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9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F2D2-34D8-46DC-A99D-7472C118FA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DE663A-E795-469F-B30F-E8C86287F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1504-0BAA-4298-85D4-394CD83CB6B7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1CC97-D450-43A9-8B28-DE710098E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f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46E1-56CC-AF09-629F-D7166C09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C00000"/>
                </a:solidFill>
              </a:rPr>
              <a:t>ქალაქ თბილისის 186-ე</a:t>
            </a:r>
            <a:br>
              <a:rPr lang="ka-GE" dirty="0">
                <a:solidFill>
                  <a:srgbClr val="C00000"/>
                </a:solidFill>
              </a:rPr>
            </a:br>
            <a:r>
              <a:rPr lang="ka-GE" dirty="0">
                <a:solidFill>
                  <a:srgbClr val="C00000"/>
                </a:solidFill>
              </a:rPr>
              <a:t> საჯარო სკოლა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D7CE-C619-06BA-BE2C-6C84AA2F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29543"/>
            <a:ext cx="9720073" cy="4023360"/>
          </a:xfrm>
        </p:spPr>
        <p:txBody>
          <a:bodyPr/>
          <a:lstStyle/>
          <a:p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ka-GE" b="1" i="1" dirty="0">
                <a:solidFill>
                  <a:srgbClr val="C00000"/>
                </a:solidFill>
              </a:rPr>
              <a:t>პედაგოგი - რიტა შუბითიძე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EFE7B-F378-37BC-1B06-7032001B9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8" y="384048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BC0D1-31E6-E68C-2D47-169158D3C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01" y="2821957"/>
            <a:ext cx="4848958" cy="37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                     </a:t>
            </a:r>
            <a:r>
              <a:rPr lang="ka-GE" b="1" dirty="0">
                <a:solidFill>
                  <a:srgbClr val="002060"/>
                </a:solidFill>
              </a:rPr>
              <a:t> წავიკითხოთ</a:t>
            </a:r>
            <a:r>
              <a:rPr lang="ka-GE" b="1" dirty="0">
                <a:solidFill>
                  <a:srgbClr val="7030A0"/>
                </a:solidFill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424" y="164592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6000" b="1" dirty="0">
                <a:solidFill>
                  <a:srgbClr val="002060"/>
                </a:solidFill>
              </a:rPr>
              <a:t>ბე-</a:t>
            </a:r>
            <a:r>
              <a:rPr lang="ka-GE" sz="6000" b="1" dirty="0" err="1">
                <a:solidFill>
                  <a:srgbClr val="FF0000"/>
                </a:solidFill>
              </a:rPr>
              <a:t>ბი</a:t>
            </a:r>
            <a:r>
              <a:rPr lang="ka-GE" sz="6000" b="1" dirty="0">
                <a:solidFill>
                  <a:srgbClr val="002060"/>
                </a:solidFill>
              </a:rPr>
              <a:t>-ა. </a:t>
            </a:r>
            <a:r>
              <a:rPr lang="ka-GE" sz="6000" b="1" dirty="0">
                <a:solidFill>
                  <a:srgbClr val="FF0000"/>
                </a:solidFill>
              </a:rPr>
              <a:t>ბა</a:t>
            </a:r>
            <a:r>
              <a:rPr lang="ka-GE" sz="6000" b="1" dirty="0">
                <a:solidFill>
                  <a:srgbClr val="002060"/>
                </a:solidFill>
              </a:rPr>
              <a:t>-გა. </a:t>
            </a:r>
            <a:r>
              <a:rPr lang="ka-GE" sz="6000" b="1" dirty="0">
                <a:solidFill>
                  <a:srgbClr val="FF0000"/>
                </a:solidFill>
              </a:rPr>
              <a:t>გუ</a:t>
            </a:r>
            <a:r>
              <a:rPr lang="ka-GE" sz="6000" b="1" dirty="0">
                <a:solidFill>
                  <a:srgbClr val="002060"/>
                </a:solidFill>
              </a:rPr>
              <a:t>-ბე. ლო-</a:t>
            </a:r>
            <a:r>
              <a:rPr lang="ka-GE" sz="6000" b="1" dirty="0" err="1">
                <a:solidFill>
                  <a:srgbClr val="FF0000"/>
                </a:solidFill>
              </a:rPr>
              <a:t>ბი</a:t>
            </a:r>
            <a:r>
              <a:rPr lang="ka-GE" sz="6000" b="1" dirty="0">
                <a:solidFill>
                  <a:srgbClr val="002060"/>
                </a:solidFill>
              </a:rPr>
              <a:t>-ო. </a:t>
            </a:r>
            <a:r>
              <a:rPr lang="ka-GE" sz="6000" b="1" dirty="0">
                <a:solidFill>
                  <a:srgbClr val="FF0000"/>
                </a:solidFill>
              </a:rPr>
              <a:t>გა</a:t>
            </a:r>
            <a:r>
              <a:rPr lang="ka-GE" sz="6000" b="1" dirty="0">
                <a:solidFill>
                  <a:srgbClr val="002060"/>
                </a:solidFill>
              </a:rPr>
              <a:t>-ლო</a:t>
            </a:r>
            <a:r>
              <a:rPr lang="ka-GE" sz="6000" b="1" dirty="0">
                <a:solidFill>
                  <a:srgbClr val="FF0000"/>
                </a:solidFill>
              </a:rPr>
              <a:t>-ბა</a:t>
            </a:r>
            <a:r>
              <a:rPr lang="ka-GE" sz="6000" b="1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ka-GE" sz="6000" b="1" dirty="0">
                <a:solidFill>
                  <a:srgbClr val="FF0000"/>
                </a:solidFill>
              </a:rPr>
              <a:t>ნა</a:t>
            </a:r>
            <a:r>
              <a:rPr lang="ka-GE" sz="6000" b="1" dirty="0">
                <a:solidFill>
                  <a:srgbClr val="002060"/>
                </a:solidFill>
              </a:rPr>
              <a:t>-ბა-</a:t>
            </a:r>
            <a:r>
              <a:rPr lang="ka-GE" sz="6000" b="1" dirty="0">
                <a:solidFill>
                  <a:srgbClr val="FF0000"/>
                </a:solidFill>
              </a:rPr>
              <a:t>დი</a:t>
            </a:r>
            <a:r>
              <a:rPr lang="ka-GE" sz="6000" b="1" dirty="0">
                <a:solidFill>
                  <a:srgbClr val="002060"/>
                </a:solidFill>
              </a:rPr>
              <a:t>. ხო-</a:t>
            </a:r>
            <a:r>
              <a:rPr lang="ka-GE" sz="6000" b="1" dirty="0">
                <a:solidFill>
                  <a:srgbClr val="FF0000"/>
                </a:solidFill>
              </a:rPr>
              <a:t>ხო</a:t>
            </a:r>
            <a:r>
              <a:rPr lang="ka-GE" sz="6000" b="1" dirty="0">
                <a:solidFill>
                  <a:srgbClr val="002060"/>
                </a:solidFill>
              </a:rPr>
              <a:t>-</a:t>
            </a:r>
            <a:r>
              <a:rPr lang="ka-GE" sz="6000" b="1" dirty="0" err="1">
                <a:solidFill>
                  <a:srgbClr val="002060"/>
                </a:solidFill>
              </a:rPr>
              <a:t>ბი</a:t>
            </a:r>
            <a:r>
              <a:rPr lang="ka-GE" sz="6000" b="1" dirty="0">
                <a:solidFill>
                  <a:srgbClr val="002060"/>
                </a:solidFill>
              </a:rPr>
              <a:t>.</a:t>
            </a:r>
            <a:endParaRPr lang="ka-GE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7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9C80-3989-4B6C-AA4A-CBB30946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2060"/>
                </a:solidFill>
              </a:rPr>
              <a:t>        წაიკითხეთ: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F303-A4F8-47ED-B888-258D48D11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ბუ-</a:t>
            </a:r>
            <a:r>
              <a:rPr kumimoji="0" lang="ka-GE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ხა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-რი. </a:t>
            </a:r>
            <a:r>
              <a:rPr kumimoji="0" lang="ka-GE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ბღა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-ვი-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ლი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ka-GE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ბუჩ</a:t>
            </a:r>
            <a:r>
              <a:rPr kumimoji="0" lang="ka-GE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-ქი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. 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ბუქ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-ნა.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ბულ-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ბუ</a:t>
            </a:r>
            <a:r>
              <a:rPr kumimoji="0" lang="ka-GE" sz="5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-ლი.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5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     </a:t>
            </a:r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წავიკითხოთ: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ო</a:t>
            </a:r>
            <a:r>
              <a:rPr lang="ka-GE" sz="5600" b="1" dirty="0">
                <a:solidFill>
                  <a:srgbClr val="FF0000"/>
                </a:solidFill>
              </a:rPr>
              <a:t>ბ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ო</a:t>
            </a:r>
            <a:r>
              <a:rPr lang="ka-GE" sz="5600" b="1" dirty="0">
                <a:solidFill>
                  <a:srgbClr val="FF0000"/>
                </a:solidFill>
              </a:rPr>
              <a:t>ბ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ა ქსელს ა</a:t>
            </a:r>
            <a:r>
              <a:rPr lang="ka-GE" sz="5600" b="1" dirty="0">
                <a:solidFill>
                  <a:srgbClr val="FF0000"/>
                </a:solidFill>
              </a:rPr>
              <a:t>ბ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ამს.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დიდი გუ</a:t>
            </a:r>
            <a:r>
              <a:rPr lang="ka-GE" sz="5600" b="1" dirty="0">
                <a:solidFill>
                  <a:srgbClr val="FF0000"/>
                </a:solidFill>
              </a:rPr>
              <a:t>ბ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ე დადგა.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ka-GE" sz="5600" b="1" dirty="0">
                <a:solidFill>
                  <a:srgbClr val="FF0000"/>
                </a:solidFill>
              </a:rPr>
              <a:t>ბ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ულ</a:t>
            </a:r>
            <a:r>
              <a:rPr lang="ka-GE" sz="5600" b="1" dirty="0">
                <a:solidFill>
                  <a:srgbClr val="FF0000"/>
                </a:solidFill>
              </a:rPr>
              <a:t>ბ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ული მშვენივრად გალო</a:t>
            </a:r>
            <a:r>
              <a:rPr lang="ka-GE" sz="5600" b="1" dirty="0">
                <a:solidFill>
                  <a:srgbClr val="FF0000"/>
                </a:solidFill>
              </a:rPr>
              <a:t>ბ</a:t>
            </a:r>
            <a:r>
              <a:rPr lang="ka-GE" sz="5600" b="1" dirty="0">
                <a:solidFill>
                  <a:schemeClr val="accent4">
                    <a:lumMod val="50000"/>
                  </a:schemeClr>
                </a:solidFill>
              </a:rPr>
              <a:t>ს.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6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               წავიკითხოთ წინადადებები: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ძერა დიდი ფრინველია.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FF0000"/>
                </a:solidFill>
              </a:rPr>
              <a:t>ბ</a:t>
            </a:r>
            <a:r>
              <a:rPr lang="ka-GE" sz="5400" b="1" dirty="0">
                <a:solidFill>
                  <a:srgbClr val="002060"/>
                </a:solidFill>
              </a:rPr>
              <a:t>აღში </a:t>
            </a:r>
            <a:r>
              <a:rPr lang="ka-GE" sz="5400" b="1" dirty="0">
                <a:solidFill>
                  <a:srgbClr val="FF0000"/>
                </a:solidFill>
              </a:rPr>
              <a:t>ბ</a:t>
            </a:r>
            <a:r>
              <a:rPr lang="ka-GE" sz="5400" b="1" dirty="0">
                <a:solidFill>
                  <a:srgbClr val="002060"/>
                </a:solidFill>
              </a:rPr>
              <a:t>ევრი ხეხილი გვიდგას.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AA739-6696-ED7A-5DAA-DEA22225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ტექსტში მოძებნეთ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2068-2972-0B7F-29B9-E47CD2676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a-GE" sz="4400" dirty="0">
                <a:solidFill>
                  <a:srgbClr val="7030A0"/>
                </a:solidFill>
              </a:rPr>
              <a:t>,,ბ“ასოზე დაწყებული სიტყვები;</a:t>
            </a:r>
          </a:p>
          <a:p>
            <a:r>
              <a:rPr lang="ka-GE" sz="4400" dirty="0">
                <a:solidFill>
                  <a:srgbClr val="7030A0"/>
                </a:solidFill>
              </a:rPr>
              <a:t>სიტყვები, რომლებშიც შუაშია ,,ბ“ ასო.</a:t>
            </a:r>
          </a:p>
          <a:p>
            <a:r>
              <a:rPr lang="ka-GE" sz="4400" dirty="0">
                <a:solidFill>
                  <a:srgbClr val="7030A0"/>
                </a:solidFill>
              </a:rPr>
              <a:t>სიტყვები, რომლებშიც არის ორი ,,ბ“.</a:t>
            </a:r>
            <a:endParaRPr lang="en-US" sz="4400" dirty="0">
              <a:solidFill>
                <a:srgbClr val="7030A0"/>
              </a:solidFill>
            </a:endParaRP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38333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2773-CAFA-D610-3DC9-A6560270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ამოიკითხეთ ტექსტიდან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00D80-1033-9D01-B02B-CAB8F9CD8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sz="4800" b="1" dirty="0">
                <a:solidFill>
                  <a:srgbClr val="7030A0"/>
                </a:solidFill>
              </a:rPr>
              <a:t>ორსიტყვიანი წინადადება;</a:t>
            </a:r>
          </a:p>
          <a:p>
            <a:r>
              <a:rPr lang="ka-GE" sz="4800" b="1" dirty="0">
                <a:solidFill>
                  <a:srgbClr val="7030A0"/>
                </a:solidFill>
              </a:rPr>
              <a:t>სამსიტყვიანი წინადადება;</a:t>
            </a:r>
          </a:p>
          <a:p>
            <a:r>
              <a:rPr lang="ka-GE" sz="4800" b="1" dirty="0">
                <a:solidFill>
                  <a:srgbClr val="7030A0"/>
                </a:solidFill>
              </a:rPr>
              <a:t>ოთხსიტყვიანი წინადადება.</a:t>
            </a:r>
          </a:p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02668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8295-7EAE-C2AE-BD98-4208557C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უპასუხეთ კითხვებს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11F6-21FF-89A5-AA85-22FD15D6F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4400" b="1" dirty="0">
                <a:solidFill>
                  <a:srgbClr val="00B0F0"/>
                </a:solidFill>
              </a:rPr>
              <a:t>ობობა რას შვრება?</a:t>
            </a:r>
          </a:p>
          <a:p>
            <a:r>
              <a:rPr lang="ka-GE" sz="4400" b="1" dirty="0">
                <a:solidFill>
                  <a:srgbClr val="00B0F0"/>
                </a:solidFill>
              </a:rPr>
              <a:t>როგორი გუბე დადგა?</a:t>
            </a:r>
          </a:p>
          <a:p>
            <a:r>
              <a:rPr lang="ka-GE" sz="4400" b="1" dirty="0">
                <a:solidFill>
                  <a:srgbClr val="00B0F0"/>
                </a:solidFill>
              </a:rPr>
              <a:t>ბულბული როგორ გალობს?</a:t>
            </a:r>
          </a:p>
          <a:p>
            <a:r>
              <a:rPr lang="ka-GE" sz="4400" b="1" dirty="0">
                <a:solidFill>
                  <a:srgbClr val="00B0F0"/>
                </a:solidFill>
              </a:rPr>
              <a:t>ძერა როგორი ფრინველია?</a:t>
            </a:r>
          </a:p>
          <a:p>
            <a:r>
              <a:rPr lang="ka-GE" sz="4400" b="1" dirty="0">
                <a:solidFill>
                  <a:srgbClr val="00B0F0"/>
                </a:solidFill>
              </a:rPr>
              <a:t>ბაღში რა გვიდგას?</a:t>
            </a:r>
          </a:p>
          <a:p>
            <a:endParaRPr lang="ka-G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შევადგინოთ სიტყვები: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BA26B2-8795-479B-9939-4B5EE9766DC9}"/>
              </a:ext>
            </a:extLst>
          </p:cNvPr>
          <p:cNvSpPr/>
          <p:nvPr/>
        </p:nvSpPr>
        <p:spPr>
          <a:xfrm>
            <a:off x="2158824" y="2979447"/>
            <a:ext cx="3267856" cy="1676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0D3F1-09DE-4385-81FE-01378EDD29AA}"/>
              </a:ext>
            </a:extLst>
          </p:cNvPr>
          <p:cNvSpPr/>
          <p:nvPr/>
        </p:nvSpPr>
        <p:spPr>
          <a:xfrm>
            <a:off x="5216577" y="1783083"/>
            <a:ext cx="2166942" cy="12476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5400" b="1" dirty="0">
                <a:solidFill>
                  <a:srgbClr val="002060"/>
                </a:solidFill>
                <a:latin typeface="Sylfaen" panose="010A0502050306030303" pitchFamily="18" charset="0"/>
              </a:rPr>
              <a:t>ა</a:t>
            </a:r>
            <a:r>
              <a:rPr kumimoji="0" lang="ka-GE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რი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92495A-6053-4FA9-801F-8033BE3DCDE7}"/>
              </a:ext>
            </a:extLst>
          </p:cNvPr>
          <p:cNvSpPr/>
          <p:nvPr/>
        </p:nvSpPr>
        <p:spPr>
          <a:xfrm>
            <a:off x="8469439" y="1739934"/>
            <a:ext cx="2173574" cy="12476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 err="1">
                <a:solidFill>
                  <a:srgbClr val="7030A0"/>
                </a:solidFill>
                <a:latin typeface="Sylfaen" panose="010A0502050306030303" pitchFamily="18" charset="0"/>
              </a:rPr>
              <a:t>აგა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F1B7D4-D82D-44DF-A655-595E52E6BA9D}"/>
              </a:ext>
            </a:extLst>
          </p:cNvPr>
          <p:cNvSpPr/>
          <p:nvPr/>
        </p:nvSpPr>
        <p:spPr>
          <a:xfrm>
            <a:off x="5216577" y="5065427"/>
            <a:ext cx="2278505" cy="12808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00B050"/>
                </a:solidFill>
                <a:latin typeface="Century Gothic" panose="020B0502020202020204"/>
              </a:rPr>
              <a:t>ზა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A74FCC2-8D8C-41BF-83E0-7E3D1DBEFD32}"/>
              </a:ext>
            </a:extLst>
          </p:cNvPr>
          <p:cNvSpPr/>
          <p:nvPr/>
        </p:nvSpPr>
        <p:spPr>
          <a:xfrm>
            <a:off x="8544394" y="5082795"/>
            <a:ext cx="2173574" cy="11510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FFC000"/>
                </a:solidFill>
                <a:latin typeface="Sylfaen" panose="010A0502050306030303" pitchFamily="18" charset="0"/>
              </a:rPr>
              <a:t>უდე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C1B407-DC69-425F-B45D-4234241A4864}"/>
              </a:ext>
            </a:extLst>
          </p:cNvPr>
          <p:cNvSpPr/>
          <p:nvPr/>
        </p:nvSpPr>
        <p:spPr>
          <a:xfrm>
            <a:off x="8775731" y="3381085"/>
            <a:ext cx="2278505" cy="12476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6000" b="1" dirty="0">
                <a:solidFill>
                  <a:srgbClr val="A53010">
                    <a:lumMod val="50000"/>
                  </a:srgbClr>
                </a:solidFill>
                <a:latin typeface="Sylfaen" panose="010A0502050306030303" pitchFamily="18" charset="0"/>
              </a:rPr>
              <a:t>ედი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53010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BFCE46-7B4B-4AB2-8A9A-DD3E51B0D52E}"/>
              </a:ext>
            </a:extLst>
          </p:cNvPr>
          <p:cNvCxnSpPr/>
          <p:nvPr/>
        </p:nvCxnSpPr>
        <p:spPr>
          <a:xfrm flipV="1">
            <a:off x="4302177" y="2363749"/>
            <a:ext cx="914400" cy="64008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6C7C83-010C-4F1A-9EC2-954C50196C47}"/>
              </a:ext>
            </a:extLst>
          </p:cNvPr>
          <p:cNvCxnSpPr/>
          <p:nvPr/>
        </p:nvCxnSpPr>
        <p:spPr>
          <a:xfrm flipV="1">
            <a:off x="5426680" y="2683789"/>
            <a:ext cx="3042759" cy="10037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5D571B-F135-4FAD-9449-F830F99F36E4}"/>
              </a:ext>
            </a:extLst>
          </p:cNvPr>
          <p:cNvCxnSpPr/>
          <p:nvPr/>
        </p:nvCxnSpPr>
        <p:spPr>
          <a:xfrm flipV="1">
            <a:off x="5426680" y="4004900"/>
            <a:ext cx="3349051" cy="1923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A8ABED-C6C4-4A3B-99A1-30A91891FD83}"/>
              </a:ext>
            </a:extLst>
          </p:cNvPr>
          <p:cNvCxnSpPr/>
          <p:nvPr/>
        </p:nvCxnSpPr>
        <p:spPr>
          <a:xfrm>
            <a:off x="4730575" y="4545620"/>
            <a:ext cx="3813819" cy="5040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609F8C-F36D-46AF-BF89-BEA0CA967684}"/>
              </a:ext>
            </a:extLst>
          </p:cNvPr>
          <p:cNvCxnSpPr/>
          <p:nvPr/>
        </p:nvCxnSpPr>
        <p:spPr>
          <a:xfrm>
            <a:off x="4302177" y="4555761"/>
            <a:ext cx="892119" cy="9685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24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2512-85AB-27BF-AE77-B1B0EA2A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შევადგინოთ სიტყვები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4793E5-D97B-8357-4901-F8C8831E22AD}"/>
              </a:ext>
            </a:extLst>
          </p:cNvPr>
          <p:cNvSpPr/>
          <p:nvPr/>
        </p:nvSpPr>
        <p:spPr>
          <a:xfrm>
            <a:off x="1534886" y="2122712"/>
            <a:ext cx="1447800" cy="14913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b="1" dirty="0"/>
              <a:t>ბა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67713C-1AB5-8584-3A0C-113726F1C4B4}"/>
              </a:ext>
            </a:extLst>
          </p:cNvPr>
          <p:cNvSpPr/>
          <p:nvPr/>
        </p:nvSpPr>
        <p:spPr>
          <a:xfrm>
            <a:off x="2258786" y="4666347"/>
            <a:ext cx="1447800" cy="14913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ბე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DC936-ECE4-8505-C230-C368AB11F8D7}"/>
              </a:ext>
            </a:extLst>
          </p:cNvPr>
          <p:cNvSpPr/>
          <p:nvPr/>
        </p:nvSpPr>
        <p:spPr>
          <a:xfrm>
            <a:off x="4456042" y="1973934"/>
            <a:ext cx="1670956" cy="16401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/>
              <a:t>ნა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0F98C1-7D93-50E4-EE4F-E0F4FB116B93}"/>
              </a:ext>
            </a:extLst>
          </p:cNvPr>
          <p:cNvSpPr/>
          <p:nvPr/>
        </p:nvSpPr>
        <p:spPr>
          <a:xfrm>
            <a:off x="4425042" y="4252689"/>
            <a:ext cx="1839685" cy="180702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ბი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9E4FF3-DDB9-7178-3879-3F97E262B3BF}"/>
              </a:ext>
            </a:extLst>
          </p:cNvPr>
          <p:cNvSpPr/>
          <p:nvPr/>
        </p:nvSpPr>
        <p:spPr>
          <a:xfrm>
            <a:off x="7233556" y="1719942"/>
            <a:ext cx="1670957" cy="15348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800" b="1" dirty="0"/>
              <a:t>დე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354912-F20B-CB4C-91D4-79051052E061}"/>
              </a:ext>
            </a:extLst>
          </p:cNvPr>
          <p:cNvSpPr/>
          <p:nvPr/>
        </p:nvSpPr>
        <p:spPr>
          <a:xfrm>
            <a:off x="7459434" y="4227281"/>
            <a:ext cx="1749880" cy="161834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5400" b="1" dirty="0"/>
              <a:t>ლი</a:t>
            </a:r>
          </a:p>
        </p:txBody>
      </p:sp>
    </p:spTree>
    <p:extLst>
      <p:ext uri="{BB962C8B-B14F-4D97-AF65-F5344CB8AC3E}">
        <p14:creationId xmlns:p14="http://schemas.microsoft.com/office/powerpoint/2010/main" val="380515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CBD8-B077-4C39-84A5-12BB3A0B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>
                <a:solidFill>
                  <a:srgbClr val="002060"/>
                </a:solidFill>
              </a:rPr>
              <a:t>გამოიცანით გამოტოვებული ასო: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5A9110E6-C1D4-4EC2-ACBF-6DA984B41D28}"/>
              </a:ext>
            </a:extLst>
          </p:cNvPr>
          <p:cNvSpPr/>
          <p:nvPr/>
        </p:nvSpPr>
        <p:spPr>
          <a:xfrm>
            <a:off x="970669" y="1988990"/>
            <a:ext cx="4107768" cy="1758461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ლო</a:t>
            </a:r>
            <a:r>
              <a:rPr lang="ka-GE" sz="6000" b="1" dirty="0">
                <a:solidFill>
                  <a:srgbClr val="FF0000"/>
                </a:solidFill>
              </a:rPr>
              <a:t>? </a:t>
            </a:r>
            <a:r>
              <a:rPr lang="ka-GE" sz="6000" b="1" dirty="0"/>
              <a:t>იო</a:t>
            </a:r>
            <a:endParaRPr lang="en-US" sz="6000" b="1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2AB7097-1380-4EE6-ABB0-F19D137D2EAA}"/>
              </a:ext>
            </a:extLst>
          </p:cNvPr>
          <p:cNvSpPr/>
          <p:nvPr/>
        </p:nvSpPr>
        <p:spPr>
          <a:xfrm>
            <a:off x="6363291" y="4220307"/>
            <a:ext cx="4586068" cy="175846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>
                <a:solidFill>
                  <a:srgbClr val="FF0000"/>
                </a:solidFill>
              </a:rPr>
              <a:t>?</a:t>
            </a:r>
            <a:r>
              <a:rPr lang="ka-GE" sz="6000" b="1" dirty="0"/>
              <a:t>უხარი</a:t>
            </a:r>
            <a:endParaRPr lang="en-US" sz="6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FF1B6F-8F43-4D1A-94A7-7017E65BC04A}"/>
              </a:ext>
            </a:extLst>
          </p:cNvPr>
          <p:cNvSpPr/>
          <p:nvPr/>
        </p:nvSpPr>
        <p:spPr>
          <a:xfrm>
            <a:off x="970669" y="4220308"/>
            <a:ext cx="4356300" cy="17584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გუ</a:t>
            </a:r>
            <a:r>
              <a:rPr lang="ka-GE" sz="6000" b="1" dirty="0">
                <a:solidFill>
                  <a:srgbClr val="FF0000"/>
                </a:solidFill>
              </a:rPr>
              <a:t>? </a:t>
            </a:r>
            <a:r>
              <a:rPr lang="ka-GE" sz="6000" b="1" dirty="0"/>
              <a:t>ე</a:t>
            </a:r>
            <a:endParaRPr lang="en-US" sz="6000" b="1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9C4CEFB-0C41-4A2F-A638-E56C9F5AAFD1}"/>
              </a:ext>
            </a:extLst>
          </p:cNvPr>
          <p:cNvSpPr/>
          <p:nvPr/>
        </p:nvSpPr>
        <p:spPr>
          <a:xfrm>
            <a:off x="6096000" y="2039815"/>
            <a:ext cx="4356300" cy="165681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ნა</a:t>
            </a:r>
            <a:r>
              <a:rPr lang="ka-GE" sz="6000" b="1" dirty="0">
                <a:solidFill>
                  <a:srgbClr val="FF0000"/>
                </a:solidFill>
              </a:rPr>
              <a:t> ?</a:t>
            </a:r>
            <a:r>
              <a:rPr lang="ka-GE" sz="6000" b="1" dirty="0"/>
              <a:t>ადი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0551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D8993-6262-AA1B-5B41-574B78932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5" y="195944"/>
            <a:ext cx="10317439" cy="5981020"/>
          </a:xfrm>
        </p:spPr>
      </p:pic>
    </p:spTree>
    <p:extLst>
      <p:ext uri="{BB962C8B-B14F-4D97-AF65-F5344CB8AC3E}">
        <p14:creationId xmlns:p14="http://schemas.microsoft.com/office/powerpoint/2010/main" val="530230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F635-D922-495A-B0C6-2E2EB63B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         ააწყვეთ წინადადება: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3012DB-2779-49CB-9F72-934949497831}"/>
              </a:ext>
            </a:extLst>
          </p:cNvPr>
          <p:cNvSpPr/>
          <p:nvPr/>
        </p:nvSpPr>
        <p:spPr>
          <a:xfrm>
            <a:off x="917048" y="1915603"/>
            <a:ext cx="2808242" cy="130512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600" b="1" dirty="0">
                <a:solidFill>
                  <a:srgbClr val="002060"/>
                </a:solidFill>
              </a:rPr>
              <a:t>გვიდგას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76CDA7-AB54-480D-897A-1ABAF8D88D25}"/>
              </a:ext>
            </a:extLst>
          </p:cNvPr>
          <p:cNvSpPr/>
          <p:nvPr/>
        </p:nvSpPr>
        <p:spPr>
          <a:xfrm>
            <a:off x="3659094" y="1915603"/>
            <a:ext cx="2808242" cy="14067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600" b="1" dirty="0">
                <a:solidFill>
                  <a:srgbClr val="002060"/>
                </a:solidFill>
              </a:rPr>
              <a:t>ხეხილი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AB8EB1-C53B-4782-BAD5-692AF2F3E23F}"/>
              </a:ext>
            </a:extLst>
          </p:cNvPr>
          <p:cNvSpPr/>
          <p:nvPr/>
        </p:nvSpPr>
        <p:spPr>
          <a:xfrm>
            <a:off x="6467336" y="2002534"/>
            <a:ext cx="2808243" cy="122904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600" b="1" dirty="0">
                <a:solidFill>
                  <a:srgbClr val="002060"/>
                </a:solidFill>
              </a:rPr>
              <a:t>ბევრი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7A7C47-3091-4E3B-8B11-FBF018E53E46}"/>
              </a:ext>
            </a:extLst>
          </p:cNvPr>
          <p:cNvSpPr/>
          <p:nvPr/>
        </p:nvSpPr>
        <p:spPr>
          <a:xfrm>
            <a:off x="9054035" y="2052452"/>
            <a:ext cx="2250830" cy="12907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3600" b="1" dirty="0">
                <a:solidFill>
                  <a:srgbClr val="002060"/>
                </a:solidFill>
              </a:rPr>
              <a:t>ბაღში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551930-EC59-44A9-9F99-8886822B9D7A}"/>
              </a:ext>
            </a:extLst>
          </p:cNvPr>
          <p:cNvSpPr/>
          <p:nvPr/>
        </p:nvSpPr>
        <p:spPr>
          <a:xfrm>
            <a:off x="1149956" y="4113276"/>
            <a:ext cx="2447778" cy="11711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>
                <a:solidFill>
                  <a:srgbClr val="FF0000"/>
                </a:solidFill>
                <a:latin typeface="Sylfaen" panose="010A0502050306030303" pitchFamily="18" charset="0"/>
              </a:rPr>
              <a:t>გალობს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45E692-F984-4893-97C2-79F6341A9D12}"/>
              </a:ext>
            </a:extLst>
          </p:cNvPr>
          <p:cNvSpPr/>
          <p:nvPr/>
        </p:nvSpPr>
        <p:spPr>
          <a:xfrm>
            <a:off x="3909490" y="4106062"/>
            <a:ext cx="2926080" cy="11711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>
                <a:solidFill>
                  <a:srgbClr val="FF0000"/>
                </a:solidFill>
              </a:rPr>
              <a:t>ბულბული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DEF6E3-DE1A-43D3-8A1D-39B59C66F1FA}"/>
              </a:ext>
            </a:extLst>
          </p:cNvPr>
          <p:cNvSpPr/>
          <p:nvPr/>
        </p:nvSpPr>
        <p:spPr>
          <a:xfrm>
            <a:off x="7146895" y="4063859"/>
            <a:ext cx="3153277" cy="11711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>
                <a:solidFill>
                  <a:srgbClr val="FF0000"/>
                </a:solidFill>
              </a:rPr>
              <a:t>მშვენივრად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BCEDC7-497F-4A22-8BB1-79E855900D8E}"/>
              </a:ext>
            </a:extLst>
          </p:cNvPr>
          <p:cNvSpPr/>
          <p:nvPr/>
        </p:nvSpPr>
        <p:spPr>
          <a:xfrm>
            <a:off x="11228061" y="2719265"/>
            <a:ext cx="460143" cy="488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E104B0-CABF-4581-A80F-BBF5740BAC4C}"/>
              </a:ext>
            </a:extLst>
          </p:cNvPr>
          <p:cNvSpPr/>
          <p:nvPr/>
        </p:nvSpPr>
        <p:spPr>
          <a:xfrm>
            <a:off x="10634577" y="4650853"/>
            <a:ext cx="460143" cy="48885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3535-75F7-402B-9A4C-7AA82ED6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chemeClr val="accent1">
                    <a:lumMod val="50000"/>
                  </a:schemeClr>
                </a:solidFill>
              </a:rPr>
              <a:t>ვისწავლოთ გამოცანები: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7B180-24A4-4003-A0B4-4249925E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98" y="2133600"/>
            <a:ext cx="8915400" cy="3777622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ka-GE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ბუმბულზე რბილი, შაქარზე ტკბილი.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ka-G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აბლი</a:t>
            </a:r>
            <a:r>
              <a:rPr kumimoji="0" lang="ka-GE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</a:t>
            </a:r>
            <a:r>
              <a:rPr kumimoji="0" lang="ka-GE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ბაბლი</a:t>
            </a:r>
            <a:r>
              <a:rPr kumimoji="0" lang="ka-GE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, ოქროს ტახტი, მზით ავიღე, მთვარით დავდგი.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ka-GE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ka-GE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                 </a:t>
            </a:r>
            <a:r>
              <a:rPr kumimoji="0" lang="ka-GE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ძილი    ყინული</a:t>
            </a:r>
            <a:endParaRPr kumimoji="0" lang="ka-GE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9191-F096-42D0-8396-D96DA448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        წავიკითხოთ ანდაზა: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C0A5D-A756-473E-938A-86145883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4400" b="1" dirty="0">
                <a:solidFill>
                  <a:srgbClr val="002060"/>
                </a:solidFill>
              </a:rPr>
              <a:t>შორიდან მოუარე, შინ მშვიდო</a:t>
            </a:r>
            <a:r>
              <a:rPr lang="ka-GE" sz="4400" b="1" dirty="0">
                <a:solidFill>
                  <a:srgbClr val="FF0000"/>
                </a:solidFill>
              </a:rPr>
              <a:t>ბ</a:t>
            </a:r>
            <a:r>
              <a:rPr lang="ka-GE" sz="4400" b="1" dirty="0">
                <a:solidFill>
                  <a:srgbClr val="002060"/>
                </a:solidFill>
              </a:rPr>
              <a:t>ით მიდი.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96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4417-2135-41FB-85CB-6FEEC023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err="1">
                <a:solidFill>
                  <a:srgbClr val="7030A0"/>
                </a:solidFill>
              </a:rPr>
              <a:t>დავისწავლოთ</a:t>
            </a:r>
            <a:r>
              <a:rPr lang="ka-GE" b="1" dirty="0">
                <a:solidFill>
                  <a:srgbClr val="7030A0"/>
                </a:solidFill>
              </a:rPr>
              <a:t> გამოცანა: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F2EB1-3CBE-4FD1-A86A-016D27C78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4000" b="1" dirty="0">
                <a:solidFill>
                  <a:srgbClr val="7030A0"/>
                </a:solidFill>
              </a:rPr>
              <a:t>ბეწვიანი </a:t>
            </a:r>
            <a:r>
              <a:rPr lang="ka-GE" sz="4000" b="1" dirty="0" err="1">
                <a:solidFill>
                  <a:srgbClr val="7030A0"/>
                </a:solidFill>
              </a:rPr>
              <a:t>ბეწვიანს</a:t>
            </a:r>
            <a:r>
              <a:rPr lang="ka-GE" sz="4000" b="1" dirty="0">
                <a:solidFill>
                  <a:srgbClr val="7030A0"/>
                </a:solidFill>
              </a:rPr>
              <a:t> ეჯახება.</a:t>
            </a:r>
          </a:p>
          <a:p>
            <a:pPr marL="0" indent="0">
              <a:buNone/>
            </a:pPr>
            <a:r>
              <a:rPr lang="ka-GE" sz="40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buNone/>
            </a:pPr>
            <a:endParaRPr lang="ka-GE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ka-GE" sz="4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ka-GE" sz="4000" b="1" dirty="0">
                <a:solidFill>
                  <a:srgbClr val="7030A0"/>
                </a:solidFill>
              </a:rPr>
              <a:t>                        </a:t>
            </a:r>
            <a:r>
              <a:rPr lang="ka-GE" sz="2000" b="1" dirty="0">
                <a:solidFill>
                  <a:schemeClr val="accent1">
                    <a:lumMod val="50000"/>
                  </a:schemeClr>
                </a:solidFill>
              </a:rPr>
              <a:t>წამწამები</a:t>
            </a:r>
            <a:endParaRPr lang="ka-GE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77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D070-4E80-FE88-D648-80105153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50"/>
                </a:solidFill>
              </a:rPr>
              <a:t>წარმატებებს გისურვებთ!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F6F0AD-ACF0-3C7D-40B9-6739422D7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71" y="1459421"/>
            <a:ext cx="7920601" cy="5275214"/>
          </a:xfrm>
        </p:spPr>
      </p:pic>
    </p:spTree>
    <p:extLst>
      <p:ext uri="{BB962C8B-B14F-4D97-AF65-F5344CB8AC3E}">
        <p14:creationId xmlns:p14="http://schemas.microsoft.com/office/powerpoint/2010/main" val="233534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z="3600" b="1" dirty="0">
                <a:solidFill>
                  <a:srgbClr val="002060"/>
                </a:solidFill>
              </a:rPr>
              <a:t>გავიხსენოთ</a:t>
            </a:r>
            <a:r>
              <a:rPr lang="ka-GE" sz="3600" b="1" dirty="0">
                <a:solidFill>
                  <a:srgbClr val="DE7E18">
                    <a:lumMod val="75000"/>
                  </a:srgbClr>
                </a:solidFill>
              </a:rPr>
              <a:t> </a:t>
            </a:r>
            <a:r>
              <a:rPr lang="ka-GE" sz="3600" b="1" dirty="0">
                <a:solidFill>
                  <a:srgbClr val="FF0000"/>
                </a:solidFill>
              </a:rPr>
              <a:t>,,ბ“ </a:t>
            </a:r>
            <a:r>
              <a:rPr lang="ka-GE" sz="3600" b="1" dirty="0">
                <a:solidFill>
                  <a:srgbClr val="002060"/>
                </a:solidFill>
              </a:rPr>
              <a:t>ასო-ბგერაზე დაწყებული სიტყვები</a:t>
            </a:r>
            <a:r>
              <a:rPr lang="ka-GE" sz="3600" b="1" dirty="0">
                <a:solidFill>
                  <a:srgbClr val="DE7E18">
                    <a:lumMod val="75000"/>
                  </a:srgbClr>
                </a:solidFill>
              </a:rPr>
              <a:t> </a:t>
            </a:r>
            <a:r>
              <a:rPr lang="ka-GE" sz="3600" b="1" dirty="0">
                <a:solidFill>
                  <a:srgbClr val="FF0000"/>
                </a:solidFill>
              </a:rPr>
              <a:t>და შევადგინოთ წინადადებები: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4000" dirty="0">
                <a:solidFill>
                  <a:srgbClr val="FF0000"/>
                </a:solidFill>
              </a:rPr>
              <a:t>ბაგა ბაღი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184D08-820D-6BDE-0CDE-322CC222DC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2515961"/>
            <a:ext cx="3581202" cy="39878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sz="4000" dirty="0">
                <a:solidFill>
                  <a:srgbClr val="7030A0"/>
                </a:solidFill>
              </a:rPr>
              <a:t>ბალი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962C4A-06D6-52DD-1A5A-1CA94EEDCC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63" y="2856883"/>
            <a:ext cx="4338637" cy="2731734"/>
          </a:xfrm>
        </p:spPr>
      </p:pic>
    </p:spTree>
    <p:extLst>
      <p:ext uri="{BB962C8B-B14F-4D97-AF65-F5344CB8AC3E}">
        <p14:creationId xmlns:p14="http://schemas.microsoft.com/office/powerpoint/2010/main" val="9883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              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სიტყვის სკივრი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sz="4000" dirty="0">
                <a:solidFill>
                  <a:schemeClr val="tx2">
                    <a:lumMod val="50000"/>
                  </a:schemeClr>
                </a:solidFill>
              </a:rPr>
              <a:t>       ნაბადი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5186DF-2F51-72C2-35FF-29EBF4AA13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1" y="2346099"/>
            <a:ext cx="1733550" cy="26289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a-GE" sz="4000" dirty="0">
                <a:solidFill>
                  <a:srgbClr val="002060"/>
                </a:solidFill>
              </a:rPr>
              <a:t>  ხოხობი            გუბე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E81076-7034-48DC-B89F-4BB6FB37E2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49" y="2921077"/>
            <a:ext cx="3868906" cy="262111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E8A97F-932A-2233-AC27-3647BEEF6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90" y="3102428"/>
            <a:ext cx="2575271" cy="3211285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9BFF1436-C0DE-1D93-A9EB-D46CB9C0A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15" y="2921077"/>
            <a:ext cx="2839056" cy="19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4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F0"/>
                </a:solidFill>
              </a:rPr>
              <a:t>                           სიტყვის სკივრი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4000" b="1" dirty="0">
                <a:solidFill>
                  <a:srgbClr val="7030A0"/>
                </a:solidFill>
              </a:rPr>
              <a:t>ბუხარი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932105" y="1748667"/>
            <a:ext cx="3999001" cy="576262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ბუქნა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4F9F87-0601-E629-EAAB-1F4736A33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27944"/>
            <a:ext cx="4760913" cy="3380248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2B6A534-C90F-C0B4-79B1-5587941482F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06" y="2678813"/>
            <a:ext cx="4572506" cy="3429379"/>
          </a:xfrm>
        </p:spPr>
      </p:pic>
    </p:spTree>
    <p:extLst>
      <p:ext uri="{BB962C8B-B14F-4D97-AF65-F5344CB8AC3E}">
        <p14:creationId xmlns:p14="http://schemas.microsoft.com/office/powerpoint/2010/main" val="344271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00B0F0"/>
                </a:solidFill>
              </a:rPr>
              <a:t>                           სიტყვის სკივრი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4000" b="1" dirty="0">
                <a:solidFill>
                  <a:srgbClr val="7030A0"/>
                </a:solidFill>
              </a:rPr>
              <a:t>ბულბული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</a:t>
            </a:r>
            <a:r>
              <a:rPr lang="ka-GE" sz="4000" b="1" dirty="0">
                <a:solidFill>
                  <a:srgbClr val="00B050"/>
                </a:solidFill>
              </a:rPr>
              <a:t>ძერა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5B391C-ECEE-4AAA-8B09-40AF5717B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2813538"/>
            <a:ext cx="3833837" cy="323556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7D3C1B-E688-4702-899C-DEA3EEE12A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2813538"/>
            <a:ext cx="4220308" cy="3235569"/>
          </a:xfrm>
        </p:spPr>
      </p:pic>
    </p:spTree>
    <p:extLst>
      <p:ext uri="{BB962C8B-B14F-4D97-AF65-F5344CB8AC3E}">
        <p14:creationId xmlns:p14="http://schemas.microsoft.com/office/powerpoint/2010/main" val="46376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FF6B-9E3D-6AF0-996C-FA7FBA59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7030A0"/>
                </a:solidFill>
              </a:rPr>
              <a:t>ავაწყოთ მარცვლები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226E88-77AD-FEAC-3787-FD0C0E41F96B}"/>
              </a:ext>
            </a:extLst>
          </p:cNvPr>
          <p:cNvSpPr/>
          <p:nvPr/>
        </p:nvSpPr>
        <p:spPr>
          <a:xfrm>
            <a:off x="1676400" y="1905000"/>
            <a:ext cx="1567543" cy="128089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ბ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94F196-9D00-36E7-A894-537A4CF4202F}"/>
              </a:ext>
            </a:extLst>
          </p:cNvPr>
          <p:cNvSpPr/>
          <p:nvPr/>
        </p:nvSpPr>
        <p:spPr>
          <a:xfrm>
            <a:off x="3592286" y="1905000"/>
            <a:ext cx="1491342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400" b="1" dirty="0"/>
              <a:t>ა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5A4071-F41F-D079-6B0B-D84D63A792CF}"/>
              </a:ext>
            </a:extLst>
          </p:cNvPr>
          <p:cNvSpPr/>
          <p:nvPr/>
        </p:nvSpPr>
        <p:spPr>
          <a:xfrm>
            <a:off x="1632991" y="3472543"/>
            <a:ext cx="1469571" cy="145868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b="1" dirty="0"/>
              <a:t>ბ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67F646-510B-34EB-2073-9F2079AFC6D1}"/>
              </a:ext>
            </a:extLst>
          </p:cNvPr>
          <p:cNvSpPr/>
          <p:nvPr/>
        </p:nvSpPr>
        <p:spPr>
          <a:xfrm>
            <a:off x="3548743" y="3505201"/>
            <a:ext cx="1404257" cy="1524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ე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8930B2-33B3-068B-8DAC-18ACD8B78A62}"/>
              </a:ext>
            </a:extLst>
          </p:cNvPr>
          <p:cNvSpPr/>
          <p:nvPr/>
        </p:nvSpPr>
        <p:spPr>
          <a:xfrm>
            <a:off x="1567542" y="5217881"/>
            <a:ext cx="1436915" cy="12808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ბ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CFB7C-6C62-051F-1AA2-752CF6330FBC}"/>
              </a:ext>
            </a:extLst>
          </p:cNvPr>
          <p:cNvSpPr/>
          <p:nvPr/>
        </p:nvSpPr>
        <p:spPr>
          <a:xfrm>
            <a:off x="3592286" y="5257802"/>
            <a:ext cx="1349828" cy="128089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b="1" dirty="0"/>
              <a:t>ბ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45238E-1739-5D54-A252-DF7D76CC5C01}"/>
              </a:ext>
            </a:extLst>
          </p:cNvPr>
          <p:cNvSpPr/>
          <p:nvPr/>
        </p:nvSpPr>
        <p:spPr>
          <a:xfrm>
            <a:off x="6226628" y="2177143"/>
            <a:ext cx="1404256" cy="13716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dirty="0"/>
              <a:t>ბ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A6AC6E-8892-0DF8-C136-3DDB4CF173CE}"/>
              </a:ext>
            </a:extLst>
          </p:cNvPr>
          <p:cNvSpPr/>
          <p:nvPr/>
        </p:nvSpPr>
        <p:spPr>
          <a:xfrm>
            <a:off x="6346638" y="4270824"/>
            <a:ext cx="1404257" cy="12808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5400" b="1" dirty="0"/>
              <a:t>ბ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C9E2E1-2E1F-E953-26D9-33598476C745}"/>
              </a:ext>
            </a:extLst>
          </p:cNvPr>
          <p:cNvSpPr/>
          <p:nvPr/>
        </p:nvSpPr>
        <p:spPr>
          <a:xfrm>
            <a:off x="8643256" y="2177144"/>
            <a:ext cx="1262743" cy="12808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ო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2D953-490B-CDE4-7E06-C7A01833136C}"/>
              </a:ext>
            </a:extLst>
          </p:cNvPr>
          <p:cNvSpPr/>
          <p:nvPr/>
        </p:nvSpPr>
        <p:spPr>
          <a:xfrm>
            <a:off x="8643257" y="4310743"/>
            <a:ext cx="1262743" cy="124097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800" b="1" dirty="0"/>
              <a:t>უ</a:t>
            </a:r>
          </a:p>
        </p:txBody>
      </p:sp>
    </p:spTree>
    <p:extLst>
      <p:ext uri="{BB962C8B-B14F-4D97-AF65-F5344CB8AC3E}">
        <p14:creationId xmlns:p14="http://schemas.microsoft.com/office/powerpoint/2010/main" val="97219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400" b="1" dirty="0">
                <a:solidFill>
                  <a:schemeClr val="accent1">
                    <a:lumMod val="50000"/>
                  </a:schemeClr>
                </a:solidFill>
              </a:rPr>
              <a:t>წავიკითხოთ მარცვლები: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836" y="1628631"/>
            <a:ext cx="8915400" cy="4935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ბა</a:t>
            </a:r>
            <a:r>
              <a:rPr lang="ka-GE" sz="5400" b="1" dirty="0">
                <a:solidFill>
                  <a:srgbClr val="FF0000"/>
                </a:solidFill>
              </a:rPr>
              <a:t>    აბ      </a:t>
            </a:r>
            <a:r>
              <a:rPr lang="ka-GE" sz="5400" b="1" dirty="0">
                <a:solidFill>
                  <a:srgbClr val="7030A0"/>
                </a:solidFill>
              </a:rPr>
              <a:t>ბაბ    </a:t>
            </a:r>
            <a:r>
              <a:rPr lang="ka-GE" sz="5400" b="1" dirty="0">
                <a:solidFill>
                  <a:srgbClr val="00B050"/>
                </a:solidFill>
              </a:rPr>
              <a:t> ბაბა    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ბე    </a:t>
            </a:r>
            <a:r>
              <a:rPr lang="ka-GE" sz="5400" b="1" dirty="0">
                <a:solidFill>
                  <a:srgbClr val="FF0000"/>
                </a:solidFill>
              </a:rPr>
              <a:t>ებ      </a:t>
            </a:r>
            <a:r>
              <a:rPr lang="ka-GE" sz="5400" b="1" dirty="0" err="1">
                <a:solidFill>
                  <a:srgbClr val="7030A0"/>
                </a:solidFill>
              </a:rPr>
              <a:t>ბებ</a:t>
            </a:r>
            <a:r>
              <a:rPr lang="ka-GE" sz="5400" b="1" dirty="0">
                <a:solidFill>
                  <a:srgbClr val="7030A0"/>
                </a:solidFill>
              </a:rPr>
              <a:t>     </a:t>
            </a:r>
            <a:r>
              <a:rPr lang="ka-GE" sz="5400" b="1" dirty="0" err="1">
                <a:solidFill>
                  <a:srgbClr val="00B050"/>
                </a:solidFill>
              </a:rPr>
              <a:t>ბებე</a:t>
            </a:r>
            <a:r>
              <a:rPr lang="ka-GE" sz="5400" b="1" dirty="0">
                <a:solidFill>
                  <a:srgbClr val="FFFF00"/>
                </a:solidFill>
              </a:rPr>
              <a:t>  </a:t>
            </a:r>
          </a:p>
          <a:p>
            <a:pPr marL="0" indent="0">
              <a:buNone/>
            </a:pPr>
            <a:r>
              <a:rPr lang="ka-GE" sz="5400" b="1" dirty="0" err="1">
                <a:solidFill>
                  <a:srgbClr val="0070C0"/>
                </a:solidFill>
              </a:rPr>
              <a:t>ბი</a:t>
            </a:r>
            <a:r>
              <a:rPr lang="ka-GE" sz="5400" b="1" dirty="0">
                <a:solidFill>
                  <a:srgbClr val="0070C0"/>
                </a:solidFill>
              </a:rPr>
              <a:t>    </a:t>
            </a:r>
            <a:r>
              <a:rPr lang="ka-GE" sz="5400" b="1" dirty="0">
                <a:solidFill>
                  <a:srgbClr val="FF0000"/>
                </a:solidFill>
              </a:rPr>
              <a:t>იბ     </a:t>
            </a:r>
            <a:r>
              <a:rPr lang="ka-GE" sz="5400" b="1" dirty="0" err="1">
                <a:solidFill>
                  <a:srgbClr val="7030A0"/>
                </a:solidFill>
              </a:rPr>
              <a:t>ბიბ</a:t>
            </a:r>
            <a:r>
              <a:rPr lang="ka-GE" sz="5400" b="1" dirty="0">
                <a:solidFill>
                  <a:srgbClr val="7030A0"/>
                </a:solidFill>
              </a:rPr>
              <a:t>     </a:t>
            </a:r>
            <a:r>
              <a:rPr lang="ka-GE" sz="5400" b="1" dirty="0">
                <a:solidFill>
                  <a:srgbClr val="00B050"/>
                </a:solidFill>
              </a:rPr>
              <a:t>ბიბი</a:t>
            </a:r>
            <a:r>
              <a:rPr lang="ka-GE" sz="5400" b="1" dirty="0">
                <a:solidFill>
                  <a:srgbClr val="FFFF00"/>
                </a:solidFill>
              </a:rPr>
              <a:t> </a:t>
            </a:r>
            <a:r>
              <a:rPr lang="ka-GE" sz="5400" b="1" dirty="0">
                <a:solidFill>
                  <a:srgbClr val="7030A0"/>
                </a:solidFill>
              </a:rPr>
              <a:t> </a:t>
            </a:r>
            <a:endParaRPr lang="ka-GE" sz="5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ბო   </a:t>
            </a:r>
            <a:r>
              <a:rPr lang="ka-GE" sz="5400" b="1" dirty="0">
                <a:solidFill>
                  <a:srgbClr val="FF0000"/>
                </a:solidFill>
              </a:rPr>
              <a:t>ობ     </a:t>
            </a:r>
            <a:r>
              <a:rPr lang="ka-GE" sz="5400" b="1" dirty="0">
                <a:solidFill>
                  <a:srgbClr val="7030A0"/>
                </a:solidFill>
              </a:rPr>
              <a:t>ბობ     </a:t>
            </a:r>
            <a:r>
              <a:rPr lang="ka-GE" sz="5400" b="1" dirty="0">
                <a:solidFill>
                  <a:srgbClr val="00B050"/>
                </a:solidFill>
              </a:rPr>
              <a:t>ბობო</a:t>
            </a:r>
            <a:r>
              <a:rPr lang="ka-GE" sz="5400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70C0"/>
                </a:solidFill>
              </a:rPr>
              <a:t>ბუ   </a:t>
            </a:r>
            <a:r>
              <a:rPr lang="ka-GE" sz="5400" b="1" dirty="0">
                <a:solidFill>
                  <a:srgbClr val="FF0000"/>
                </a:solidFill>
              </a:rPr>
              <a:t>უბ     </a:t>
            </a:r>
            <a:r>
              <a:rPr lang="ka-GE" sz="5400" b="1" dirty="0" err="1">
                <a:solidFill>
                  <a:srgbClr val="7030A0"/>
                </a:solidFill>
              </a:rPr>
              <a:t>ბუბ</a:t>
            </a:r>
            <a:r>
              <a:rPr lang="ka-GE" sz="5400" b="1" dirty="0">
                <a:solidFill>
                  <a:srgbClr val="7030A0"/>
                </a:solidFill>
              </a:rPr>
              <a:t>     </a:t>
            </a:r>
            <a:r>
              <a:rPr lang="ka-GE" sz="5400" b="1" dirty="0">
                <a:solidFill>
                  <a:srgbClr val="00B050"/>
                </a:solidFill>
              </a:rPr>
              <a:t>ბუბუ</a:t>
            </a:r>
            <a:r>
              <a:rPr lang="ka-GE" sz="5400" b="1" dirty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4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862942"/>
            <a:ext cx="8915400" cy="30482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sz="5400" dirty="0">
                <a:solidFill>
                  <a:srgbClr val="002060"/>
                </a:solidFill>
              </a:rPr>
              <a:t>              </a:t>
            </a:r>
            <a:r>
              <a:rPr lang="ka-GE" sz="5400" b="1" dirty="0">
                <a:solidFill>
                  <a:srgbClr val="FF0000"/>
                </a:solidFill>
              </a:rPr>
              <a:t>ბ</a:t>
            </a:r>
            <a:r>
              <a:rPr lang="ka-GE" sz="5400" b="1" dirty="0">
                <a:solidFill>
                  <a:srgbClr val="002060"/>
                </a:solidFill>
              </a:rPr>
              <a:t>უდე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            </a:t>
            </a:r>
            <a:r>
              <a:rPr lang="ka-GE" sz="5400" b="1" dirty="0">
                <a:solidFill>
                  <a:srgbClr val="FF0000"/>
                </a:solidFill>
              </a:rPr>
              <a:t>ბ</a:t>
            </a:r>
            <a:r>
              <a:rPr lang="ka-GE" sz="5400" b="1" dirty="0">
                <a:solidFill>
                  <a:srgbClr val="002060"/>
                </a:solidFill>
              </a:rPr>
              <a:t>უ  დე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          </a:t>
            </a:r>
            <a:r>
              <a:rPr lang="ka-GE" sz="5400" b="1" dirty="0">
                <a:solidFill>
                  <a:srgbClr val="FF0000"/>
                </a:solidFill>
              </a:rPr>
              <a:t>ბ</a:t>
            </a:r>
            <a:r>
              <a:rPr lang="ka-GE" sz="5400" b="1" dirty="0">
                <a:solidFill>
                  <a:srgbClr val="002060"/>
                </a:solidFill>
              </a:rPr>
              <a:t>   უ   დ   ე</a:t>
            </a:r>
          </a:p>
          <a:p>
            <a:pPr marL="0" indent="0">
              <a:buNone/>
            </a:pPr>
            <a:r>
              <a:rPr lang="ka-GE" sz="5400" b="1" dirty="0">
                <a:solidFill>
                  <a:srgbClr val="002060"/>
                </a:solidFill>
              </a:rPr>
              <a:t>                  </a:t>
            </a:r>
            <a:r>
              <a:rPr lang="ka-GE" sz="5400" b="1" dirty="0">
                <a:solidFill>
                  <a:srgbClr val="FF0000"/>
                </a:solidFill>
              </a:rPr>
              <a:t> ბ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2FED5-E18F-3E69-9C1B-BDF480D75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2" y="283028"/>
            <a:ext cx="379306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875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301</Words>
  <Application>Microsoft Office PowerPoint</Application>
  <PresentationFormat>Widescreen</PresentationFormat>
  <Paragraphs>108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Sylfaen</vt:lpstr>
      <vt:lpstr>Wingdings 3</vt:lpstr>
      <vt:lpstr>Легкий дым</vt:lpstr>
      <vt:lpstr>ქალაქ თბილისის 186-ე  საჯარო სკოლა</vt:lpstr>
      <vt:lpstr>PowerPoint Presentation</vt:lpstr>
      <vt:lpstr>გავიხსენოთ ,,ბ“ ასო-ბგერაზე დაწყებული სიტყვები და შევადგინოთ წინადადებები:</vt:lpstr>
      <vt:lpstr>                სიტყვის სკივრი</vt:lpstr>
      <vt:lpstr>                           სიტყვის სკივრი</vt:lpstr>
      <vt:lpstr>                           სიტყვის სკივრი</vt:lpstr>
      <vt:lpstr>ავაწყოთ მარცვლები</vt:lpstr>
      <vt:lpstr>წავიკითხოთ მარცვლები:</vt:lpstr>
      <vt:lpstr>PowerPoint Presentation</vt:lpstr>
      <vt:lpstr>                      წავიკითხოთ:</vt:lpstr>
      <vt:lpstr>        წაიკითხეთ:</vt:lpstr>
      <vt:lpstr>                წავიკითხოთ:</vt:lpstr>
      <vt:lpstr>               წავიკითხოთ წინადადებები:</vt:lpstr>
      <vt:lpstr>ტექსტში მოძებნეთ</vt:lpstr>
      <vt:lpstr>ამოიკითხეთ ტექსტიდან</vt:lpstr>
      <vt:lpstr>უპასუხეთ კითხვებს</vt:lpstr>
      <vt:lpstr>შევადგინოთ სიტყვები:</vt:lpstr>
      <vt:lpstr>შევადგინოთ სიტყვები</vt:lpstr>
      <vt:lpstr>გამოიცანით გამოტოვებული ასო:</vt:lpstr>
      <vt:lpstr>         ააწყვეთ წინადადება:</vt:lpstr>
      <vt:lpstr>ვისწავლოთ გამოცანები:</vt:lpstr>
      <vt:lpstr>        წავიკითხოთ ანდაზა:</vt:lpstr>
      <vt:lpstr>დავისწავლოთ გამოცანა:</vt:lpstr>
      <vt:lpstr>წარმატებებს გისურვებთ!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ვაჟა-ფშაველას სახელობის ქალაქ თბილისის N87 საჯარო სკოლა</dc:title>
  <dc:creator>87</dc:creator>
  <cp:lastModifiedBy>Lenovo</cp:lastModifiedBy>
  <cp:revision>667</cp:revision>
  <dcterms:created xsi:type="dcterms:W3CDTF">2020-10-25T04:38:06Z</dcterms:created>
  <dcterms:modified xsi:type="dcterms:W3CDTF">2024-11-07T18:18:10Z</dcterms:modified>
</cp:coreProperties>
</file>