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5"/>
  </p:notesMasterIdLst>
  <p:sldIdLst>
    <p:sldId id="378" r:id="rId2"/>
    <p:sldId id="379" r:id="rId3"/>
    <p:sldId id="331" r:id="rId4"/>
    <p:sldId id="333" r:id="rId5"/>
    <p:sldId id="321" r:id="rId6"/>
    <p:sldId id="327" r:id="rId7"/>
    <p:sldId id="312" r:id="rId8"/>
    <p:sldId id="313" r:id="rId9"/>
    <p:sldId id="340" r:id="rId10"/>
    <p:sldId id="314" r:id="rId11"/>
    <p:sldId id="315" r:id="rId12"/>
    <p:sldId id="380" r:id="rId13"/>
    <p:sldId id="381" r:id="rId14"/>
    <p:sldId id="382" r:id="rId15"/>
    <p:sldId id="383" r:id="rId16"/>
    <p:sldId id="294" r:id="rId17"/>
    <p:sldId id="366" r:id="rId18"/>
    <p:sldId id="376" r:id="rId19"/>
    <p:sldId id="377" r:id="rId20"/>
    <p:sldId id="375" r:id="rId21"/>
    <p:sldId id="384" r:id="rId22"/>
    <p:sldId id="363" r:id="rId23"/>
    <p:sldId id="3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napToGrid="0">
      <p:cViewPr varScale="1">
        <p:scale>
          <a:sx n="59" d="100"/>
          <a:sy n="59" d="100"/>
        </p:scale>
        <p:origin x="9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13B85-5BE2-4EEF-B271-4200B4B30D9D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19BF0-CFCC-4F1C-B972-C259F13AE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1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19BF0-CFCC-4F1C-B972-C259F13AE2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1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6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8106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49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9387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94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11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2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5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1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6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2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1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21504-0BAA-4298-85D4-394CD83CB6B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411CC97-D450-43A9-8B28-DE710098E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27DA4-5245-A886-A665-18856E270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4400" b="1" dirty="0">
                <a:solidFill>
                  <a:srgbClr val="FF0000"/>
                </a:solidFill>
              </a:rPr>
              <a:t>ქალაქ თბილისის </a:t>
            </a:r>
            <a:r>
              <a:rPr lang="en-US" sz="4400" b="1" dirty="0">
                <a:solidFill>
                  <a:srgbClr val="FF0000"/>
                </a:solidFill>
              </a:rPr>
              <a:t>186-</a:t>
            </a:r>
            <a:r>
              <a:rPr lang="ka-GE" sz="4400" b="1" dirty="0">
                <a:solidFill>
                  <a:srgbClr val="FF0000"/>
                </a:solidFill>
              </a:rPr>
              <a:t>ე საჯარო სკოლა</a:t>
            </a:r>
            <a:endParaRPr lang="ka-G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EE7AD-D3BE-E116-579E-A4A1807D1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ka-GE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ka-GE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ka-GE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ka-GE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ka-GE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ka-GE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ka-GE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ka-GE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a-GE" sz="2800" b="1" dirty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       </a:t>
            </a:r>
            <a:r>
              <a:rPr lang="ka-GE" sz="2800" b="1" i="1" dirty="0">
                <a:solidFill>
                  <a:srgbClr val="FF0000"/>
                </a:solidFill>
              </a:rPr>
              <a:t>რიტა შუბითიძე</a:t>
            </a:r>
            <a:endParaRPr lang="ka-GE" b="1" i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C078B-CE91-CC6A-AE80-0AAC8EC74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1" y="2133600"/>
            <a:ext cx="6662234" cy="4713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E44B5D-F6E6-1AD5-991B-50D5AE149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560" y="142154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33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                </a:t>
            </a:r>
            <a:r>
              <a:rPr lang="ka-GE" b="1" dirty="0">
                <a:solidFill>
                  <a:schemeClr val="accent1">
                    <a:lumMod val="50000"/>
                  </a:schemeClr>
                </a:solidFill>
              </a:rPr>
              <a:t>წავიკითხოთ: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A53010"/>
              </a:buClr>
              <a:buNone/>
            </a:pPr>
            <a:r>
              <a:rPr lang="ka-GE" sz="5600" b="1" dirty="0">
                <a:solidFill>
                  <a:srgbClr val="FF0000"/>
                </a:solidFill>
              </a:rPr>
              <a:t>გ</a:t>
            </a:r>
            <a:r>
              <a:rPr lang="ka-GE" sz="5600" b="1" dirty="0">
                <a:solidFill>
                  <a:schemeClr val="accent4">
                    <a:lumMod val="50000"/>
                  </a:schemeClr>
                </a:solidFill>
              </a:rPr>
              <a:t>უთანი </a:t>
            </a:r>
            <a:r>
              <a:rPr lang="ka-GE" sz="5600" b="1" dirty="0">
                <a:solidFill>
                  <a:srgbClr val="FF0000"/>
                </a:solidFill>
              </a:rPr>
              <a:t>გ</a:t>
            </a:r>
            <a:r>
              <a:rPr lang="ka-GE" sz="5600" b="1" dirty="0">
                <a:solidFill>
                  <a:schemeClr val="accent4">
                    <a:lumMod val="50000"/>
                  </a:schemeClr>
                </a:solidFill>
              </a:rPr>
              <a:t>ამართე. ფარდა</a:t>
            </a:r>
            <a:r>
              <a:rPr lang="ka-GE" sz="5600" b="1" dirty="0">
                <a:solidFill>
                  <a:srgbClr val="FF0000"/>
                </a:solidFill>
              </a:rPr>
              <a:t>გ</a:t>
            </a:r>
            <a:r>
              <a:rPr lang="ka-GE" sz="5600" b="1" dirty="0">
                <a:solidFill>
                  <a:schemeClr val="accent4">
                    <a:lumMod val="50000"/>
                  </a:schemeClr>
                </a:solidFill>
              </a:rPr>
              <a:t>ი დაა</a:t>
            </a:r>
            <a:r>
              <a:rPr lang="ka-GE" sz="5600" b="1" dirty="0">
                <a:solidFill>
                  <a:srgbClr val="FF0000"/>
                </a:solidFill>
              </a:rPr>
              <a:t>გ</a:t>
            </a:r>
            <a:r>
              <a:rPr lang="ka-GE" sz="5600" b="1" dirty="0">
                <a:solidFill>
                  <a:schemeClr val="accent4">
                    <a:lumMod val="50000"/>
                  </a:schemeClr>
                </a:solidFill>
              </a:rPr>
              <a:t>ე. ქოლ</a:t>
            </a:r>
            <a:r>
              <a:rPr lang="ka-GE" sz="5600" b="1" dirty="0">
                <a:solidFill>
                  <a:srgbClr val="FF0000"/>
                </a:solidFill>
              </a:rPr>
              <a:t>გ</a:t>
            </a:r>
            <a:r>
              <a:rPr lang="ka-GE" sz="5600" b="1" dirty="0">
                <a:solidFill>
                  <a:schemeClr val="accent4">
                    <a:lumMod val="50000"/>
                  </a:schemeClr>
                </a:solidFill>
              </a:rPr>
              <a:t>ა </a:t>
            </a:r>
            <a:r>
              <a:rPr lang="ka-GE" sz="5600" b="1" dirty="0">
                <a:solidFill>
                  <a:srgbClr val="FF0000"/>
                </a:solidFill>
              </a:rPr>
              <a:t>გ</a:t>
            </a:r>
            <a:r>
              <a:rPr lang="ka-GE" sz="5600" b="1" dirty="0">
                <a:solidFill>
                  <a:schemeClr val="accent4">
                    <a:lumMod val="50000"/>
                  </a:schemeClr>
                </a:solidFill>
              </a:rPr>
              <a:t>აშალე. ნამ</a:t>
            </a:r>
            <a:r>
              <a:rPr lang="ka-GE" sz="5600" b="1" dirty="0">
                <a:solidFill>
                  <a:srgbClr val="FF0000"/>
                </a:solidFill>
              </a:rPr>
              <a:t>გ</a:t>
            </a:r>
            <a:r>
              <a:rPr lang="ka-GE" sz="5600" b="1" dirty="0">
                <a:solidFill>
                  <a:schemeClr val="accent4">
                    <a:lumMod val="50000"/>
                  </a:schemeClr>
                </a:solidFill>
              </a:rPr>
              <a:t>ალი კარ</a:t>
            </a:r>
            <a:r>
              <a:rPr lang="ka-GE" sz="5600" b="1" dirty="0">
                <a:solidFill>
                  <a:srgbClr val="FF0000"/>
                </a:solidFill>
              </a:rPr>
              <a:t>გ</a:t>
            </a:r>
            <a:r>
              <a:rPr lang="ka-GE" sz="5600" b="1" dirty="0">
                <a:solidFill>
                  <a:schemeClr val="accent4">
                    <a:lumMod val="50000"/>
                  </a:schemeClr>
                </a:solidFill>
              </a:rPr>
              <a:t>ად </a:t>
            </a:r>
            <a:r>
              <a:rPr lang="ka-GE" sz="5600" b="1" dirty="0" err="1">
                <a:solidFill>
                  <a:srgbClr val="FF0000"/>
                </a:solidFill>
              </a:rPr>
              <a:t>გ</a:t>
            </a:r>
            <a:r>
              <a:rPr lang="ka-GE" sz="5600" b="1" dirty="0" err="1">
                <a:solidFill>
                  <a:schemeClr val="accent4">
                    <a:lumMod val="50000"/>
                  </a:schemeClr>
                </a:solidFill>
              </a:rPr>
              <a:t>ალესე</a:t>
            </a:r>
            <a:r>
              <a:rPr lang="ka-GE" sz="5600" b="1" dirty="0">
                <a:solidFill>
                  <a:schemeClr val="accent4">
                    <a:lumMod val="50000"/>
                  </a:schemeClr>
                </a:solidFill>
              </a:rPr>
              <a:t>. თაფლის სანთელი ჩაქრა.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60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00B050"/>
                </a:solidFill>
              </a:rPr>
              <a:t>               წავიკითხოთ წინადადებები: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92925" y="2133600"/>
            <a:ext cx="8915400" cy="3777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a-GE" sz="5400" b="1" dirty="0">
                <a:solidFill>
                  <a:srgbClr val="002060"/>
                </a:solidFill>
              </a:rPr>
              <a:t>სახლი კარ</a:t>
            </a:r>
            <a:r>
              <a:rPr lang="ka-GE" sz="5400" b="1" dirty="0">
                <a:solidFill>
                  <a:srgbClr val="FF0000"/>
                </a:solidFill>
              </a:rPr>
              <a:t>გ</a:t>
            </a:r>
            <a:r>
              <a:rPr lang="ka-GE" sz="5400" b="1" dirty="0">
                <a:solidFill>
                  <a:srgbClr val="002060"/>
                </a:solidFill>
              </a:rPr>
              <a:t>ად და</a:t>
            </a:r>
            <a:r>
              <a:rPr lang="ka-GE" sz="5400" b="1" dirty="0">
                <a:solidFill>
                  <a:srgbClr val="FF0000"/>
                </a:solidFill>
              </a:rPr>
              <a:t>გ</a:t>
            </a:r>
            <a:r>
              <a:rPr lang="ka-GE" sz="5400" b="1" dirty="0">
                <a:solidFill>
                  <a:srgbClr val="002060"/>
                </a:solidFill>
              </a:rPr>
              <a:t>ავე. </a:t>
            </a:r>
          </a:p>
          <a:p>
            <a:pPr marL="0" indent="0">
              <a:buNone/>
            </a:pPr>
            <a:r>
              <a:rPr lang="ka-GE" sz="5400" b="1" dirty="0">
                <a:solidFill>
                  <a:srgbClr val="002060"/>
                </a:solidFill>
              </a:rPr>
              <a:t>თა</a:t>
            </a:r>
            <a:r>
              <a:rPr lang="ka-GE" sz="5400" b="1" dirty="0">
                <a:solidFill>
                  <a:srgbClr val="FF0000"/>
                </a:solidFill>
              </a:rPr>
              <a:t>გ</a:t>
            </a:r>
            <a:r>
              <a:rPr lang="ka-GE" sz="5400" b="1" dirty="0">
                <a:solidFill>
                  <a:srgbClr val="002060"/>
                </a:solidFill>
              </a:rPr>
              <a:t>ვს ხაფან</a:t>
            </a:r>
            <a:r>
              <a:rPr lang="ka-GE" sz="5400" b="1" dirty="0">
                <a:solidFill>
                  <a:srgbClr val="FF0000"/>
                </a:solidFill>
              </a:rPr>
              <a:t>გ</a:t>
            </a:r>
            <a:r>
              <a:rPr lang="ka-GE" sz="5400" b="1" dirty="0">
                <a:solidFill>
                  <a:srgbClr val="002060"/>
                </a:solidFill>
              </a:rPr>
              <a:t>ი დაუ</a:t>
            </a:r>
            <a:r>
              <a:rPr lang="ka-GE" sz="5400" b="1" dirty="0">
                <a:solidFill>
                  <a:srgbClr val="FF0000"/>
                </a:solidFill>
              </a:rPr>
              <a:t>გ</a:t>
            </a:r>
            <a:r>
              <a:rPr lang="ka-GE" sz="5400" b="1" dirty="0">
                <a:solidFill>
                  <a:srgbClr val="002060"/>
                </a:solidFill>
              </a:rPr>
              <a:t>ე. </a:t>
            </a:r>
          </a:p>
          <a:p>
            <a:pPr marL="0" indent="0">
              <a:buNone/>
            </a:pPr>
            <a:r>
              <a:rPr lang="ka-GE" sz="5400" b="1" dirty="0">
                <a:solidFill>
                  <a:srgbClr val="FF0000"/>
                </a:solidFill>
              </a:rPr>
              <a:t>გ</a:t>
            </a:r>
            <a:r>
              <a:rPr lang="ka-GE" sz="5400" b="1" dirty="0">
                <a:solidFill>
                  <a:srgbClr val="002060"/>
                </a:solidFill>
              </a:rPr>
              <a:t>უ</a:t>
            </a:r>
            <a:r>
              <a:rPr lang="ka-GE" sz="5400" b="1" dirty="0">
                <a:solidFill>
                  <a:srgbClr val="FF0000"/>
                </a:solidFill>
              </a:rPr>
              <a:t>გ</a:t>
            </a:r>
            <a:r>
              <a:rPr lang="ka-GE" sz="5400" b="1" dirty="0">
                <a:solidFill>
                  <a:srgbClr val="002060"/>
                </a:solidFill>
              </a:rPr>
              <a:t>ული ლამაზი ფრინველია. </a:t>
            </a:r>
            <a:r>
              <a:rPr lang="ka-GE" sz="5400" b="1" dirty="0">
                <a:solidFill>
                  <a:srgbClr val="FF0000"/>
                </a:solidFill>
              </a:rPr>
              <a:t>გ</a:t>
            </a:r>
            <a:r>
              <a:rPr lang="ka-GE" sz="5400" b="1" dirty="0">
                <a:solidFill>
                  <a:srgbClr val="002060"/>
                </a:solidFill>
              </a:rPr>
              <a:t>უთანი ღრმად ხნავს. </a:t>
            </a:r>
          </a:p>
          <a:p>
            <a:pPr marL="0" indent="0">
              <a:buNone/>
            </a:pPr>
            <a:r>
              <a:rPr lang="ka-GE" sz="5400" b="1" dirty="0">
                <a:solidFill>
                  <a:srgbClr val="002060"/>
                </a:solidFill>
              </a:rPr>
              <a:t>ქაჩალს ქოჩორი არა აქვს.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59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E4A15-410E-E103-CB75-5F5C6D0C7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00B050"/>
                </a:solidFill>
              </a:rPr>
              <a:t>მოძებნეთ ტექსტში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07BDE-8404-4C74-DAA0-16F7EF4CC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sz="4000" b="1" dirty="0">
                <a:solidFill>
                  <a:srgbClr val="0070C0"/>
                </a:solidFill>
              </a:rPr>
              <a:t>,,გ“ასოზე დაწყებული სიტყვები;</a:t>
            </a:r>
          </a:p>
          <a:p>
            <a:r>
              <a:rPr lang="ka-GE" sz="4000" b="1" dirty="0">
                <a:solidFill>
                  <a:srgbClr val="0070C0"/>
                </a:solidFill>
              </a:rPr>
              <a:t>სიტყვები, რომლებშიც შუაშია ,,გ“ ასო.</a:t>
            </a:r>
          </a:p>
          <a:p>
            <a:r>
              <a:rPr lang="ka-GE" sz="4000" b="1" dirty="0">
                <a:solidFill>
                  <a:srgbClr val="0070C0"/>
                </a:solidFill>
              </a:rPr>
              <a:t>სიტყვები, რომლებშიც არის ორი ,,გ“.</a:t>
            </a:r>
            <a:endParaRPr lang="en-US" sz="4000" b="1" dirty="0">
              <a:solidFill>
                <a:srgbClr val="0070C0"/>
              </a:solidFill>
            </a:endParaRPr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1608493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4BBFD-B77A-4513-D414-9C96A545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00B050"/>
                </a:solidFill>
              </a:rPr>
              <a:t>ამოიკითხეთ ტექსტიდან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33722-976C-CA1F-008E-B7C648864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sz="4000" b="1" dirty="0">
                <a:solidFill>
                  <a:srgbClr val="FF0000"/>
                </a:solidFill>
              </a:rPr>
              <a:t>ორსიტყვიანი წინადადება;</a:t>
            </a:r>
          </a:p>
          <a:p>
            <a:r>
              <a:rPr lang="ka-GE" sz="4000" b="1" dirty="0">
                <a:solidFill>
                  <a:srgbClr val="FFC000"/>
                </a:solidFill>
              </a:rPr>
              <a:t>სამსიტყვიანი წინადადება;</a:t>
            </a:r>
            <a:endParaRPr lang="ka-GE" sz="4000" b="1" dirty="0">
              <a:solidFill>
                <a:srgbClr val="7030A0"/>
              </a:solidFill>
            </a:endParaRPr>
          </a:p>
          <a:p>
            <a:r>
              <a:rPr lang="ka-GE" sz="4000" b="1" dirty="0">
                <a:solidFill>
                  <a:schemeClr val="accent1"/>
                </a:solidFill>
              </a:rPr>
              <a:t>ოთხსიტყვიანი წინადადება.</a:t>
            </a:r>
          </a:p>
          <a:p>
            <a:pPr marL="0" indent="0">
              <a:buNone/>
            </a:pP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1472673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8EC1-E991-3423-6EB1-E175CF60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FF0000"/>
                </a:solidFill>
              </a:rPr>
              <a:t>უპასუხე შეკითხვებს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B2290-227F-4924-BD0A-9635345C9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5629" y="1905000"/>
            <a:ext cx="9468983" cy="4006222"/>
          </a:xfrm>
        </p:spPr>
        <p:txBody>
          <a:bodyPr/>
          <a:lstStyle/>
          <a:p>
            <a:pPr marL="0" indent="0">
              <a:buNone/>
            </a:pPr>
            <a:r>
              <a:rPr lang="ka-GE" sz="4000" b="1" dirty="0">
                <a:solidFill>
                  <a:srgbClr val="0070C0"/>
                </a:solidFill>
              </a:rPr>
              <a:t>რა დაუგე თაგვს?</a:t>
            </a:r>
          </a:p>
          <a:p>
            <a:pPr marL="0" indent="0">
              <a:buNone/>
            </a:pPr>
            <a:r>
              <a:rPr lang="ka-GE" sz="4000" b="1" dirty="0">
                <a:solidFill>
                  <a:srgbClr val="0070C0"/>
                </a:solidFill>
              </a:rPr>
              <a:t>გუგული როგორი ფრინველია?</a:t>
            </a:r>
          </a:p>
          <a:p>
            <a:pPr marL="0" indent="0">
              <a:buNone/>
            </a:pPr>
            <a:r>
              <a:rPr lang="ka-GE" sz="4000" b="1" dirty="0">
                <a:solidFill>
                  <a:srgbClr val="0070C0"/>
                </a:solidFill>
              </a:rPr>
              <a:t>გუთანი როგორ ხნავს?</a:t>
            </a:r>
          </a:p>
          <a:p>
            <a:pPr marL="0" indent="0">
              <a:buNone/>
            </a:pPr>
            <a:r>
              <a:rPr lang="ka-GE" sz="4000" b="1" dirty="0">
                <a:solidFill>
                  <a:srgbClr val="0070C0"/>
                </a:solidFill>
              </a:rPr>
              <a:t>ქოჩორი ვის არ აქვს?</a:t>
            </a:r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1859229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F74DF-80AA-B75B-AFAD-426CD3AED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0070C0"/>
                </a:solidFill>
              </a:rPr>
              <a:t>ავაწყოთ მარცვლები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CE903A-0583-648B-857E-1A5FBF8B98AE}"/>
              </a:ext>
            </a:extLst>
          </p:cNvPr>
          <p:cNvSpPr/>
          <p:nvPr/>
        </p:nvSpPr>
        <p:spPr>
          <a:xfrm>
            <a:off x="1491342" y="1999347"/>
            <a:ext cx="1143000" cy="118654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4800" dirty="0"/>
              <a:t>გ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8F3735-C0FC-93E0-378D-D01AFB0C8F1A}"/>
              </a:ext>
            </a:extLst>
          </p:cNvPr>
          <p:cNvSpPr/>
          <p:nvPr/>
        </p:nvSpPr>
        <p:spPr>
          <a:xfrm>
            <a:off x="3794734" y="1905000"/>
            <a:ext cx="1273629" cy="12808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800" b="1" dirty="0"/>
              <a:t>ა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82C33F-9389-D517-7537-F8CB92E87D4E}"/>
              </a:ext>
            </a:extLst>
          </p:cNvPr>
          <p:cNvSpPr/>
          <p:nvPr/>
        </p:nvSpPr>
        <p:spPr>
          <a:xfrm>
            <a:off x="1295400" y="4060371"/>
            <a:ext cx="1143000" cy="118654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800" dirty="0"/>
              <a:t>გ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491853-A8CF-5931-D088-586688F701CE}"/>
              </a:ext>
            </a:extLst>
          </p:cNvPr>
          <p:cNvSpPr/>
          <p:nvPr/>
        </p:nvSpPr>
        <p:spPr>
          <a:xfrm>
            <a:off x="2280555" y="5078190"/>
            <a:ext cx="1273629" cy="128089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4400" dirty="0"/>
              <a:t>ე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265DBB-68A9-C4DE-DF81-BD1BA10CE308}"/>
              </a:ext>
            </a:extLst>
          </p:cNvPr>
          <p:cNvSpPr/>
          <p:nvPr/>
        </p:nvSpPr>
        <p:spPr>
          <a:xfrm>
            <a:off x="6270171" y="1905000"/>
            <a:ext cx="1415143" cy="140425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4400" dirty="0"/>
              <a:t>გ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CCA199-0F5C-E061-EE79-528FB4DE1FB9}"/>
              </a:ext>
            </a:extLst>
          </p:cNvPr>
          <p:cNvSpPr/>
          <p:nvPr/>
        </p:nvSpPr>
        <p:spPr>
          <a:xfrm>
            <a:off x="5627914" y="5295905"/>
            <a:ext cx="1415143" cy="128089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5400" dirty="0"/>
              <a:t>გ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84942D-DA71-F3BD-5463-3A796521796D}"/>
              </a:ext>
            </a:extLst>
          </p:cNvPr>
          <p:cNvSpPr/>
          <p:nvPr/>
        </p:nvSpPr>
        <p:spPr>
          <a:xfrm>
            <a:off x="8991600" y="1905000"/>
            <a:ext cx="1415143" cy="140425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4800" dirty="0"/>
              <a:t>ი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30794E-7662-DEB4-AA3E-785073AFB14F}"/>
              </a:ext>
            </a:extLst>
          </p:cNvPr>
          <p:cNvSpPr/>
          <p:nvPr/>
        </p:nvSpPr>
        <p:spPr>
          <a:xfrm>
            <a:off x="9198429" y="4234543"/>
            <a:ext cx="1415143" cy="140425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5400" dirty="0"/>
              <a:t>ო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17F0C29-FD5B-5667-7FF7-3FFDE2319D1C}"/>
              </a:ext>
            </a:extLst>
          </p:cNvPr>
          <p:cNvSpPr/>
          <p:nvPr/>
        </p:nvSpPr>
        <p:spPr>
          <a:xfrm>
            <a:off x="4669970" y="3766458"/>
            <a:ext cx="1262743" cy="118654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5400" b="1" dirty="0"/>
              <a:t>გ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65D86E0-D8D8-0AFA-B035-FA93BAC34E57}"/>
              </a:ext>
            </a:extLst>
          </p:cNvPr>
          <p:cNvSpPr/>
          <p:nvPr/>
        </p:nvSpPr>
        <p:spPr>
          <a:xfrm>
            <a:off x="6977742" y="3891648"/>
            <a:ext cx="1262743" cy="11865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5400" dirty="0"/>
              <a:t>უ</a:t>
            </a:r>
          </a:p>
        </p:txBody>
      </p:sp>
    </p:spTree>
    <p:extLst>
      <p:ext uri="{BB962C8B-B14F-4D97-AF65-F5344CB8AC3E}">
        <p14:creationId xmlns:p14="http://schemas.microsoft.com/office/powerpoint/2010/main" val="644311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4400" b="1" dirty="0">
                <a:solidFill>
                  <a:schemeClr val="accent1">
                    <a:lumMod val="50000"/>
                  </a:schemeClr>
                </a:solidFill>
              </a:rPr>
              <a:t>წავიკითხოთ მარცვლები: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8836" y="1628631"/>
            <a:ext cx="8915400" cy="49359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a-GE" sz="5400" b="1" dirty="0">
                <a:solidFill>
                  <a:srgbClr val="0070C0"/>
                </a:solidFill>
              </a:rPr>
              <a:t>გა</a:t>
            </a:r>
            <a:r>
              <a:rPr lang="ka-GE" sz="5400" b="1" dirty="0">
                <a:solidFill>
                  <a:srgbClr val="FF0000"/>
                </a:solidFill>
              </a:rPr>
              <a:t>    აგ      </a:t>
            </a:r>
            <a:r>
              <a:rPr lang="ka-GE" sz="5400" b="1" dirty="0">
                <a:solidFill>
                  <a:srgbClr val="7030A0"/>
                </a:solidFill>
              </a:rPr>
              <a:t>გაგ    </a:t>
            </a:r>
            <a:r>
              <a:rPr lang="ka-GE" sz="5400" b="1" dirty="0">
                <a:solidFill>
                  <a:srgbClr val="00B050"/>
                </a:solidFill>
              </a:rPr>
              <a:t> გაგა     </a:t>
            </a:r>
          </a:p>
          <a:p>
            <a:pPr marL="0" indent="0">
              <a:buNone/>
            </a:pPr>
            <a:r>
              <a:rPr lang="ka-GE" sz="5400" b="1" dirty="0">
                <a:solidFill>
                  <a:srgbClr val="0070C0"/>
                </a:solidFill>
              </a:rPr>
              <a:t>გე    </a:t>
            </a:r>
            <a:r>
              <a:rPr lang="ka-GE" sz="5400" b="1" dirty="0">
                <a:solidFill>
                  <a:srgbClr val="FF0000"/>
                </a:solidFill>
              </a:rPr>
              <a:t>ეგ      </a:t>
            </a:r>
            <a:r>
              <a:rPr lang="ka-GE" sz="5400" b="1" dirty="0">
                <a:solidFill>
                  <a:srgbClr val="7030A0"/>
                </a:solidFill>
              </a:rPr>
              <a:t>გეგ     </a:t>
            </a:r>
            <a:r>
              <a:rPr lang="ka-GE" sz="5400" b="1" dirty="0">
                <a:solidFill>
                  <a:srgbClr val="00B050"/>
                </a:solidFill>
              </a:rPr>
              <a:t>გეგე</a:t>
            </a:r>
            <a:r>
              <a:rPr lang="ka-GE" sz="5400" b="1" dirty="0">
                <a:solidFill>
                  <a:srgbClr val="FFFF00"/>
                </a:solidFill>
              </a:rPr>
              <a:t>  </a:t>
            </a:r>
          </a:p>
          <a:p>
            <a:pPr marL="0" indent="0">
              <a:buNone/>
            </a:pPr>
            <a:r>
              <a:rPr lang="ka-GE" sz="5400" b="1" dirty="0">
                <a:solidFill>
                  <a:srgbClr val="0070C0"/>
                </a:solidFill>
              </a:rPr>
              <a:t>გი    </a:t>
            </a:r>
            <a:r>
              <a:rPr lang="ka-GE" sz="5400" b="1" dirty="0" err="1">
                <a:solidFill>
                  <a:srgbClr val="FF0000"/>
                </a:solidFill>
              </a:rPr>
              <a:t>იგ</a:t>
            </a:r>
            <a:r>
              <a:rPr lang="ka-GE" sz="5400" b="1" dirty="0">
                <a:solidFill>
                  <a:srgbClr val="FF0000"/>
                </a:solidFill>
              </a:rPr>
              <a:t>     </a:t>
            </a:r>
            <a:r>
              <a:rPr lang="ka-GE" sz="5400" b="1" dirty="0" err="1">
                <a:solidFill>
                  <a:srgbClr val="7030A0"/>
                </a:solidFill>
              </a:rPr>
              <a:t>გიგ</a:t>
            </a:r>
            <a:r>
              <a:rPr lang="ka-GE" sz="5400" b="1" dirty="0">
                <a:solidFill>
                  <a:srgbClr val="7030A0"/>
                </a:solidFill>
              </a:rPr>
              <a:t>     </a:t>
            </a:r>
            <a:r>
              <a:rPr lang="ka-GE" sz="5400" b="1" dirty="0">
                <a:solidFill>
                  <a:srgbClr val="00B050"/>
                </a:solidFill>
              </a:rPr>
              <a:t>გიგი</a:t>
            </a:r>
            <a:r>
              <a:rPr lang="ka-GE" sz="5400" b="1" dirty="0">
                <a:solidFill>
                  <a:srgbClr val="FFFF00"/>
                </a:solidFill>
              </a:rPr>
              <a:t> </a:t>
            </a:r>
            <a:r>
              <a:rPr lang="ka-GE" sz="5400" b="1" dirty="0">
                <a:solidFill>
                  <a:srgbClr val="7030A0"/>
                </a:solidFill>
              </a:rPr>
              <a:t> </a:t>
            </a:r>
            <a:endParaRPr lang="ka-GE" sz="5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a-GE" sz="5400" b="1" dirty="0">
                <a:solidFill>
                  <a:srgbClr val="0070C0"/>
                </a:solidFill>
              </a:rPr>
              <a:t>გო   </a:t>
            </a:r>
            <a:r>
              <a:rPr lang="ka-GE" sz="5400" b="1" dirty="0">
                <a:solidFill>
                  <a:srgbClr val="FF0000"/>
                </a:solidFill>
              </a:rPr>
              <a:t>ოგ     </a:t>
            </a:r>
            <a:r>
              <a:rPr lang="ka-GE" sz="5400" b="1" dirty="0">
                <a:solidFill>
                  <a:srgbClr val="7030A0"/>
                </a:solidFill>
              </a:rPr>
              <a:t>გოგ     </a:t>
            </a:r>
            <a:r>
              <a:rPr lang="ka-GE" sz="5400" b="1" dirty="0">
                <a:solidFill>
                  <a:srgbClr val="00B050"/>
                </a:solidFill>
              </a:rPr>
              <a:t>გოგო</a:t>
            </a:r>
            <a:r>
              <a:rPr lang="ka-GE" sz="5400" b="1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ka-GE" sz="5400" b="1" dirty="0">
                <a:solidFill>
                  <a:srgbClr val="0070C0"/>
                </a:solidFill>
              </a:rPr>
              <a:t>გუ   </a:t>
            </a:r>
            <a:r>
              <a:rPr lang="ka-GE" sz="5400" b="1" dirty="0">
                <a:solidFill>
                  <a:srgbClr val="FF0000"/>
                </a:solidFill>
              </a:rPr>
              <a:t>უგ     </a:t>
            </a:r>
            <a:r>
              <a:rPr lang="ka-GE" sz="5400" b="1" dirty="0" err="1">
                <a:solidFill>
                  <a:srgbClr val="7030A0"/>
                </a:solidFill>
              </a:rPr>
              <a:t>გუგ</a:t>
            </a:r>
            <a:r>
              <a:rPr lang="ka-GE" sz="5400" b="1" dirty="0">
                <a:solidFill>
                  <a:srgbClr val="7030A0"/>
                </a:solidFill>
              </a:rPr>
              <a:t>     </a:t>
            </a:r>
            <a:r>
              <a:rPr lang="ka-GE" sz="5400" b="1" dirty="0">
                <a:solidFill>
                  <a:srgbClr val="00B050"/>
                </a:solidFill>
              </a:rPr>
              <a:t>გუგუ</a:t>
            </a:r>
            <a:r>
              <a:rPr lang="ka-GE" sz="5400" b="1" dirty="0">
                <a:solidFill>
                  <a:srgbClr val="FFFF00"/>
                </a:solidFill>
              </a:rPr>
              <a:t> 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42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4400" b="1" dirty="0">
                <a:solidFill>
                  <a:schemeClr val="accent1">
                    <a:lumMod val="50000"/>
                  </a:schemeClr>
                </a:solidFill>
              </a:rPr>
              <a:t>შევადგინოთ სიტყვები: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0BA26B2-8795-479B-9939-4B5EE9766DC9}"/>
              </a:ext>
            </a:extLst>
          </p:cNvPr>
          <p:cNvSpPr/>
          <p:nvPr/>
        </p:nvSpPr>
        <p:spPr>
          <a:xfrm>
            <a:off x="2158824" y="2979447"/>
            <a:ext cx="3267856" cy="16767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6000" b="1" dirty="0">
                <a:solidFill>
                  <a:srgbClr val="FF0000"/>
                </a:solidFill>
                <a:latin typeface="Sylfaen" panose="010A0502050306030303" pitchFamily="18" charset="0"/>
              </a:rPr>
              <a:t>გ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30D3F1-09DE-4385-81FE-01378EDD29AA}"/>
              </a:ext>
            </a:extLst>
          </p:cNvPr>
          <p:cNvSpPr/>
          <p:nvPr/>
        </p:nvSpPr>
        <p:spPr>
          <a:xfrm>
            <a:off x="5216577" y="1783083"/>
            <a:ext cx="2166942" cy="12476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5400" b="1" dirty="0">
                <a:solidFill>
                  <a:srgbClr val="002060"/>
                </a:solidFill>
                <a:latin typeface="Sylfaen" panose="010A0502050306030303" pitchFamily="18" charset="0"/>
              </a:rPr>
              <a:t>აზი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92495A-6053-4FA9-801F-8033BE3DCDE7}"/>
              </a:ext>
            </a:extLst>
          </p:cNvPr>
          <p:cNvSpPr/>
          <p:nvPr/>
        </p:nvSpPr>
        <p:spPr>
          <a:xfrm>
            <a:off x="8469439" y="1739934"/>
            <a:ext cx="2173574" cy="12476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6000" b="1" dirty="0">
                <a:solidFill>
                  <a:srgbClr val="7030A0"/>
                </a:solidFill>
                <a:latin typeface="Sylfaen" panose="010A0502050306030303" pitchFamily="18" charset="0"/>
              </a:rPr>
              <a:t>ემი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F1B7D4-D82D-44DF-A655-595E52E6BA9D}"/>
              </a:ext>
            </a:extLst>
          </p:cNvPr>
          <p:cNvSpPr/>
          <p:nvPr/>
        </p:nvSpPr>
        <p:spPr>
          <a:xfrm>
            <a:off x="5216577" y="5065427"/>
            <a:ext cx="2278505" cy="12808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6000" b="1" dirty="0">
                <a:solidFill>
                  <a:srgbClr val="00B050"/>
                </a:solidFill>
                <a:latin typeface="Century Gothic" panose="020B0502020202020204"/>
              </a:rPr>
              <a:t>ზა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A74FCC2-8D8C-41BF-83E0-7E3D1DBEFD32}"/>
              </a:ext>
            </a:extLst>
          </p:cNvPr>
          <p:cNvSpPr/>
          <p:nvPr/>
        </p:nvSpPr>
        <p:spPr>
          <a:xfrm>
            <a:off x="8544394" y="5065427"/>
            <a:ext cx="2173574" cy="11510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6000" b="1" dirty="0">
                <a:solidFill>
                  <a:srgbClr val="FFC000"/>
                </a:solidFill>
                <a:latin typeface="Sylfaen" panose="010A0502050306030303" pitchFamily="18" charset="0"/>
              </a:rPr>
              <a:t>ედი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0C1B407-DC69-425F-B45D-4234241A4864}"/>
              </a:ext>
            </a:extLst>
          </p:cNvPr>
          <p:cNvSpPr/>
          <p:nvPr/>
        </p:nvSpPr>
        <p:spPr>
          <a:xfrm>
            <a:off x="8775731" y="3381085"/>
            <a:ext cx="2278505" cy="124763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6000" b="1" dirty="0">
                <a:solidFill>
                  <a:srgbClr val="A53010">
                    <a:lumMod val="50000"/>
                  </a:srgbClr>
                </a:solidFill>
                <a:latin typeface="Sylfaen" panose="010A0502050306030303" pitchFamily="18" charset="0"/>
              </a:rPr>
              <a:t>ული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A5301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BFCE46-7B4B-4AB2-8A9A-DD3E51B0D52E}"/>
              </a:ext>
            </a:extLst>
          </p:cNvPr>
          <p:cNvCxnSpPr/>
          <p:nvPr/>
        </p:nvCxnSpPr>
        <p:spPr>
          <a:xfrm flipV="1">
            <a:off x="4302177" y="2363749"/>
            <a:ext cx="914400" cy="640080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6C7C83-010C-4F1A-9EC2-954C50196C47}"/>
              </a:ext>
            </a:extLst>
          </p:cNvPr>
          <p:cNvCxnSpPr/>
          <p:nvPr/>
        </p:nvCxnSpPr>
        <p:spPr>
          <a:xfrm flipV="1">
            <a:off x="5426680" y="2683789"/>
            <a:ext cx="3042759" cy="10037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5D571B-F135-4FAD-9449-F830F99F36E4}"/>
              </a:ext>
            </a:extLst>
          </p:cNvPr>
          <p:cNvCxnSpPr/>
          <p:nvPr/>
        </p:nvCxnSpPr>
        <p:spPr>
          <a:xfrm flipV="1">
            <a:off x="5426680" y="4004900"/>
            <a:ext cx="3349051" cy="19234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A8ABED-C6C4-4A3B-99A1-30A91891FD83}"/>
              </a:ext>
            </a:extLst>
          </p:cNvPr>
          <p:cNvCxnSpPr/>
          <p:nvPr/>
        </p:nvCxnSpPr>
        <p:spPr>
          <a:xfrm>
            <a:off x="4730575" y="4545620"/>
            <a:ext cx="3813819" cy="5040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A609F8C-F36D-46AF-BF89-BEA0CA967684}"/>
              </a:ext>
            </a:extLst>
          </p:cNvPr>
          <p:cNvCxnSpPr/>
          <p:nvPr/>
        </p:nvCxnSpPr>
        <p:spPr>
          <a:xfrm>
            <a:off x="4302177" y="4555761"/>
            <a:ext cx="892119" cy="9685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243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CCBD8-B077-4C39-84A5-12BB3A0B0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>
                <a:solidFill>
                  <a:srgbClr val="002060"/>
                </a:solidFill>
              </a:rPr>
              <a:t>გამოიცანით გამოტოვებული ასო: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5A9110E6-C1D4-4EC2-ACBF-6DA984B41D28}"/>
              </a:ext>
            </a:extLst>
          </p:cNvPr>
          <p:cNvSpPr/>
          <p:nvPr/>
        </p:nvSpPr>
        <p:spPr>
          <a:xfrm>
            <a:off x="970669" y="1988990"/>
            <a:ext cx="4107768" cy="1758461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6000" b="1" dirty="0"/>
              <a:t>თა ? ვი</a:t>
            </a:r>
            <a:endParaRPr lang="en-US" sz="6000" b="1" dirty="0"/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32AB7097-1380-4EE6-ABB0-F19D137D2EAA}"/>
              </a:ext>
            </a:extLst>
          </p:cNvPr>
          <p:cNvSpPr/>
          <p:nvPr/>
        </p:nvSpPr>
        <p:spPr>
          <a:xfrm>
            <a:off x="5459438" y="4220308"/>
            <a:ext cx="4586068" cy="1758461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6000" b="1" dirty="0"/>
              <a:t>ამხა ? აგი</a:t>
            </a:r>
            <a:endParaRPr lang="en-US" sz="6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FF1B6F-8F43-4D1A-94A7-7017E65BC04A}"/>
              </a:ext>
            </a:extLst>
          </p:cNvPr>
          <p:cNvSpPr/>
          <p:nvPr/>
        </p:nvSpPr>
        <p:spPr>
          <a:xfrm>
            <a:off x="970669" y="4220308"/>
            <a:ext cx="4356300" cy="1758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6000" b="1" dirty="0"/>
              <a:t>გა ? ეთი</a:t>
            </a:r>
            <a:endParaRPr lang="en-US" sz="6000" b="1" dirty="0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49C4CEFB-0C41-4A2F-A638-E56C9F5AAFD1}"/>
              </a:ext>
            </a:extLst>
          </p:cNvPr>
          <p:cNvSpPr/>
          <p:nvPr/>
        </p:nvSpPr>
        <p:spPr>
          <a:xfrm>
            <a:off x="5210906" y="2039814"/>
            <a:ext cx="4356300" cy="165681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6000" b="1" dirty="0"/>
              <a:t>მგე ? ი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105513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1F635-D922-495A-B0C6-2E2EB63B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7030A0"/>
                </a:solidFill>
              </a:rPr>
              <a:t>         ააწყვეთ წინადადება: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3012DB-2779-49CB-9F72-934949497831}"/>
              </a:ext>
            </a:extLst>
          </p:cNvPr>
          <p:cNvSpPr/>
          <p:nvPr/>
        </p:nvSpPr>
        <p:spPr>
          <a:xfrm>
            <a:off x="733867" y="1902996"/>
            <a:ext cx="2189283" cy="130512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5400" b="1" dirty="0">
                <a:solidFill>
                  <a:srgbClr val="002060"/>
                </a:solidFill>
              </a:rPr>
              <a:t>აქვს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776CDA7-AB54-480D-897A-1ABAF8D88D25}"/>
              </a:ext>
            </a:extLst>
          </p:cNvPr>
          <p:cNvSpPr/>
          <p:nvPr/>
        </p:nvSpPr>
        <p:spPr>
          <a:xfrm>
            <a:off x="2910842" y="1874110"/>
            <a:ext cx="2086119" cy="140677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5400" b="1" dirty="0">
                <a:solidFill>
                  <a:srgbClr val="002060"/>
                </a:solidFill>
              </a:rPr>
              <a:t>არა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BAB8EB1-C53B-4782-BAD5-692AF2F3E23F}"/>
              </a:ext>
            </a:extLst>
          </p:cNvPr>
          <p:cNvSpPr/>
          <p:nvPr/>
        </p:nvSpPr>
        <p:spPr>
          <a:xfrm>
            <a:off x="4830488" y="1926850"/>
            <a:ext cx="3814676" cy="122904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5400" b="1" dirty="0">
                <a:solidFill>
                  <a:srgbClr val="002060"/>
                </a:solidFill>
              </a:rPr>
              <a:t>ქოჩორი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97A7C47-3091-4E3B-8B11-FBF018E53E46}"/>
              </a:ext>
            </a:extLst>
          </p:cNvPr>
          <p:cNvSpPr/>
          <p:nvPr/>
        </p:nvSpPr>
        <p:spPr>
          <a:xfrm>
            <a:off x="8384345" y="1923904"/>
            <a:ext cx="2926080" cy="129071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4400" b="1" dirty="0">
                <a:solidFill>
                  <a:srgbClr val="002060"/>
                </a:solidFill>
              </a:rPr>
              <a:t>ქაჩალს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551930-EC59-44A9-9F99-8886822B9D7A}"/>
              </a:ext>
            </a:extLst>
          </p:cNvPr>
          <p:cNvSpPr/>
          <p:nvPr/>
        </p:nvSpPr>
        <p:spPr>
          <a:xfrm>
            <a:off x="1097280" y="3429000"/>
            <a:ext cx="2447778" cy="117113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ka-GE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კარგად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45E692-F984-4893-97C2-79F6341A9D12}"/>
              </a:ext>
            </a:extLst>
          </p:cNvPr>
          <p:cNvSpPr/>
          <p:nvPr/>
        </p:nvSpPr>
        <p:spPr>
          <a:xfrm>
            <a:off x="4029221" y="3432652"/>
            <a:ext cx="2926080" cy="11711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5400" b="1" dirty="0" err="1">
                <a:solidFill>
                  <a:srgbClr val="FF0000"/>
                </a:solidFill>
              </a:rPr>
              <a:t>გალესე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DEF6E3-DE1A-43D3-8A1D-39B59C66F1FA}"/>
              </a:ext>
            </a:extLst>
          </p:cNvPr>
          <p:cNvSpPr/>
          <p:nvPr/>
        </p:nvSpPr>
        <p:spPr>
          <a:xfrm>
            <a:off x="7169974" y="3481900"/>
            <a:ext cx="2926080" cy="11711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5400" b="1" dirty="0">
                <a:solidFill>
                  <a:srgbClr val="FF0000"/>
                </a:solidFill>
              </a:rPr>
              <a:t>ნამგალი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BBCEDC7-497F-4A22-8BB1-79E855900D8E}"/>
              </a:ext>
            </a:extLst>
          </p:cNvPr>
          <p:cNvSpPr/>
          <p:nvPr/>
        </p:nvSpPr>
        <p:spPr>
          <a:xfrm>
            <a:off x="11228061" y="2719265"/>
            <a:ext cx="460143" cy="4888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E104B0-CABF-4581-A80F-BBF5740BAC4C}"/>
              </a:ext>
            </a:extLst>
          </p:cNvPr>
          <p:cNvSpPr/>
          <p:nvPr/>
        </p:nvSpPr>
        <p:spPr>
          <a:xfrm>
            <a:off x="10459897" y="4258663"/>
            <a:ext cx="460143" cy="4888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8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EB0C8-E7E0-4ABD-974D-088B7B0E5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ასო-ბგერა „</a:t>
            </a:r>
            <a:r>
              <a:rPr lang="ka-GE" b="1" dirty="0">
                <a:solidFill>
                  <a:srgbClr val="FF0000"/>
                </a:solidFill>
              </a:rPr>
              <a:t>გ</a:t>
            </a:r>
            <a:r>
              <a:rPr lang="ka-GE" dirty="0"/>
              <a:t>“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374E84-A356-D98F-B9E4-C6AD9115D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14" y="1261595"/>
            <a:ext cx="9686698" cy="5448768"/>
          </a:xfrm>
        </p:spPr>
      </p:pic>
    </p:spTree>
    <p:extLst>
      <p:ext uri="{BB962C8B-B14F-4D97-AF65-F5344CB8AC3E}">
        <p14:creationId xmlns:p14="http://schemas.microsoft.com/office/powerpoint/2010/main" val="4212472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2CB90-32F7-4A8E-9D12-90FF74659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chemeClr val="accent1">
                    <a:lumMod val="50000"/>
                  </a:schemeClr>
                </a:solidFill>
              </a:rPr>
              <a:t>ვისწავლოთ ლექსი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EDCC3-8049-4308-8033-CC656AB59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a-GE" sz="2800" b="1" dirty="0">
                <a:solidFill>
                  <a:srgbClr val="002060"/>
                </a:solidFill>
              </a:rPr>
              <a:t> გუგუ - გუგუ! – </a:t>
            </a:r>
          </a:p>
          <a:p>
            <a:pPr marL="0" indent="0">
              <a:buNone/>
            </a:pPr>
            <a:r>
              <a:rPr lang="ka-GE" sz="2800" b="1" dirty="0">
                <a:solidFill>
                  <a:srgbClr val="002060"/>
                </a:solidFill>
              </a:rPr>
              <a:t> გუგულმა,</a:t>
            </a:r>
          </a:p>
          <a:p>
            <a:pPr marL="0" indent="0">
              <a:buNone/>
            </a:pPr>
            <a:r>
              <a:rPr lang="ka-GE" sz="2800" b="1" dirty="0">
                <a:solidFill>
                  <a:srgbClr val="002060"/>
                </a:solidFill>
              </a:rPr>
              <a:t> გულჭრელათა გვარისამ,</a:t>
            </a:r>
          </a:p>
          <a:p>
            <a:pPr marL="0" indent="0">
              <a:buNone/>
            </a:pPr>
            <a:r>
              <a:rPr lang="ka-GE" sz="2800" b="1" dirty="0">
                <a:solidFill>
                  <a:srgbClr val="002060"/>
                </a:solidFill>
              </a:rPr>
              <a:t> გამარჯობა გვისურვა,</a:t>
            </a:r>
          </a:p>
          <a:p>
            <a:pPr marL="0" indent="0">
              <a:buNone/>
            </a:pPr>
            <a:r>
              <a:rPr lang="ka-GE" sz="2800" b="1" dirty="0">
                <a:solidFill>
                  <a:srgbClr val="002060"/>
                </a:solidFill>
              </a:rPr>
              <a:t> გული გაგვიხალისა.</a:t>
            </a:r>
          </a:p>
          <a:p>
            <a:pPr marL="0" indent="0">
              <a:buNone/>
            </a:pPr>
            <a:endParaRPr lang="ka-GE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ka-GE" sz="2800" b="1" dirty="0">
                <a:solidFill>
                  <a:srgbClr val="002060"/>
                </a:solidFill>
              </a:rPr>
              <a:t>         გივი ჭიჭინაძე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D09AA-3C0D-AFD1-3FB6-453AF1953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202" y="2334472"/>
            <a:ext cx="4501171" cy="337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04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0EB5-C180-0615-A7E3-7F89B2DD3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ვისწავლოთ ანდაზა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7D8382-6739-F87F-6035-555506C16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171" t="19015" r="27401" b="7803"/>
          <a:stretch/>
        </p:blipFill>
        <p:spPr>
          <a:xfrm>
            <a:off x="272144" y="2130788"/>
            <a:ext cx="8077200" cy="47272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0FC35F-0D7F-FB59-971C-E58784D2A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44" y="3554048"/>
            <a:ext cx="3463970" cy="188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4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BD459-298A-4BF9-A567-32002388D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002060"/>
                </a:solidFill>
              </a:rPr>
              <a:t>ვისწავლოთ ანდაზები: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F08D1-7FFF-49C3-9B4C-A20237781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ka-GE" sz="3600" b="1" dirty="0">
                <a:solidFill>
                  <a:schemeClr val="accent1">
                    <a:lumMod val="50000"/>
                  </a:schemeClr>
                </a:solidFill>
              </a:rPr>
              <a:t>გონიერი მეტს მოითმენსო.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kumimoji="0" lang="ka-GE" sz="3600" b="1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გაგონილს ნანახი სჯობიაო</a:t>
            </a:r>
          </a:p>
          <a:p>
            <a:pPr marL="0" indent="0">
              <a:buNone/>
            </a:pPr>
            <a:endParaRPr lang="ka-GE" sz="3600" b="1" dirty="0">
              <a:solidFill>
                <a:srgbClr val="A53010">
                  <a:lumMod val="50000"/>
                </a:srgbClr>
              </a:solidFill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ka-GE" sz="3600" b="1" dirty="0">
                <a:solidFill>
                  <a:srgbClr val="A53010">
                    <a:lumMod val="50000"/>
                  </a:srgbClr>
                </a:solidFill>
                <a:latin typeface="Sylfaen" panose="010A0502050306030303" pitchFamily="18" charset="0"/>
              </a:rPr>
              <a:t>ვისწავლოთ გამოცანა: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ka-GE" sz="3600" b="1" dirty="0">
                <a:solidFill>
                  <a:schemeClr val="accent1">
                    <a:lumMod val="50000"/>
                  </a:schemeClr>
                </a:solidFill>
              </a:rPr>
              <a:t>გარეთ - ატლასი, შიგნით -ათასი.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75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6D747-D0E1-7379-E31A-CEEF459C4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00B050"/>
                </a:solidFill>
              </a:rPr>
              <a:t>წარმატებას გისურვებთ!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63AE1B-C922-9D6A-053F-5CE556F4A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74" y="1264555"/>
            <a:ext cx="5084149" cy="5410654"/>
          </a:xfrm>
        </p:spPr>
      </p:pic>
    </p:spTree>
    <p:extLst>
      <p:ext uri="{BB962C8B-B14F-4D97-AF65-F5344CB8AC3E}">
        <p14:creationId xmlns:p14="http://schemas.microsoft.com/office/powerpoint/2010/main" val="155514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6612" y="0"/>
            <a:ext cx="4159931" cy="936171"/>
          </a:xfrm>
        </p:spPr>
        <p:txBody>
          <a:bodyPr>
            <a:normAutofit fontScale="85000" lnSpcReduction="10000"/>
          </a:bodyPr>
          <a:lstStyle/>
          <a:p>
            <a:r>
              <a:rPr lang="ka-GE" sz="4000" dirty="0">
                <a:solidFill>
                  <a:srgbClr val="FF0000"/>
                </a:solidFill>
              </a:rPr>
              <a:t>                </a:t>
            </a:r>
            <a:r>
              <a:rPr lang="ka-GE" sz="4000" b="1" dirty="0">
                <a:solidFill>
                  <a:srgbClr val="00B050"/>
                </a:solidFill>
              </a:rPr>
              <a:t>გუთანი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4249941" cy="806382"/>
          </a:xfrm>
        </p:spPr>
        <p:txBody>
          <a:bodyPr>
            <a:normAutofit fontScale="85000" lnSpcReduction="10000"/>
          </a:bodyPr>
          <a:lstStyle/>
          <a:p>
            <a:r>
              <a:rPr lang="ka-GE" sz="4000" b="1" dirty="0">
                <a:solidFill>
                  <a:srgbClr val="00B050"/>
                </a:solidFill>
              </a:rPr>
              <a:t>                   გუგული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498651-99EF-B990-FDA7-26D61C3AB1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5" y="3004957"/>
            <a:ext cx="5611856" cy="37412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2F0B9E-5F8C-9695-AC76-BFB63A0C7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25" y="744333"/>
            <a:ext cx="2466975" cy="1847850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9D6A636-AA87-8D9D-0422-EF2077445D6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29" y="3004957"/>
            <a:ext cx="4837771" cy="3628327"/>
          </a:xfrm>
        </p:spPr>
      </p:pic>
    </p:spTree>
    <p:extLst>
      <p:ext uri="{BB962C8B-B14F-4D97-AF65-F5344CB8AC3E}">
        <p14:creationId xmlns:p14="http://schemas.microsoft.com/office/powerpoint/2010/main" val="98835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                </a:t>
            </a:r>
            <a:r>
              <a:rPr lang="ka-GE" b="1" dirty="0">
                <a:solidFill>
                  <a:schemeClr val="accent2">
                    <a:lumMod val="50000"/>
                  </a:schemeClr>
                </a:solidFill>
              </a:rPr>
              <a:t>სიტყვის სკივრი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2939373" y="1396441"/>
            <a:ext cx="2557913" cy="576262"/>
          </a:xfrm>
        </p:spPr>
        <p:txBody>
          <a:bodyPr>
            <a:normAutofit fontScale="92500" lnSpcReduction="20000"/>
          </a:bodyPr>
          <a:lstStyle/>
          <a:p>
            <a:r>
              <a:rPr lang="ka-GE" sz="4000" dirty="0">
                <a:solidFill>
                  <a:schemeClr val="tx2">
                    <a:lumMod val="50000"/>
                  </a:schemeClr>
                </a:solidFill>
              </a:rPr>
              <a:t>       </a:t>
            </a:r>
            <a:r>
              <a:rPr lang="ka-GE" sz="4000" b="1" dirty="0">
                <a:solidFill>
                  <a:srgbClr val="00B050"/>
                </a:solidFill>
              </a:rPr>
              <a:t>ლაგამი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a-GE" sz="4000" dirty="0">
                <a:solidFill>
                  <a:srgbClr val="002060"/>
                </a:solidFill>
              </a:rPr>
              <a:t>        </a:t>
            </a:r>
            <a:r>
              <a:rPr lang="ka-GE" sz="4000" b="1" dirty="0">
                <a:solidFill>
                  <a:srgbClr val="00B050"/>
                </a:solidFill>
              </a:rPr>
              <a:t>ქომაგი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D94B5C-7221-18BA-1323-1DE542A5B7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228" y="2155195"/>
            <a:ext cx="3784827" cy="4541792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77F116-FC3F-8CED-2FE9-7C285841B5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64" t="18618" r="31697" b="13362"/>
          <a:stretch/>
        </p:blipFill>
        <p:spPr>
          <a:xfrm>
            <a:off x="6178743" y="3080657"/>
            <a:ext cx="5077085" cy="287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4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00B0F0"/>
                </a:solidFill>
              </a:rPr>
              <a:t>                 სიტყვის სკივრი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132114" y="1077686"/>
            <a:ext cx="5799991" cy="925285"/>
          </a:xfrm>
        </p:spPr>
        <p:txBody>
          <a:bodyPr/>
          <a:lstStyle/>
          <a:p>
            <a:r>
              <a:rPr lang="ka-GE" sz="4000" b="1" dirty="0">
                <a:solidFill>
                  <a:srgbClr val="7030A0"/>
                </a:solidFill>
              </a:rPr>
              <a:t>ხაფანგი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8392915" y="446315"/>
            <a:ext cx="2538191" cy="1143000"/>
          </a:xfrm>
        </p:spPr>
        <p:txBody>
          <a:bodyPr/>
          <a:lstStyle/>
          <a:p>
            <a:r>
              <a:rPr lang="en-US" dirty="0"/>
              <a:t>    </a:t>
            </a:r>
            <a:r>
              <a:rPr lang="ka-GE" sz="4000" b="1" dirty="0">
                <a:solidFill>
                  <a:schemeClr val="accent2">
                    <a:lumMod val="50000"/>
                  </a:schemeClr>
                </a:solidFill>
              </a:rPr>
              <a:t>ფარდაგი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75826C6-4084-2488-227F-1460507AED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" y="2002971"/>
            <a:ext cx="5135697" cy="4423201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B4274CFB-9656-5369-CE3A-A10E789FD54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636" y="1540328"/>
            <a:ext cx="2947328" cy="5263085"/>
          </a:xfrm>
        </p:spPr>
      </p:pic>
    </p:spTree>
    <p:extLst>
      <p:ext uri="{BB962C8B-B14F-4D97-AF65-F5344CB8AC3E}">
        <p14:creationId xmlns:p14="http://schemas.microsoft.com/office/powerpoint/2010/main" val="344271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00B0F0"/>
                </a:solidFill>
              </a:rPr>
              <a:t>                   </a:t>
            </a:r>
            <a:r>
              <a:rPr lang="ka-GE" b="1" dirty="0">
                <a:solidFill>
                  <a:srgbClr val="00B050"/>
                </a:solidFill>
              </a:rPr>
              <a:t>სიტყვის სკივრი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sz="4000" b="1" dirty="0">
                <a:solidFill>
                  <a:srgbClr val="7030A0"/>
                </a:solidFill>
              </a:rPr>
              <a:t>ნამ</a:t>
            </a:r>
            <a:r>
              <a:rPr lang="ka-GE" sz="4000" b="1" dirty="0">
                <a:solidFill>
                  <a:srgbClr val="FF0000"/>
                </a:solidFill>
              </a:rPr>
              <a:t>გ</a:t>
            </a:r>
            <a:r>
              <a:rPr lang="ka-GE" sz="4000" b="1" dirty="0">
                <a:solidFill>
                  <a:srgbClr val="7030A0"/>
                </a:solidFill>
              </a:rPr>
              <a:t>ალი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   </a:t>
            </a:r>
            <a:r>
              <a:rPr lang="ka-GE" sz="4000" b="1" dirty="0">
                <a:solidFill>
                  <a:srgbClr val="7030A0"/>
                </a:solidFill>
              </a:rPr>
              <a:t>და</a:t>
            </a:r>
            <a:r>
              <a:rPr lang="ka-GE" sz="4000" b="1" dirty="0">
                <a:solidFill>
                  <a:srgbClr val="FF0000"/>
                </a:solidFill>
              </a:rPr>
              <a:t>გ</a:t>
            </a:r>
            <a:r>
              <a:rPr lang="ka-GE" sz="4000" b="1" dirty="0">
                <a:solidFill>
                  <a:srgbClr val="7030A0"/>
                </a:solidFill>
              </a:rPr>
              <a:t>ავე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FC2339B-F008-8800-B73E-A86065FE84F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03" y="3243886"/>
            <a:ext cx="4928383" cy="2777815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FBDE767-5611-CDE0-7455-BCC5F4F9C3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49" y="2549525"/>
            <a:ext cx="3653364" cy="3971018"/>
          </a:xfrm>
        </p:spPr>
      </p:pic>
    </p:spTree>
    <p:extLst>
      <p:ext uri="{BB962C8B-B14F-4D97-AF65-F5344CB8AC3E}">
        <p14:creationId xmlns:p14="http://schemas.microsoft.com/office/powerpoint/2010/main" val="46376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00B050"/>
                </a:solidFill>
              </a:rPr>
              <a:t>               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574242"/>
            <a:ext cx="8915400" cy="33369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a-GE" sz="5400" dirty="0">
                <a:solidFill>
                  <a:srgbClr val="002060"/>
                </a:solidFill>
              </a:rPr>
              <a:t>              </a:t>
            </a:r>
            <a:r>
              <a:rPr lang="ka-GE" sz="5400" b="1" dirty="0">
                <a:solidFill>
                  <a:srgbClr val="002060"/>
                </a:solidFill>
              </a:rPr>
              <a:t>ნამ</a:t>
            </a:r>
            <a:r>
              <a:rPr lang="ka-GE" sz="5400" b="1" dirty="0">
                <a:solidFill>
                  <a:srgbClr val="FF0000"/>
                </a:solidFill>
              </a:rPr>
              <a:t>გ</a:t>
            </a:r>
            <a:r>
              <a:rPr lang="ka-GE" sz="5400" b="1" dirty="0">
                <a:solidFill>
                  <a:srgbClr val="002060"/>
                </a:solidFill>
              </a:rPr>
              <a:t>ალი</a:t>
            </a:r>
          </a:p>
          <a:p>
            <a:pPr marL="0" indent="0">
              <a:buNone/>
            </a:pPr>
            <a:r>
              <a:rPr lang="ka-GE" sz="5400" b="1" dirty="0">
                <a:solidFill>
                  <a:srgbClr val="002060"/>
                </a:solidFill>
              </a:rPr>
              <a:t>            ნამ  </a:t>
            </a:r>
            <a:r>
              <a:rPr lang="ka-GE" sz="5400" b="1" dirty="0">
                <a:solidFill>
                  <a:srgbClr val="FF0000"/>
                </a:solidFill>
              </a:rPr>
              <a:t>გ</a:t>
            </a:r>
            <a:r>
              <a:rPr lang="ka-GE" sz="5400" b="1" dirty="0">
                <a:solidFill>
                  <a:srgbClr val="002060"/>
                </a:solidFill>
              </a:rPr>
              <a:t>ა  ლი</a:t>
            </a:r>
          </a:p>
          <a:p>
            <a:pPr marL="0" indent="0">
              <a:buNone/>
            </a:pPr>
            <a:r>
              <a:rPr lang="ka-GE" sz="5400" b="1" dirty="0">
                <a:solidFill>
                  <a:srgbClr val="002060"/>
                </a:solidFill>
              </a:rPr>
              <a:t>         ნ   ა   მ  </a:t>
            </a:r>
            <a:r>
              <a:rPr lang="ka-GE" sz="5400" b="1" dirty="0">
                <a:solidFill>
                  <a:srgbClr val="FF0000"/>
                </a:solidFill>
              </a:rPr>
              <a:t>გ </a:t>
            </a:r>
            <a:r>
              <a:rPr lang="ka-GE" sz="5400" b="1" dirty="0">
                <a:solidFill>
                  <a:srgbClr val="002060"/>
                </a:solidFill>
              </a:rPr>
              <a:t>  ა   ლ  ი</a:t>
            </a:r>
          </a:p>
          <a:p>
            <a:pPr marL="0" indent="0">
              <a:buNone/>
            </a:pPr>
            <a:r>
              <a:rPr lang="ka-GE" sz="5400" b="1" dirty="0">
                <a:solidFill>
                  <a:srgbClr val="002060"/>
                </a:solidFill>
              </a:rPr>
              <a:t>                      </a:t>
            </a:r>
            <a:r>
              <a:rPr lang="ka-GE" sz="5400" b="1" dirty="0">
                <a:solidFill>
                  <a:srgbClr val="FF0000"/>
                </a:solidFill>
              </a:rPr>
              <a:t>გ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7F401-CCB1-CB47-1B46-1738B8FD5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86" y="88898"/>
            <a:ext cx="2485344" cy="248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87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7030A0"/>
                </a:solidFill>
              </a:rPr>
              <a:t>                     </a:t>
            </a:r>
            <a:r>
              <a:rPr lang="ka-GE" b="1" dirty="0">
                <a:solidFill>
                  <a:srgbClr val="002060"/>
                </a:solidFill>
              </a:rPr>
              <a:t> წავიკითხოთ</a:t>
            </a:r>
            <a:r>
              <a:rPr lang="ka-GE" b="1" dirty="0">
                <a:solidFill>
                  <a:srgbClr val="7030A0"/>
                </a:solidFill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1424" y="164592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6000" b="1" dirty="0">
                <a:solidFill>
                  <a:srgbClr val="002060"/>
                </a:solidFill>
              </a:rPr>
              <a:t>გა</a:t>
            </a:r>
            <a:r>
              <a:rPr lang="ka-GE" sz="6000" b="1" dirty="0">
                <a:solidFill>
                  <a:srgbClr val="FF0000"/>
                </a:solidFill>
              </a:rPr>
              <a:t>-ზი. </a:t>
            </a:r>
            <a:r>
              <a:rPr lang="ka-GE" sz="6000" b="1" dirty="0">
                <a:solidFill>
                  <a:srgbClr val="002060"/>
                </a:solidFill>
              </a:rPr>
              <a:t>გუ-</a:t>
            </a:r>
            <a:r>
              <a:rPr lang="ka-GE" sz="6000" b="1" dirty="0">
                <a:solidFill>
                  <a:srgbClr val="FF0000"/>
                </a:solidFill>
              </a:rPr>
              <a:t>თა</a:t>
            </a:r>
            <a:r>
              <a:rPr lang="ka-GE" sz="6000" b="1" dirty="0">
                <a:solidFill>
                  <a:srgbClr val="002060"/>
                </a:solidFill>
              </a:rPr>
              <a:t>-ნი</a:t>
            </a:r>
            <a:r>
              <a:rPr lang="ka-GE" sz="6000" b="1" dirty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r>
              <a:rPr lang="ka-GE" sz="6000" b="1" dirty="0">
                <a:solidFill>
                  <a:srgbClr val="FF0000"/>
                </a:solidFill>
              </a:rPr>
              <a:t>გუ-</a:t>
            </a:r>
            <a:r>
              <a:rPr lang="ka-GE" sz="6000" b="1" dirty="0">
                <a:solidFill>
                  <a:srgbClr val="002060"/>
                </a:solidFill>
              </a:rPr>
              <a:t>გუ</a:t>
            </a:r>
            <a:r>
              <a:rPr lang="ka-GE" sz="6000" b="1" dirty="0">
                <a:solidFill>
                  <a:srgbClr val="FF0000"/>
                </a:solidFill>
              </a:rPr>
              <a:t>-ლი. </a:t>
            </a:r>
            <a:r>
              <a:rPr lang="ka-GE" sz="6000" b="1" dirty="0">
                <a:solidFill>
                  <a:srgbClr val="002060"/>
                </a:solidFill>
              </a:rPr>
              <a:t>ნა</a:t>
            </a:r>
            <a:r>
              <a:rPr lang="ka-GE" sz="6000" b="1" dirty="0">
                <a:solidFill>
                  <a:srgbClr val="FF0000"/>
                </a:solidFill>
              </a:rPr>
              <a:t>-გა-</a:t>
            </a:r>
            <a:r>
              <a:rPr lang="ka-GE" sz="6000" b="1" dirty="0">
                <a:solidFill>
                  <a:srgbClr val="002060"/>
                </a:solidFill>
              </a:rPr>
              <a:t>ვი</a:t>
            </a:r>
            <a:r>
              <a:rPr lang="ka-GE" sz="6000" b="1" dirty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r>
              <a:rPr lang="ka-GE" sz="6000" b="1" dirty="0">
                <a:solidFill>
                  <a:srgbClr val="002060"/>
                </a:solidFill>
              </a:rPr>
              <a:t>ლა</a:t>
            </a:r>
            <a:r>
              <a:rPr lang="ka-GE" sz="6000" b="1" dirty="0">
                <a:solidFill>
                  <a:srgbClr val="FF0000"/>
                </a:solidFill>
              </a:rPr>
              <a:t>-გა-</a:t>
            </a:r>
            <a:r>
              <a:rPr lang="ka-GE" sz="6000" b="1" dirty="0">
                <a:solidFill>
                  <a:srgbClr val="002060"/>
                </a:solidFill>
              </a:rPr>
              <a:t>მი</a:t>
            </a:r>
            <a:r>
              <a:rPr lang="ka-GE" sz="6000" b="1" dirty="0">
                <a:solidFill>
                  <a:srgbClr val="FF0000"/>
                </a:solidFill>
              </a:rPr>
              <a:t>. ქო-</a:t>
            </a:r>
            <a:r>
              <a:rPr lang="ka-GE" sz="6000" b="1" dirty="0">
                <a:solidFill>
                  <a:srgbClr val="002060"/>
                </a:solidFill>
              </a:rPr>
              <a:t>მა</a:t>
            </a:r>
            <a:r>
              <a:rPr lang="ka-GE" sz="6000" b="1" dirty="0">
                <a:solidFill>
                  <a:srgbClr val="FF0000"/>
                </a:solidFill>
              </a:rPr>
              <a:t>-გი. </a:t>
            </a:r>
          </a:p>
        </p:txBody>
      </p:sp>
    </p:spTree>
    <p:extLst>
      <p:ext uri="{BB962C8B-B14F-4D97-AF65-F5344CB8AC3E}">
        <p14:creationId xmlns:p14="http://schemas.microsoft.com/office/powerpoint/2010/main" val="1557072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19C80-3989-4B6C-AA4A-CBB309462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002060"/>
                </a:solidFill>
              </a:rPr>
              <a:t>        წაიკითხეთ: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0F303-A4F8-47ED-B888-258D48D11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ka-GE" sz="5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ქოლ-</a:t>
            </a:r>
            <a:r>
              <a:rPr kumimoji="0" lang="ka-GE" sz="5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გა</a:t>
            </a:r>
            <a:r>
              <a:rPr kumimoji="0" lang="ka-GE" sz="5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. </a:t>
            </a:r>
            <a:r>
              <a:rPr kumimoji="0" lang="ka-GE" sz="5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ხა</a:t>
            </a:r>
            <a:r>
              <a:rPr kumimoji="0" lang="ka-GE" sz="5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-</a:t>
            </a:r>
            <a:r>
              <a:rPr kumimoji="0" lang="ka-GE" sz="5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ფან</a:t>
            </a:r>
            <a:r>
              <a:rPr kumimoji="0" lang="ka-GE" sz="5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-გი.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indent="0">
              <a:buNone/>
            </a:pPr>
            <a:r>
              <a:rPr lang="ka-GE" sz="6000" b="1" dirty="0">
                <a:solidFill>
                  <a:srgbClr val="002060"/>
                </a:solidFill>
              </a:rPr>
              <a:t>ჩან-</a:t>
            </a:r>
            <a:r>
              <a:rPr lang="ka-GE" sz="6000" b="1" dirty="0">
                <a:solidFill>
                  <a:srgbClr val="FF0000"/>
                </a:solidFill>
              </a:rPr>
              <a:t>გა</a:t>
            </a:r>
            <a:r>
              <a:rPr lang="ka-GE" sz="6000" b="1" dirty="0">
                <a:solidFill>
                  <a:srgbClr val="002060"/>
                </a:solidFill>
              </a:rPr>
              <a:t>-ლი. </a:t>
            </a:r>
            <a:r>
              <a:rPr lang="ka-GE" sz="6000" b="1" dirty="0">
                <a:solidFill>
                  <a:srgbClr val="FF0000"/>
                </a:solidFill>
              </a:rPr>
              <a:t>ფარ</a:t>
            </a:r>
            <a:r>
              <a:rPr lang="ka-GE" sz="6000" b="1" dirty="0">
                <a:solidFill>
                  <a:srgbClr val="002060"/>
                </a:solidFill>
              </a:rPr>
              <a:t>-და-</a:t>
            </a:r>
            <a:r>
              <a:rPr lang="ka-GE" sz="6000" b="1" dirty="0">
                <a:solidFill>
                  <a:srgbClr val="FF0000"/>
                </a:solidFill>
              </a:rPr>
              <a:t>გი</a:t>
            </a:r>
            <a:r>
              <a:rPr lang="ka-GE" sz="6000" b="1" dirty="0">
                <a:solidFill>
                  <a:srgbClr val="002060"/>
                </a:solidFill>
              </a:rPr>
              <a:t>.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5026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2290</TotalTime>
  <Words>304</Words>
  <Application>Microsoft Office PowerPoint</Application>
  <PresentationFormat>Widescreen</PresentationFormat>
  <Paragraphs>108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Sylfaen</vt:lpstr>
      <vt:lpstr>Wingdings</vt:lpstr>
      <vt:lpstr>Wingdings 3</vt:lpstr>
      <vt:lpstr>Легкий дым</vt:lpstr>
      <vt:lpstr>ქალაქ თბილისის 186-ე საჯარო სკოლა</vt:lpstr>
      <vt:lpstr>ასო-ბგერა „გ“</vt:lpstr>
      <vt:lpstr>PowerPoint Presentation</vt:lpstr>
      <vt:lpstr>                სიტყვის სკივრი</vt:lpstr>
      <vt:lpstr>                 სიტყვის სკივრი</vt:lpstr>
      <vt:lpstr>                   სიტყვის სკივრი</vt:lpstr>
      <vt:lpstr>                </vt:lpstr>
      <vt:lpstr>                      წავიკითხოთ:</vt:lpstr>
      <vt:lpstr>        წაიკითხეთ:</vt:lpstr>
      <vt:lpstr>                წავიკითხოთ:</vt:lpstr>
      <vt:lpstr>               წავიკითხოთ წინადადებები:</vt:lpstr>
      <vt:lpstr>მოძებნეთ ტექსტში</vt:lpstr>
      <vt:lpstr>ამოიკითხეთ ტექსტიდან</vt:lpstr>
      <vt:lpstr>უპასუხე შეკითხვებს</vt:lpstr>
      <vt:lpstr>ავაწყოთ მარცვლები</vt:lpstr>
      <vt:lpstr>წავიკითხოთ მარცვლები:</vt:lpstr>
      <vt:lpstr>შევადგინოთ სიტყვები:</vt:lpstr>
      <vt:lpstr>გამოიცანით გამოტოვებული ასო:</vt:lpstr>
      <vt:lpstr>         ააწყვეთ წინადადება:</vt:lpstr>
      <vt:lpstr>ვისწავლოთ ლექსი</vt:lpstr>
      <vt:lpstr>ვისწავლოთ ანდაზა</vt:lpstr>
      <vt:lpstr>ვისწავლოთ ანდაზები:</vt:lpstr>
      <vt:lpstr>წარმატებას გისურვებთ!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ვაჟა-ფშაველას სახელობის ქალაქ თბილისის N87 საჯარო სკოლა</dc:title>
  <dc:creator>87</dc:creator>
  <cp:lastModifiedBy>Lenovo</cp:lastModifiedBy>
  <cp:revision>618</cp:revision>
  <dcterms:created xsi:type="dcterms:W3CDTF">2020-10-25T04:38:06Z</dcterms:created>
  <dcterms:modified xsi:type="dcterms:W3CDTF">2024-11-07T19:58:05Z</dcterms:modified>
</cp:coreProperties>
</file>