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19" r:id="rId3"/>
    <p:sldId id="318" r:id="rId4"/>
    <p:sldId id="320" r:id="rId5"/>
    <p:sldId id="271" r:id="rId6"/>
    <p:sldId id="27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8" r:id="rId17"/>
    <p:sldId id="299" r:id="rId18"/>
    <p:sldId id="300" r:id="rId19"/>
    <p:sldId id="301" r:id="rId20"/>
    <p:sldId id="302" r:id="rId21"/>
    <p:sldId id="311" r:id="rId22"/>
    <p:sldId id="312" r:id="rId23"/>
    <p:sldId id="303" r:id="rId24"/>
    <p:sldId id="304" r:id="rId25"/>
    <p:sldId id="313" r:id="rId26"/>
    <p:sldId id="305" r:id="rId27"/>
    <p:sldId id="306" r:id="rId28"/>
    <p:sldId id="314" r:id="rId29"/>
    <p:sldId id="307" r:id="rId30"/>
    <p:sldId id="308" r:id="rId31"/>
    <p:sldId id="310" r:id="rId32"/>
    <p:sldId id="309" r:id="rId33"/>
    <p:sldId id="315" r:id="rId34"/>
    <p:sldId id="31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3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5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685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30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4529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01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36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0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6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9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8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1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0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7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5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4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D65F-45FA-0783-6D78-40737CE2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FF0000"/>
                </a:solidFill>
              </a:rPr>
              <a:t>ასო-ბგერა „კ“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8A18CD-A35D-B8F0-1FD3-556E11E5E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57" y="1533639"/>
            <a:ext cx="8254799" cy="4643324"/>
          </a:xfrm>
        </p:spPr>
      </p:pic>
    </p:spTree>
    <p:extLst>
      <p:ext uri="{BB962C8B-B14F-4D97-AF65-F5344CB8AC3E}">
        <p14:creationId xmlns:p14="http://schemas.microsoft.com/office/powerpoint/2010/main" val="129950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00B050"/>
                </a:solidFill>
              </a:rPr>
              <a:t>                წაიკითხეთ: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4872" y="2216464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5400" dirty="0"/>
              <a:t>             </a:t>
            </a:r>
            <a:r>
              <a:rPr lang="ka-GE" sz="5400" b="1" dirty="0">
                <a:solidFill>
                  <a:srgbClr val="7030A0"/>
                </a:solidFill>
              </a:rPr>
              <a:t>ს</a:t>
            </a:r>
            <a:r>
              <a:rPr lang="ka-GE" sz="5400" b="1" dirty="0">
                <a:solidFill>
                  <a:srgbClr val="FF0000"/>
                </a:solidFill>
              </a:rPr>
              <a:t>ო</a:t>
            </a:r>
            <a:r>
              <a:rPr lang="ka-GE" sz="5400" b="1" dirty="0">
                <a:solidFill>
                  <a:srgbClr val="7030A0"/>
                </a:solidFill>
              </a:rPr>
              <a:t>კ</a:t>
            </a:r>
            <a:r>
              <a:rPr lang="ka-GE" sz="5400" b="1" dirty="0">
                <a:solidFill>
                  <a:srgbClr val="FF0000"/>
                </a:solidFill>
              </a:rPr>
              <a:t>ო</a:t>
            </a:r>
          </a:p>
          <a:p>
            <a:pPr marL="0" indent="0">
              <a:buNone/>
            </a:pPr>
            <a:r>
              <a:rPr lang="ka-GE" sz="5400" b="1" dirty="0"/>
              <a:t>            </a:t>
            </a:r>
            <a:r>
              <a:rPr lang="ka-GE" sz="5400" b="1" dirty="0">
                <a:solidFill>
                  <a:srgbClr val="7030A0"/>
                </a:solidFill>
              </a:rPr>
              <a:t>ს</a:t>
            </a:r>
            <a:r>
              <a:rPr lang="ka-GE" sz="5400" b="1" dirty="0">
                <a:solidFill>
                  <a:srgbClr val="FF0000"/>
                </a:solidFill>
              </a:rPr>
              <a:t>ო</a:t>
            </a:r>
            <a:r>
              <a:rPr lang="ka-GE" sz="5400" b="1" dirty="0">
                <a:solidFill>
                  <a:srgbClr val="7030A0"/>
                </a:solidFill>
              </a:rPr>
              <a:t>  კ</a:t>
            </a:r>
            <a:r>
              <a:rPr lang="ka-GE" sz="5400" b="1" dirty="0">
                <a:solidFill>
                  <a:srgbClr val="FF0000"/>
                </a:solidFill>
              </a:rPr>
              <a:t>ო</a:t>
            </a:r>
          </a:p>
          <a:p>
            <a:pPr marL="0" indent="0">
              <a:buNone/>
            </a:pPr>
            <a:r>
              <a:rPr lang="ka-GE" sz="5400" b="1" dirty="0"/>
              <a:t>          </a:t>
            </a:r>
            <a:r>
              <a:rPr lang="ka-GE" sz="5400" b="1" dirty="0">
                <a:solidFill>
                  <a:srgbClr val="7030A0"/>
                </a:solidFill>
              </a:rPr>
              <a:t>ს   </a:t>
            </a:r>
            <a:r>
              <a:rPr lang="ka-GE" sz="5400" b="1" dirty="0">
                <a:solidFill>
                  <a:srgbClr val="FF0000"/>
                </a:solidFill>
              </a:rPr>
              <a:t>ო</a:t>
            </a:r>
            <a:r>
              <a:rPr lang="ka-GE" sz="5400" b="1" dirty="0">
                <a:solidFill>
                  <a:srgbClr val="7030A0"/>
                </a:solidFill>
              </a:rPr>
              <a:t>   კ   </a:t>
            </a:r>
            <a:r>
              <a:rPr lang="ka-GE" sz="5400" b="1" dirty="0">
                <a:solidFill>
                  <a:srgbClr val="FF0000"/>
                </a:solidFill>
              </a:rPr>
              <a:t>ო</a:t>
            </a:r>
          </a:p>
          <a:p>
            <a:pPr marL="0" indent="0">
              <a:buNone/>
            </a:pPr>
            <a:r>
              <a:rPr lang="ka-GE" sz="5400" b="1" dirty="0"/>
              <a:t>               </a:t>
            </a:r>
            <a:r>
              <a:rPr lang="ka-GE" sz="5400" b="1" dirty="0">
                <a:solidFill>
                  <a:srgbClr val="7030A0"/>
                </a:solidFill>
              </a:rPr>
              <a:t>კ</a:t>
            </a:r>
            <a:endParaRPr lang="en-US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81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7030A0"/>
                </a:solidFill>
              </a:rPr>
              <a:t>                      წავიკითხოთ: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a-GE" sz="6000" b="1" dirty="0">
                <a:solidFill>
                  <a:srgbClr val="FF0000"/>
                </a:solidFill>
              </a:rPr>
              <a:t>კუ</a:t>
            </a:r>
            <a:r>
              <a:rPr lang="ka-GE" sz="6000" b="1" dirty="0">
                <a:solidFill>
                  <a:srgbClr val="002060"/>
                </a:solidFill>
              </a:rPr>
              <a:t>. კო-</a:t>
            </a:r>
            <a:r>
              <a:rPr lang="ka-GE" sz="6000" b="1" dirty="0">
                <a:solidFill>
                  <a:srgbClr val="FF0000"/>
                </a:solidFill>
              </a:rPr>
              <a:t>კა</a:t>
            </a:r>
            <a:r>
              <a:rPr lang="ka-GE" sz="6000" b="1" dirty="0">
                <a:solidFill>
                  <a:srgbClr val="002060"/>
                </a:solidFill>
              </a:rPr>
              <a:t>. კა-</a:t>
            </a:r>
            <a:r>
              <a:rPr lang="ka-GE" sz="6000" b="1" dirty="0">
                <a:solidFill>
                  <a:srgbClr val="FF0000"/>
                </a:solidFill>
              </a:rPr>
              <a:t>მა</a:t>
            </a:r>
            <a:r>
              <a:rPr lang="ka-GE" sz="6000" b="1" dirty="0">
                <a:solidFill>
                  <a:srgbClr val="002060"/>
                </a:solidFill>
              </a:rPr>
              <a:t>. თო-</a:t>
            </a:r>
            <a:r>
              <a:rPr lang="ka-GE" sz="6000" b="1" dirty="0">
                <a:solidFill>
                  <a:srgbClr val="FF0000"/>
                </a:solidFill>
              </a:rPr>
              <a:t>კი</a:t>
            </a:r>
            <a:r>
              <a:rPr lang="ka-GE" sz="6000" b="1" dirty="0">
                <a:solidFill>
                  <a:srgbClr val="002060"/>
                </a:solidFill>
              </a:rPr>
              <a:t>.    </a:t>
            </a:r>
          </a:p>
          <a:p>
            <a:pPr marL="0" indent="0">
              <a:buNone/>
            </a:pPr>
            <a:r>
              <a:rPr lang="ka-GE" sz="6000" b="1" dirty="0">
                <a:solidFill>
                  <a:srgbClr val="002060"/>
                </a:solidFill>
              </a:rPr>
              <a:t>სუ-</a:t>
            </a:r>
            <a:r>
              <a:rPr lang="ka-GE" sz="6000" b="1" dirty="0">
                <a:solidFill>
                  <a:srgbClr val="FF0000"/>
                </a:solidFill>
              </a:rPr>
              <a:t>კი</a:t>
            </a:r>
            <a:r>
              <a:rPr lang="ka-GE" sz="6000" b="1" dirty="0">
                <a:solidFill>
                  <a:srgbClr val="002060"/>
                </a:solidFill>
              </a:rPr>
              <a:t>. კომ-</a:t>
            </a:r>
            <a:r>
              <a:rPr lang="ka-GE" sz="6000" b="1" dirty="0">
                <a:solidFill>
                  <a:srgbClr val="FF0000"/>
                </a:solidFill>
              </a:rPr>
              <a:t>ში</a:t>
            </a:r>
            <a:r>
              <a:rPr lang="ka-GE" sz="6000" b="1" dirty="0">
                <a:solidFill>
                  <a:srgbClr val="002060"/>
                </a:solidFill>
              </a:rPr>
              <a:t>. კაშ-</a:t>
            </a:r>
            <a:r>
              <a:rPr lang="ka-GE" sz="6000" b="1" dirty="0">
                <a:solidFill>
                  <a:srgbClr val="FF0000"/>
                </a:solidFill>
              </a:rPr>
              <a:t>კა</a:t>
            </a:r>
            <a:r>
              <a:rPr lang="ka-GE" sz="6000" b="1" dirty="0">
                <a:solidFill>
                  <a:srgbClr val="002060"/>
                </a:solidFill>
              </a:rPr>
              <a:t>-ში.</a:t>
            </a:r>
          </a:p>
          <a:p>
            <a:pPr marL="0" indent="0">
              <a:buNone/>
            </a:pPr>
            <a:r>
              <a:rPr lang="ka-GE" sz="6000" b="1" dirty="0">
                <a:solidFill>
                  <a:srgbClr val="FF0000"/>
                </a:solidFill>
              </a:rPr>
              <a:t>მი</a:t>
            </a:r>
            <a:r>
              <a:rPr lang="ka-GE" sz="6000" b="1" dirty="0">
                <a:solidFill>
                  <a:srgbClr val="002060"/>
                </a:solidFill>
              </a:rPr>
              <a:t>-ხა-</a:t>
            </a:r>
            <a:r>
              <a:rPr lang="ka-GE" sz="6000" b="1" dirty="0">
                <a:solidFill>
                  <a:srgbClr val="FF0000"/>
                </a:solidFill>
              </a:rPr>
              <a:t>კი</a:t>
            </a:r>
            <a:r>
              <a:rPr lang="ka-GE" sz="6000" b="1" dirty="0">
                <a:solidFill>
                  <a:srgbClr val="002060"/>
                </a:solidFill>
              </a:rPr>
              <a:t>.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21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64920"/>
            <a:ext cx="8915400" cy="5135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4400" b="1" dirty="0">
                <a:solidFill>
                  <a:srgbClr val="002060"/>
                </a:solidFill>
              </a:rPr>
              <a:t>ხუთი</a:t>
            </a:r>
            <a:r>
              <a:rPr lang="ka-GE" sz="4400" b="1" dirty="0">
                <a:solidFill>
                  <a:srgbClr val="FF0000"/>
                </a:solidFill>
              </a:rPr>
              <a:t> სოკო. </a:t>
            </a:r>
          </a:p>
          <a:p>
            <a:pPr marL="0" indent="0">
              <a:buNone/>
            </a:pPr>
            <a:r>
              <a:rPr lang="ka-GE" sz="4400" b="1" dirty="0">
                <a:solidFill>
                  <a:srgbClr val="002060"/>
                </a:solidFill>
              </a:rPr>
              <a:t>ათი</a:t>
            </a:r>
            <a:r>
              <a:rPr lang="ka-GE" sz="4400" b="1" dirty="0">
                <a:solidFill>
                  <a:srgbClr val="FF0000"/>
                </a:solidFill>
              </a:rPr>
              <a:t> კომში. </a:t>
            </a:r>
          </a:p>
          <a:p>
            <a:pPr marL="0" indent="0">
              <a:buNone/>
            </a:pPr>
            <a:r>
              <a:rPr lang="ka-GE" sz="4400" b="1" dirty="0">
                <a:solidFill>
                  <a:srgbClr val="002060"/>
                </a:solidFill>
              </a:rPr>
              <a:t>სამი</a:t>
            </a:r>
            <a:r>
              <a:rPr lang="ka-GE" sz="4400" b="1" dirty="0">
                <a:solidFill>
                  <a:srgbClr val="FF0000"/>
                </a:solidFill>
              </a:rPr>
              <a:t> კოკა.</a:t>
            </a:r>
          </a:p>
          <a:p>
            <a:pPr marL="0" indent="0">
              <a:buNone/>
            </a:pPr>
            <a:r>
              <a:rPr lang="ka-GE" sz="4400" b="1" dirty="0">
                <a:solidFill>
                  <a:srgbClr val="002060"/>
                </a:solidFill>
              </a:rPr>
              <a:t>მაიკო</a:t>
            </a:r>
            <a:r>
              <a:rPr lang="ka-GE" sz="4400" b="1" dirty="0">
                <a:solidFill>
                  <a:srgbClr val="FF0000"/>
                </a:solidFill>
              </a:rPr>
              <a:t> იძახის. </a:t>
            </a:r>
          </a:p>
          <a:p>
            <a:pPr marL="0" indent="0">
              <a:buNone/>
            </a:pPr>
            <a:r>
              <a:rPr lang="ka-GE" sz="4400" b="1" dirty="0">
                <a:solidFill>
                  <a:srgbClr val="002060"/>
                </a:solidFill>
              </a:rPr>
              <a:t>თოკი</a:t>
            </a:r>
            <a:r>
              <a:rPr lang="ka-GE" sz="4400" b="1" dirty="0">
                <a:solidFill>
                  <a:srgbClr val="FF0000"/>
                </a:solidFill>
              </a:rPr>
              <a:t> კეკესია. </a:t>
            </a:r>
          </a:p>
          <a:p>
            <a:pPr marL="0" indent="0">
              <a:buNone/>
            </a:pPr>
            <a:r>
              <a:rPr lang="ka-GE" sz="4400" b="1" dirty="0">
                <a:solidFill>
                  <a:srgbClr val="FF0000"/>
                </a:solidFill>
              </a:rPr>
              <a:t>აი </a:t>
            </a:r>
            <a:r>
              <a:rPr lang="ka-GE" sz="4400" b="1" dirty="0">
                <a:solidFill>
                  <a:srgbClr val="002060"/>
                </a:solidFill>
              </a:rPr>
              <a:t>კეკეს</a:t>
            </a:r>
            <a:r>
              <a:rPr lang="ka-GE" sz="4400" b="1" dirty="0">
                <a:solidFill>
                  <a:srgbClr val="FF0000"/>
                </a:solidFill>
              </a:rPr>
              <a:t> კომში.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270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7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chemeClr val="accent2">
                    <a:lumMod val="75000"/>
                  </a:schemeClr>
                </a:solidFill>
              </a:rPr>
              <a:t>ტექსტში მოძებნეთ: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4000" b="1" dirty="0">
                <a:solidFill>
                  <a:srgbClr val="7030A0"/>
                </a:solidFill>
              </a:rPr>
              <a:t>,,კ“ ასოზე დაწყებული სიტყვები;</a:t>
            </a:r>
          </a:p>
          <a:p>
            <a:r>
              <a:rPr lang="ka-GE" sz="4000" b="1" dirty="0">
                <a:solidFill>
                  <a:srgbClr val="00B050"/>
                </a:solidFill>
              </a:rPr>
              <a:t>სიტყვები, რომლებშიც ორი ,,კ“ ასოა;</a:t>
            </a:r>
          </a:p>
          <a:p>
            <a:r>
              <a:rPr lang="ka-GE" sz="4000" b="1" dirty="0">
                <a:solidFill>
                  <a:srgbClr val="FF0000"/>
                </a:solidFill>
              </a:rPr>
              <a:t>სიტყვები, რომლებშიც შუაშია ,,კ“ ასო.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64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6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  </a:t>
            </a:r>
            <a:r>
              <a:rPr lang="ka-GE" b="1" dirty="0">
                <a:solidFill>
                  <a:srgbClr val="0070C0"/>
                </a:solidFill>
              </a:rPr>
              <a:t>ამოიკითხეთ ტექსტიდან:</a:t>
            </a:r>
            <a:r>
              <a:rPr lang="ka-GE" dirty="0"/>
              <a:t>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a-GE" sz="4000" b="1" dirty="0">
                <a:solidFill>
                  <a:srgbClr val="00B050"/>
                </a:solidFill>
              </a:rPr>
              <a:t>ორსიტყვიანი წინადადება;</a:t>
            </a:r>
          </a:p>
          <a:p>
            <a:r>
              <a:rPr lang="ka-GE" sz="4000" b="1" dirty="0">
                <a:solidFill>
                  <a:srgbClr val="FFC000"/>
                </a:solidFill>
              </a:rPr>
              <a:t>სამსიტყვიანი წინადადება.</a:t>
            </a:r>
          </a:p>
          <a:p>
            <a:r>
              <a:rPr lang="ka-GE" sz="4000" b="1" dirty="0">
                <a:solidFill>
                  <a:srgbClr val="002060"/>
                </a:solidFill>
              </a:rPr>
              <a:t>რამდენი ორსიტყვიანი წინადადებაა ტექსტში?</a:t>
            </a:r>
          </a:p>
          <a:p>
            <a:r>
              <a:rPr lang="ka-GE" sz="4000" b="1" dirty="0">
                <a:solidFill>
                  <a:srgbClr val="FF0000"/>
                </a:solidFill>
              </a:rPr>
              <a:t>რამდენია სამსიტყვიანი წინადადება?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36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ka-GE" dirty="0"/>
            </a:br>
            <a:r>
              <a:rPr lang="ka-GE" dirty="0"/>
              <a:t>     </a:t>
            </a:r>
            <a:r>
              <a:rPr lang="ka-GE" b="1" dirty="0">
                <a:solidFill>
                  <a:srgbClr val="00B0F0"/>
                </a:solidFill>
              </a:rPr>
              <a:t>უპასუხეთ შეკითხვებს: 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ka-GE" sz="4000" b="1" dirty="0">
                <a:solidFill>
                  <a:srgbClr val="7030A0"/>
                </a:solidFill>
              </a:rPr>
              <a:t>რამდენი სოკოა?</a:t>
            </a:r>
          </a:p>
          <a:p>
            <a:r>
              <a:rPr lang="ka-GE" sz="4000" b="1" dirty="0">
                <a:solidFill>
                  <a:srgbClr val="0070C0"/>
                </a:solidFill>
              </a:rPr>
              <a:t>რამდენი კომშია?</a:t>
            </a:r>
          </a:p>
          <a:p>
            <a:r>
              <a:rPr lang="ka-GE" sz="4000" b="1" dirty="0">
                <a:solidFill>
                  <a:srgbClr val="FFC000"/>
                </a:solidFill>
              </a:rPr>
              <a:t>რამდენია კოკა?</a:t>
            </a:r>
          </a:p>
          <a:p>
            <a:r>
              <a:rPr lang="ka-GE" sz="4000" b="1" dirty="0">
                <a:solidFill>
                  <a:schemeClr val="accent1"/>
                </a:solidFill>
              </a:rPr>
              <a:t>ვინ იძახის?</a:t>
            </a:r>
          </a:p>
          <a:p>
            <a:r>
              <a:rPr lang="ka-GE" sz="4000" b="1" dirty="0">
                <a:solidFill>
                  <a:srgbClr val="00B050"/>
                </a:solidFill>
              </a:rPr>
              <a:t>თოკი ვისია?</a:t>
            </a:r>
          </a:p>
          <a:p>
            <a:r>
              <a:rPr lang="ka-GE" sz="4000" b="1" dirty="0">
                <a:solidFill>
                  <a:srgbClr val="FF0000"/>
                </a:solidFill>
              </a:rPr>
              <a:t>კომში ვისია?</a:t>
            </a:r>
          </a:p>
          <a:p>
            <a:pPr marL="0" indent="0">
              <a:buNone/>
            </a:pPr>
            <a:endParaRPr lang="ka-GE" sz="40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ka-GE" sz="4000" b="1" dirty="0">
              <a:solidFill>
                <a:srgbClr val="7030A0"/>
              </a:solidFill>
            </a:endParaRPr>
          </a:p>
          <a:p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53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E966FD-86EB-8081-A5BA-52E9CC78C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80" y="568960"/>
            <a:ext cx="4754880" cy="5342890"/>
          </a:xfrm>
        </p:spPr>
      </p:pic>
    </p:spTree>
    <p:extLst>
      <p:ext uri="{BB962C8B-B14F-4D97-AF65-F5344CB8AC3E}">
        <p14:creationId xmlns:p14="http://schemas.microsoft.com/office/powerpoint/2010/main" val="2312298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DC0D69-356E-6B6D-F8D8-FF8DEA82B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280" y="524245"/>
            <a:ext cx="4077314" cy="5387605"/>
          </a:xfrm>
        </p:spPr>
      </p:pic>
    </p:spTree>
    <p:extLst>
      <p:ext uri="{BB962C8B-B14F-4D97-AF65-F5344CB8AC3E}">
        <p14:creationId xmlns:p14="http://schemas.microsoft.com/office/powerpoint/2010/main" val="3261420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CA8A35-3461-ADE1-7185-A4466DCA0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40" y="146611"/>
            <a:ext cx="4561839" cy="6304989"/>
          </a:xfrm>
        </p:spPr>
      </p:pic>
    </p:spTree>
    <p:extLst>
      <p:ext uri="{BB962C8B-B14F-4D97-AF65-F5344CB8AC3E}">
        <p14:creationId xmlns:p14="http://schemas.microsoft.com/office/powerpoint/2010/main" val="4144257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955B65-19C6-CC39-5C9B-1F97E63FA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160" y="822465"/>
            <a:ext cx="3919705" cy="5089385"/>
          </a:xfrm>
        </p:spPr>
      </p:pic>
    </p:spTree>
    <p:extLst>
      <p:ext uri="{BB962C8B-B14F-4D97-AF65-F5344CB8AC3E}">
        <p14:creationId xmlns:p14="http://schemas.microsoft.com/office/powerpoint/2010/main" val="287667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5E1D-23C1-A1CF-D49D-8F2C7421F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/>
              <a:t>კაქტუსი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794F83-B9D2-9AC8-0263-30EB426FF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55" y="1295399"/>
            <a:ext cx="7189745" cy="5086929"/>
          </a:xfrm>
        </p:spPr>
      </p:pic>
    </p:spTree>
    <p:extLst>
      <p:ext uri="{BB962C8B-B14F-4D97-AF65-F5344CB8AC3E}">
        <p14:creationId xmlns:p14="http://schemas.microsoft.com/office/powerpoint/2010/main" val="3838444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67E3F2-E177-42C2-3467-7F0A85BA3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-40984"/>
            <a:ext cx="4295185" cy="6350344"/>
          </a:xfrm>
        </p:spPr>
      </p:pic>
    </p:spTree>
    <p:extLst>
      <p:ext uri="{BB962C8B-B14F-4D97-AF65-F5344CB8AC3E}">
        <p14:creationId xmlns:p14="http://schemas.microsoft.com/office/powerpoint/2010/main" val="2346773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62CE83-BB52-CE00-73D2-B76686CC5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1921"/>
            <a:ext cx="4443867" cy="6517392"/>
          </a:xfrm>
        </p:spPr>
      </p:pic>
    </p:spTree>
    <p:extLst>
      <p:ext uri="{BB962C8B-B14F-4D97-AF65-F5344CB8AC3E}">
        <p14:creationId xmlns:p14="http://schemas.microsoft.com/office/powerpoint/2010/main" val="1340137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3EBB9A0-9695-90F8-D6A6-C37F77EBF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60" y="323421"/>
            <a:ext cx="4490850" cy="5588429"/>
          </a:xfrm>
        </p:spPr>
      </p:pic>
    </p:spTree>
    <p:extLst>
      <p:ext uri="{BB962C8B-B14F-4D97-AF65-F5344CB8AC3E}">
        <p14:creationId xmlns:p14="http://schemas.microsoft.com/office/powerpoint/2010/main" val="1585501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CF877A-4586-5451-9684-7F5E82144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40" y="502443"/>
            <a:ext cx="3974786" cy="5409407"/>
          </a:xfrm>
        </p:spPr>
      </p:pic>
    </p:spTree>
    <p:extLst>
      <p:ext uri="{BB962C8B-B14F-4D97-AF65-F5344CB8AC3E}">
        <p14:creationId xmlns:p14="http://schemas.microsoft.com/office/powerpoint/2010/main" val="1707185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4856D3-9A1E-2B47-47B8-0F81F8F87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593" y="426720"/>
            <a:ext cx="4235847" cy="5444490"/>
          </a:xfrm>
        </p:spPr>
      </p:pic>
    </p:spTree>
    <p:extLst>
      <p:ext uri="{BB962C8B-B14F-4D97-AF65-F5344CB8AC3E}">
        <p14:creationId xmlns:p14="http://schemas.microsoft.com/office/powerpoint/2010/main" val="3889999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ED6609-ADF2-0D36-D76D-E0191F8B8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60" y="180897"/>
            <a:ext cx="4358752" cy="5730953"/>
          </a:xfrm>
        </p:spPr>
      </p:pic>
    </p:spTree>
    <p:extLst>
      <p:ext uri="{BB962C8B-B14F-4D97-AF65-F5344CB8AC3E}">
        <p14:creationId xmlns:p14="http://schemas.microsoft.com/office/powerpoint/2010/main" val="805100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3822BC-1CFD-1B18-73BA-82F2302E4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40" y="104888"/>
            <a:ext cx="4285700" cy="5806962"/>
          </a:xfrm>
        </p:spPr>
      </p:pic>
    </p:spTree>
    <p:extLst>
      <p:ext uri="{BB962C8B-B14F-4D97-AF65-F5344CB8AC3E}">
        <p14:creationId xmlns:p14="http://schemas.microsoft.com/office/powerpoint/2010/main" val="2151996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E76AA9-2067-EBED-10A8-65D574A25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80" y="265329"/>
            <a:ext cx="4684615" cy="6428841"/>
          </a:xfrm>
        </p:spPr>
      </p:pic>
    </p:spTree>
    <p:extLst>
      <p:ext uri="{BB962C8B-B14F-4D97-AF65-F5344CB8AC3E}">
        <p14:creationId xmlns:p14="http://schemas.microsoft.com/office/powerpoint/2010/main" val="4031586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3C5955-6AD8-8E56-8F19-415BCA6AD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80" y="380061"/>
            <a:ext cx="4698571" cy="6477939"/>
          </a:xfrm>
        </p:spPr>
      </p:pic>
    </p:spTree>
    <p:extLst>
      <p:ext uri="{BB962C8B-B14F-4D97-AF65-F5344CB8AC3E}">
        <p14:creationId xmlns:p14="http://schemas.microsoft.com/office/powerpoint/2010/main" val="830192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824BE4-4F74-9A2D-5FC7-C4CA62509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406333"/>
            <a:ext cx="4530853" cy="604533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0F9399-B9FB-2AB7-3C1D-DA6B21A07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743" y="0"/>
            <a:ext cx="5106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82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B3E14-A612-4E7D-AD12-571B151D4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FF0000"/>
                </a:solidFill>
              </a:rPr>
              <a:t>კუ                                       კურდღელი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B25B43-FC5E-1373-98F0-400B171FA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01" y="2514600"/>
            <a:ext cx="4960076" cy="309131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DAD678-4370-4F0A-6FA4-E1AD8A574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14" y="1621857"/>
            <a:ext cx="4800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06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36017E-65EA-BF2D-B925-9A6E6A9BD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60" y="533017"/>
            <a:ext cx="4851736" cy="6181473"/>
          </a:xfrm>
        </p:spPr>
      </p:pic>
    </p:spTree>
    <p:extLst>
      <p:ext uri="{BB962C8B-B14F-4D97-AF65-F5344CB8AC3E}">
        <p14:creationId xmlns:p14="http://schemas.microsoft.com/office/powerpoint/2010/main" val="3569153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76508F-82D9-DBA5-F182-CAA1BD30B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13" y="418938"/>
            <a:ext cx="4731974" cy="6020123"/>
          </a:xfrm>
        </p:spPr>
      </p:pic>
    </p:spTree>
    <p:extLst>
      <p:ext uri="{BB962C8B-B14F-4D97-AF65-F5344CB8AC3E}">
        <p14:creationId xmlns:p14="http://schemas.microsoft.com/office/powerpoint/2010/main" val="2493150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6054B8-E06C-15BF-6F04-479ECA214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40" y="168197"/>
            <a:ext cx="4637611" cy="6393893"/>
          </a:xfrm>
        </p:spPr>
      </p:pic>
    </p:spTree>
    <p:extLst>
      <p:ext uri="{BB962C8B-B14F-4D97-AF65-F5344CB8AC3E}">
        <p14:creationId xmlns:p14="http://schemas.microsoft.com/office/powerpoint/2010/main" val="1209120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FE3BB2-5D75-EC1B-DD07-86A6A021E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954" y="470640"/>
            <a:ext cx="4586092" cy="6233690"/>
          </a:xfrm>
        </p:spPr>
      </p:pic>
    </p:spTree>
    <p:extLst>
      <p:ext uri="{BB962C8B-B14F-4D97-AF65-F5344CB8AC3E}">
        <p14:creationId xmlns:p14="http://schemas.microsoft.com/office/powerpoint/2010/main" val="241586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A60C23-2F44-59A0-6EA4-6CB051498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79605"/>
            <a:ext cx="5088027" cy="6298790"/>
          </a:xfrm>
        </p:spPr>
      </p:pic>
    </p:spTree>
    <p:extLst>
      <p:ext uri="{BB962C8B-B14F-4D97-AF65-F5344CB8AC3E}">
        <p14:creationId xmlns:p14="http://schemas.microsoft.com/office/powerpoint/2010/main" val="194756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EC84B-C9E3-FA42-E404-AC4317437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კარალიოკი                         კაბა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5362CB-8004-D48A-C71F-0EA5C4310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56" y="2339521"/>
            <a:ext cx="4876800" cy="32575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79E6C9-6107-864C-8580-2948D2675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66" y="1404256"/>
            <a:ext cx="4690678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7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chemeClr val="accent1">
                    <a:lumMod val="50000"/>
                  </a:schemeClr>
                </a:solidFill>
              </a:rPr>
              <a:t>გავიხსენოთ შესწავლილი ასო-ბგერები: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ka-GE" sz="6000" b="1" dirty="0">
                <a:solidFill>
                  <a:srgbClr val="FF0000"/>
                </a:solidFill>
              </a:rPr>
              <a:t>ა </a:t>
            </a:r>
            <a:r>
              <a:rPr lang="ka-GE" sz="6000" b="1" dirty="0">
                <a:solidFill>
                  <a:srgbClr val="FFC000"/>
                </a:solidFill>
              </a:rPr>
              <a:t>ი </a:t>
            </a:r>
            <a:r>
              <a:rPr lang="ka-GE" sz="6000" b="1" dirty="0">
                <a:solidFill>
                  <a:srgbClr val="00B050"/>
                </a:solidFill>
              </a:rPr>
              <a:t>თ</a:t>
            </a:r>
            <a:r>
              <a:rPr lang="ka-GE" sz="6000" b="1" dirty="0">
                <a:solidFill>
                  <a:srgbClr val="00B0F0"/>
                </a:solidFill>
              </a:rPr>
              <a:t> ს </a:t>
            </a:r>
            <a:r>
              <a:rPr lang="ka-GE" sz="6000" b="1" dirty="0">
                <a:solidFill>
                  <a:srgbClr val="0070C0"/>
                </a:solidFill>
              </a:rPr>
              <a:t>ხ ო </a:t>
            </a:r>
            <a:r>
              <a:rPr lang="ka-GE" sz="6000" b="1" dirty="0">
                <a:solidFill>
                  <a:schemeClr val="accent6">
                    <a:lumMod val="50000"/>
                  </a:schemeClr>
                </a:solidFill>
              </a:rPr>
              <a:t>ე </a:t>
            </a:r>
            <a:r>
              <a:rPr lang="ka-GE" sz="6000" b="1" dirty="0">
                <a:solidFill>
                  <a:srgbClr val="C00000"/>
                </a:solidFill>
              </a:rPr>
              <a:t>უ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ka-GE" sz="6000" b="1" dirty="0">
                <a:solidFill>
                  <a:schemeClr val="accent2"/>
                </a:solidFill>
              </a:rPr>
              <a:t>ძ </a:t>
            </a:r>
            <a:r>
              <a:rPr lang="ka-GE" sz="6000" b="1" dirty="0">
                <a:solidFill>
                  <a:srgbClr val="00B0F0"/>
                </a:solidFill>
              </a:rPr>
              <a:t>მ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ka-GE" sz="6000" b="1" dirty="0">
                <a:solidFill>
                  <a:srgbClr val="7030A0"/>
                </a:solidFill>
              </a:rPr>
              <a:t>შ </a:t>
            </a:r>
            <a:r>
              <a:rPr lang="ka-GE" sz="6000" b="1" dirty="0">
                <a:solidFill>
                  <a:srgbClr val="FFC000"/>
                </a:solidFill>
              </a:rPr>
              <a:t>კ</a:t>
            </a:r>
            <a:endParaRPr lang="ka-GE" sz="60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ka-GE" sz="6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ka-GE" sz="6000" b="1" dirty="0">
                <a:solidFill>
                  <a:srgbClr val="002060"/>
                </a:solidFill>
              </a:rPr>
              <a:t>ხმოვანია: </a:t>
            </a:r>
            <a:r>
              <a:rPr lang="ka-GE" sz="6000" b="1" dirty="0">
                <a:solidFill>
                  <a:srgbClr val="FF0000"/>
                </a:solidFill>
              </a:rPr>
              <a:t>ა  ე  ი  ო  უ</a:t>
            </a:r>
          </a:p>
          <a:p>
            <a:pPr marL="0" indent="0">
              <a:buNone/>
            </a:pPr>
            <a:endParaRPr lang="ka-GE" sz="6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ka-GE" sz="6000" b="1" dirty="0">
                <a:solidFill>
                  <a:srgbClr val="00B050"/>
                </a:solidFill>
              </a:rPr>
              <a:t>თანხმოვანია: </a:t>
            </a:r>
            <a:r>
              <a:rPr lang="ka-GE" sz="6000" b="1" dirty="0">
                <a:solidFill>
                  <a:schemeClr val="accent2">
                    <a:lumMod val="50000"/>
                  </a:schemeClr>
                </a:solidFill>
              </a:rPr>
              <a:t>თ ს ხ ძ მ შ კ</a:t>
            </a:r>
          </a:p>
          <a:p>
            <a:pPr marL="0" indent="0">
              <a:buNone/>
            </a:pPr>
            <a:endParaRPr lang="en-U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0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chemeClr val="accent2"/>
                </a:solidFill>
              </a:rPr>
              <a:t>წავიკითხოთ მარცვლები: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ka-GE" sz="6000" b="1" dirty="0">
                <a:solidFill>
                  <a:srgbClr val="C00000"/>
                </a:solidFill>
              </a:rPr>
              <a:t>თათ   თეთ  თით  თოთ თუთ</a:t>
            </a:r>
          </a:p>
          <a:p>
            <a:pPr marL="0" indent="0">
              <a:buNone/>
            </a:pPr>
            <a:r>
              <a:rPr lang="ka-GE" sz="6000" b="1" dirty="0">
                <a:solidFill>
                  <a:schemeClr val="accent1">
                    <a:lumMod val="50000"/>
                  </a:schemeClr>
                </a:solidFill>
              </a:rPr>
              <a:t>სას      სეს     სის    სოს    სუს</a:t>
            </a:r>
          </a:p>
          <a:p>
            <a:pPr marL="0" indent="0">
              <a:buNone/>
            </a:pPr>
            <a:r>
              <a:rPr lang="ka-GE" sz="6000" b="1" dirty="0">
                <a:solidFill>
                  <a:srgbClr val="00B050"/>
                </a:solidFill>
              </a:rPr>
              <a:t>ხახ      ხეხ     ხიხ   ხოხ    ხუხ</a:t>
            </a:r>
          </a:p>
          <a:p>
            <a:pPr marL="0" indent="0">
              <a:buNone/>
            </a:pPr>
            <a:r>
              <a:rPr lang="ka-GE" sz="6000" b="1" dirty="0">
                <a:solidFill>
                  <a:srgbClr val="7030A0"/>
                </a:solidFill>
              </a:rPr>
              <a:t>ძაძ</a:t>
            </a:r>
            <a:r>
              <a:rPr lang="ka-GE" sz="6000" b="1" dirty="0">
                <a:solidFill>
                  <a:srgbClr val="00B050"/>
                </a:solidFill>
              </a:rPr>
              <a:t>      </a:t>
            </a:r>
            <a:r>
              <a:rPr lang="ka-GE" sz="6000" b="1" dirty="0">
                <a:solidFill>
                  <a:srgbClr val="7030A0"/>
                </a:solidFill>
              </a:rPr>
              <a:t>ძეძ     ძიძ    ძოძ   ძუძ</a:t>
            </a:r>
          </a:p>
          <a:p>
            <a:pPr marL="0" indent="0">
              <a:buNone/>
            </a:pPr>
            <a:r>
              <a:rPr lang="ka-GE" sz="6000" b="1" dirty="0">
                <a:solidFill>
                  <a:srgbClr val="00B0F0"/>
                </a:solidFill>
              </a:rPr>
              <a:t>მამ       მემ     მიმ    მომ   მუმ</a:t>
            </a:r>
            <a:endParaRPr lang="en-US" sz="6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20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7030A0"/>
                </a:solidFill>
              </a:rPr>
              <a:t>            წავიკითხოთ მარცვლები: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ka-GE" sz="6000" b="1" dirty="0">
                <a:solidFill>
                  <a:srgbClr val="C00000"/>
                </a:solidFill>
              </a:rPr>
              <a:t>შაშ  შეშ  შიშ  შოშ  შუშ</a:t>
            </a:r>
          </a:p>
          <a:p>
            <a:pPr marL="0" indent="0">
              <a:buNone/>
            </a:pPr>
            <a:r>
              <a:rPr lang="ka-GE" sz="6000" b="1" dirty="0">
                <a:solidFill>
                  <a:schemeClr val="accent5">
                    <a:lumMod val="50000"/>
                  </a:schemeClr>
                </a:solidFill>
              </a:rPr>
              <a:t>შაშა შეშე შიში შოშო შუშუ</a:t>
            </a:r>
          </a:p>
          <a:p>
            <a:pPr marL="0" indent="0">
              <a:buNone/>
            </a:pPr>
            <a:r>
              <a:rPr lang="ka-GE" sz="6000" b="1" dirty="0">
                <a:solidFill>
                  <a:srgbClr val="00B0F0"/>
                </a:solidFill>
              </a:rPr>
              <a:t>ძაძა ძეძე ძიძი ძოძო ძუძუ</a:t>
            </a:r>
          </a:p>
          <a:p>
            <a:pPr marL="0" indent="0">
              <a:buNone/>
            </a:pPr>
            <a:r>
              <a:rPr lang="ka-GE" sz="6000" b="1" dirty="0">
                <a:solidFill>
                  <a:srgbClr val="00B050"/>
                </a:solidFill>
              </a:rPr>
              <a:t>მამა მემე მიმი </a:t>
            </a:r>
            <a:r>
              <a:rPr lang="ka-GE" sz="6000" b="1">
                <a:solidFill>
                  <a:srgbClr val="00B050"/>
                </a:solidFill>
              </a:rPr>
              <a:t>მომო მუმუ</a:t>
            </a:r>
            <a:endParaRPr lang="ka-GE" sz="6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ka-GE" sz="5800" b="1" dirty="0">
                <a:solidFill>
                  <a:schemeClr val="accent2">
                    <a:lumMod val="50000"/>
                  </a:schemeClr>
                </a:solidFill>
              </a:rPr>
              <a:t>თათა თეთე თითი თოთო თუთუ</a:t>
            </a:r>
            <a:endParaRPr lang="en-US" sz="5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45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    </a:t>
            </a:r>
            <a:r>
              <a:rPr lang="ka-GE" b="1" dirty="0">
                <a:solidFill>
                  <a:schemeClr val="accent5">
                    <a:lumMod val="50000"/>
                  </a:schemeClr>
                </a:solidFill>
              </a:rPr>
              <a:t>წავიკითხოთ მარცვლები: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a-GE" sz="6000" b="1" dirty="0">
                <a:solidFill>
                  <a:schemeClr val="accent2">
                    <a:lumMod val="50000"/>
                  </a:schemeClr>
                </a:solidFill>
              </a:rPr>
              <a:t>კაკ   კეკ  კიკ  კოკ  კუკ</a:t>
            </a:r>
          </a:p>
          <a:p>
            <a:pPr marL="0" indent="0">
              <a:buNone/>
            </a:pPr>
            <a:r>
              <a:rPr lang="ka-GE" sz="6000" b="1" dirty="0">
                <a:solidFill>
                  <a:srgbClr val="C00000"/>
                </a:solidFill>
              </a:rPr>
              <a:t>კაკა კეკე კიკი კოკო კუკუ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90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4400" b="1" dirty="0">
                <a:solidFill>
                  <a:srgbClr val="00B050"/>
                </a:solidFill>
              </a:rPr>
              <a:t>შევადგინოთ მარცვლები: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8836" y="1628631"/>
            <a:ext cx="8915400" cy="49359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a-GE" sz="5400" b="1" dirty="0">
                <a:solidFill>
                  <a:srgbClr val="0070C0"/>
                </a:solidFill>
              </a:rPr>
              <a:t>კა    </a:t>
            </a:r>
            <a:r>
              <a:rPr lang="ka-GE" sz="5400" b="1" dirty="0">
                <a:solidFill>
                  <a:srgbClr val="FF0000"/>
                </a:solidFill>
              </a:rPr>
              <a:t>აკ      </a:t>
            </a:r>
            <a:r>
              <a:rPr lang="ka-GE" sz="5400" b="1" dirty="0">
                <a:solidFill>
                  <a:srgbClr val="7030A0"/>
                </a:solidFill>
              </a:rPr>
              <a:t>კაკ     </a:t>
            </a:r>
            <a:r>
              <a:rPr lang="ka-GE" sz="5400" b="1" dirty="0">
                <a:solidFill>
                  <a:srgbClr val="FFFF00"/>
                </a:solidFill>
              </a:rPr>
              <a:t>კაკა</a:t>
            </a:r>
            <a:r>
              <a:rPr lang="ka-GE" sz="5400" b="1" dirty="0">
                <a:solidFill>
                  <a:srgbClr val="FF0000"/>
                </a:solidFill>
              </a:rPr>
              <a:t>   </a:t>
            </a:r>
            <a:r>
              <a:rPr lang="ka-GE" sz="54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ka-GE" sz="5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ka-GE" sz="5400" b="1" dirty="0">
                <a:solidFill>
                  <a:srgbClr val="0070C0"/>
                </a:solidFill>
              </a:rPr>
              <a:t>კე    </a:t>
            </a:r>
            <a:r>
              <a:rPr lang="ka-GE" sz="5400" b="1" dirty="0">
                <a:solidFill>
                  <a:srgbClr val="FF0000"/>
                </a:solidFill>
              </a:rPr>
              <a:t>ეკ      </a:t>
            </a:r>
            <a:r>
              <a:rPr lang="ka-GE" sz="5400" b="1" dirty="0">
                <a:solidFill>
                  <a:srgbClr val="7030A0"/>
                </a:solidFill>
              </a:rPr>
              <a:t>კეკ     </a:t>
            </a:r>
            <a:r>
              <a:rPr lang="ka-GE" sz="5400" b="1" dirty="0">
                <a:solidFill>
                  <a:srgbClr val="FFFF00"/>
                </a:solidFill>
              </a:rPr>
              <a:t>კეკე  </a:t>
            </a:r>
          </a:p>
          <a:p>
            <a:pPr marL="0" indent="0">
              <a:buNone/>
            </a:pPr>
            <a:r>
              <a:rPr lang="ka-GE" sz="5400" b="1" dirty="0">
                <a:solidFill>
                  <a:srgbClr val="0070C0"/>
                </a:solidFill>
              </a:rPr>
              <a:t>კი    </a:t>
            </a:r>
            <a:r>
              <a:rPr lang="ka-GE" sz="5400" b="1" dirty="0">
                <a:solidFill>
                  <a:srgbClr val="FF0000"/>
                </a:solidFill>
              </a:rPr>
              <a:t>იკ      </a:t>
            </a:r>
            <a:r>
              <a:rPr lang="ka-GE" sz="5400" b="1" dirty="0">
                <a:solidFill>
                  <a:srgbClr val="7030A0"/>
                </a:solidFill>
              </a:rPr>
              <a:t>კიკ    </a:t>
            </a:r>
            <a:r>
              <a:rPr lang="ka-GE" sz="5400" b="1" dirty="0">
                <a:solidFill>
                  <a:srgbClr val="FFFF00"/>
                </a:solidFill>
              </a:rPr>
              <a:t>კიკი </a:t>
            </a:r>
            <a:r>
              <a:rPr lang="ka-GE" sz="5400" b="1" dirty="0">
                <a:solidFill>
                  <a:srgbClr val="7030A0"/>
                </a:solidFill>
              </a:rPr>
              <a:t> </a:t>
            </a:r>
            <a:endParaRPr lang="ka-GE" sz="5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a-GE" sz="5400" b="1" dirty="0">
                <a:solidFill>
                  <a:srgbClr val="0070C0"/>
                </a:solidFill>
              </a:rPr>
              <a:t>კო   </a:t>
            </a:r>
            <a:r>
              <a:rPr lang="ka-GE" sz="5400" b="1" dirty="0">
                <a:solidFill>
                  <a:srgbClr val="FF0000"/>
                </a:solidFill>
              </a:rPr>
              <a:t>ოკ     </a:t>
            </a:r>
            <a:r>
              <a:rPr lang="ka-GE" sz="5400" b="1" dirty="0">
                <a:solidFill>
                  <a:srgbClr val="7030A0"/>
                </a:solidFill>
              </a:rPr>
              <a:t>კოკ    </a:t>
            </a:r>
            <a:r>
              <a:rPr lang="ka-GE" sz="5400" b="1" dirty="0">
                <a:solidFill>
                  <a:srgbClr val="FFFF00"/>
                </a:solidFill>
              </a:rPr>
              <a:t>კოკო </a:t>
            </a:r>
          </a:p>
          <a:p>
            <a:pPr marL="0" indent="0">
              <a:buNone/>
            </a:pPr>
            <a:r>
              <a:rPr lang="ka-GE" sz="5400" b="1" dirty="0">
                <a:solidFill>
                  <a:srgbClr val="0070C0"/>
                </a:solidFill>
              </a:rPr>
              <a:t>კუ   </a:t>
            </a:r>
            <a:r>
              <a:rPr lang="ka-GE" sz="5400" b="1" dirty="0">
                <a:solidFill>
                  <a:srgbClr val="FF0000"/>
                </a:solidFill>
              </a:rPr>
              <a:t>უკ     </a:t>
            </a:r>
            <a:r>
              <a:rPr lang="ka-GE" sz="5400" b="1" dirty="0">
                <a:solidFill>
                  <a:srgbClr val="7030A0"/>
                </a:solidFill>
              </a:rPr>
              <a:t>კუკ    </a:t>
            </a:r>
            <a:r>
              <a:rPr lang="ka-GE" sz="5400" b="1" dirty="0">
                <a:solidFill>
                  <a:srgbClr val="FFFF00"/>
                </a:solidFill>
              </a:rPr>
              <a:t>კუკუ 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18550"/>
      </p:ext>
    </p:extLst>
  </p:cSld>
  <p:clrMapOvr>
    <a:masterClrMapping/>
  </p:clrMapOvr>
</p:sld>
</file>

<file path=ppt/theme/theme1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258</Words>
  <Application>Microsoft Office PowerPoint</Application>
  <PresentationFormat>Widescreen</PresentationFormat>
  <Paragraphs>63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Century Gothic</vt:lpstr>
      <vt:lpstr>Wingdings 3</vt:lpstr>
      <vt:lpstr>1_Легкий дым</vt:lpstr>
      <vt:lpstr>ასო-ბგერა „კ“</vt:lpstr>
      <vt:lpstr>კაქტუსი</vt:lpstr>
      <vt:lpstr>კუ                                       კურდღელი</vt:lpstr>
      <vt:lpstr>კარალიოკი                         კაბა</vt:lpstr>
      <vt:lpstr>გავიხსენოთ შესწავლილი ასო-ბგერები:</vt:lpstr>
      <vt:lpstr>წავიკითხოთ მარცვლები:</vt:lpstr>
      <vt:lpstr>            წავიკითხოთ მარცვლები:</vt:lpstr>
      <vt:lpstr>    წავიკითხოთ მარცვლები:</vt:lpstr>
      <vt:lpstr>შევადგინოთ მარცვლები:</vt:lpstr>
      <vt:lpstr>                წაიკითხეთ:</vt:lpstr>
      <vt:lpstr>                      წავიკითხოთ:</vt:lpstr>
      <vt:lpstr>PowerPoint Presentation</vt:lpstr>
      <vt:lpstr>ტექსტში მოძებნეთ:</vt:lpstr>
      <vt:lpstr>  ამოიკითხეთ ტექსტიდან: </vt:lpstr>
      <vt:lpstr>      უპასუხეთ შეკითხვებს: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ვაჟა-ფშაველას სახელობის ქალაქ თბილისის N87 საჯარო სკოლა</dc:title>
  <dc:creator>87</dc:creator>
  <cp:lastModifiedBy>Lenovo</cp:lastModifiedBy>
  <cp:revision>178</cp:revision>
  <dcterms:created xsi:type="dcterms:W3CDTF">2020-10-25T04:38:06Z</dcterms:created>
  <dcterms:modified xsi:type="dcterms:W3CDTF">2024-11-04T05:15:13Z</dcterms:modified>
</cp:coreProperties>
</file>