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350" r:id="rId2"/>
    <p:sldId id="349" r:id="rId3"/>
    <p:sldId id="321" r:id="rId4"/>
    <p:sldId id="331" r:id="rId5"/>
    <p:sldId id="333" r:id="rId6"/>
    <p:sldId id="327" r:id="rId7"/>
    <p:sldId id="346" r:id="rId8"/>
    <p:sldId id="345" r:id="rId9"/>
    <p:sldId id="354" r:id="rId10"/>
    <p:sldId id="312" r:id="rId11"/>
    <p:sldId id="313" r:id="rId12"/>
    <p:sldId id="314" r:id="rId13"/>
    <p:sldId id="353" r:id="rId14"/>
    <p:sldId id="355" r:id="rId15"/>
    <p:sldId id="291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13B85-5BE2-4EEF-B271-4200B4B30D9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9BF0-CFCC-4F1C-B972-C259F13A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10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38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1504-0BAA-4298-85D4-394CD83CB6B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1CC97-D450-43A9-8B28-DE710098E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46E1-56CC-AF09-629F-D7166C09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C00000"/>
                </a:solidFill>
              </a:rPr>
              <a:t>ქალაქ თბილისის 186-ე</a:t>
            </a:r>
            <a:br>
              <a:rPr lang="ka-GE" dirty="0">
                <a:solidFill>
                  <a:srgbClr val="C00000"/>
                </a:solidFill>
              </a:rPr>
            </a:br>
            <a:r>
              <a:rPr lang="ka-GE" dirty="0">
                <a:solidFill>
                  <a:srgbClr val="C00000"/>
                </a:solidFill>
              </a:rPr>
              <a:t> საჯარო სკოლა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D7CE-C619-06BA-BE2C-6C84AA2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9543"/>
            <a:ext cx="9720073" cy="4023360"/>
          </a:xfrm>
        </p:spPr>
        <p:txBody>
          <a:bodyPr/>
          <a:lstStyle/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endParaRPr lang="ka-GE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a-GE" b="1" i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რიტა შუბითიძე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EFE7B-F378-37BC-1B06-7032001B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8" y="38404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896C8-FFF2-B9FC-AEA1-DDEB1D482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68" y="1905001"/>
            <a:ext cx="6642492" cy="4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37128"/>
            <a:ext cx="8911687" cy="667871"/>
          </a:xfrm>
        </p:spPr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            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920" y="3142127"/>
            <a:ext cx="7826692" cy="2769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5400" dirty="0"/>
              <a:t>              </a:t>
            </a:r>
            <a:r>
              <a:rPr lang="ka-GE" sz="4800" b="1" dirty="0">
                <a:solidFill>
                  <a:srgbClr val="FF0000"/>
                </a:solidFill>
              </a:rPr>
              <a:t>ღ</a:t>
            </a:r>
            <a:r>
              <a:rPr lang="ka-GE" sz="4800" b="1" dirty="0">
                <a:solidFill>
                  <a:srgbClr val="002060"/>
                </a:solidFill>
              </a:rPr>
              <a:t>ორი</a:t>
            </a:r>
          </a:p>
          <a:p>
            <a:pPr marL="0" indent="0">
              <a:buNone/>
            </a:pPr>
            <a:r>
              <a:rPr lang="ka-GE" sz="4800" b="1" dirty="0">
                <a:solidFill>
                  <a:srgbClr val="FF0000"/>
                </a:solidFill>
              </a:rPr>
              <a:t>               ღ</a:t>
            </a:r>
            <a:r>
              <a:rPr lang="ka-GE" sz="4800" b="1" dirty="0">
                <a:solidFill>
                  <a:srgbClr val="002060"/>
                </a:solidFill>
              </a:rPr>
              <a:t>ო რი</a:t>
            </a:r>
          </a:p>
          <a:p>
            <a:pPr marL="0" indent="0">
              <a:buNone/>
            </a:pPr>
            <a:r>
              <a:rPr lang="ka-GE" sz="4800" b="1" dirty="0">
                <a:solidFill>
                  <a:srgbClr val="FF0000"/>
                </a:solidFill>
              </a:rPr>
              <a:t>           ღ   </a:t>
            </a:r>
            <a:r>
              <a:rPr lang="ka-GE" sz="4800" b="1" dirty="0">
                <a:solidFill>
                  <a:srgbClr val="002060"/>
                </a:solidFill>
              </a:rPr>
              <a:t>ო    რ   ი</a:t>
            </a:r>
          </a:p>
          <a:p>
            <a:pPr marL="0" indent="0">
              <a:buNone/>
            </a:pPr>
            <a:r>
              <a:rPr lang="ka-GE" sz="4800" b="1" dirty="0">
                <a:solidFill>
                  <a:srgbClr val="FF0000"/>
                </a:solidFill>
              </a:rPr>
              <a:t>                    ღ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C3C7D-67EF-3FDE-35E5-41B6AF6E0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1" y="272256"/>
            <a:ext cx="2704306" cy="27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34458"/>
            <a:ext cx="8911687" cy="470542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rgbClr val="7030A0"/>
                </a:solidFill>
              </a:rPr>
              <a:t>                     </a:t>
            </a:r>
            <a:r>
              <a:rPr lang="ka-GE" b="1" dirty="0">
                <a:solidFill>
                  <a:srgbClr val="002060"/>
                </a:solidFill>
              </a:rPr>
              <a:t> წავიკითხოთ</a:t>
            </a:r>
            <a:r>
              <a:rPr lang="ka-GE" b="1" dirty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1082" y="2266790"/>
            <a:ext cx="8145742" cy="315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ო-ნე. და-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ი. 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ა-რი. 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tx1"/>
                </a:solidFill>
              </a:rPr>
              <a:t>თა-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ი. კო-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ო. 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ვე-დი. 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ვი-ნო. ფუ-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უ-რო.    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tx1"/>
                </a:solidFill>
              </a:rPr>
              <a:t> სა-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ვი-ნე. </a:t>
            </a:r>
            <a:r>
              <a:rPr lang="ka-GE" sz="4400" b="1" dirty="0">
                <a:solidFill>
                  <a:srgbClr val="FF0000"/>
                </a:solidFill>
              </a:rPr>
              <a:t>ღ</a:t>
            </a:r>
            <a:r>
              <a:rPr lang="ka-GE" sz="4400" b="1" dirty="0">
                <a:solidFill>
                  <a:schemeClr val="tx1"/>
                </a:solidFill>
              </a:rPr>
              <a:t>ა-მუ-რა.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7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206393"/>
            <a:ext cx="8911687" cy="665950"/>
          </a:xfrm>
        </p:spPr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წავიკითხოთ: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171" y="2123439"/>
            <a:ext cx="11123280" cy="4143107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ka-GE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ღორი მოვიდა. ღომი დათესე. კამეჩი ღონიერია.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ka-GE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კოღო თავზე აზის. აი სიმინდის ღერო.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ka-GE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ძროხის რძე ადუღდა. კახური ღვინო ძვირია.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ka-GE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ღამურა ღამით დაფრინავს. ადამიანს ღამით სძინავს, დღისით ღვიძავს.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A53010"/>
              </a:buClr>
              <a:buNone/>
            </a:pPr>
            <a:endParaRPr lang="ka-GE" sz="3200" b="1" dirty="0">
              <a:solidFill>
                <a:srgbClr val="0070C0"/>
              </a:solidFill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B0C8-EA4D-2C41-65AA-75594DF5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7866"/>
            <a:ext cx="8911687" cy="637134"/>
          </a:xfrm>
        </p:spPr>
        <p:txBody>
          <a:bodyPr>
            <a:normAutofit fontScale="90000"/>
          </a:bodyPr>
          <a:lstStyle/>
          <a:p>
            <a:r>
              <a:rPr lang="ka-GE" dirty="0"/>
              <a:t>ტექსტში მოძებნეთ: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7318E-890C-F93C-CA9A-9607FFAD0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3600" b="1" dirty="0">
                <a:solidFill>
                  <a:srgbClr val="00B050"/>
                </a:solidFill>
              </a:rPr>
              <a:t>,,ღ“ასოზე დაწყებული სიტყვები;</a:t>
            </a:r>
          </a:p>
          <a:p>
            <a:r>
              <a:rPr lang="ka-GE" sz="3600" b="1" dirty="0">
                <a:solidFill>
                  <a:srgbClr val="FF0000"/>
                </a:solidFill>
              </a:rPr>
              <a:t>სიტყვები, რომლებშიც შუაშია ,,ღ“ ასო.</a:t>
            </a:r>
          </a:p>
          <a:p>
            <a:r>
              <a:rPr lang="ka-GE" sz="3600" b="1" dirty="0">
                <a:solidFill>
                  <a:srgbClr val="00B050"/>
                </a:solidFill>
              </a:rPr>
              <a:t>ორსიტყვიანი წინადადება;</a:t>
            </a:r>
          </a:p>
          <a:p>
            <a:r>
              <a:rPr lang="ka-GE" sz="3600" b="1" dirty="0">
                <a:solidFill>
                  <a:srgbClr val="FFC000"/>
                </a:solidFill>
              </a:rPr>
              <a:t>სამსიტყვიანი წინადადება;</a:t>
            </a:r>
            <a:endParaRPr lang="ka-GE" sz="3600" b="1" dirty="0">
              <a:solidFill>
                <a:srgbClr val="7030A0"/>
              </a:solidFill>
            </a:endParaRPr>
          </a:p>
          <a:p>
            <a:r>
              <a:rPr lang="ka-GE" sz="3600" b="1" dirty="0">
                <a:solidFill>
                  <a:srgbClr val="002060"/>
                </a:solidFill>
              </a:rPr>
              <a:t>ყველაზე გრძელი წინადადება.</a:t>
            </a:r>
            <a:endParaRPr lang="ka-GE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79718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0EF2-B7D1-0EBC-A572-1D3C166E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ვისწავლოთ ლექსი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4BF512-FEBA-0A96-0E9D-94F0B6892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35320" y="3677702"/>
            <a:ext cx="6181632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9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99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ka-GE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lfaen" panose="010A0502050306030303" pitchFamily="18" charset="0"/>
                <a:cs typeface="Arial" panose="020B0604020202020204" pitchFamily="34" charset="0"/>
              </a:rPr>
              <a:t>                                              </a:t>
            </a:r>
            <a:r>
              <a:rPr lang="ka-GE" sz="2800" b="1" i="0" dirty="0">
                <a:solidFill>
                  <a:srgbClr val="FF9900"/>
                </a:solidFill>
                <a:effectLst/>
                <a:latin typeface="-apple-system"/>
              </a:rPr>
              <a:t>ღ</a:t>
            </a:r>
            <a:r>
              <a:rPr lang="ka-GE" sz="2800" b="1" i="0" dirty="0">
                <a:solidFill>
                  <a:srgbClr val="212529"/>
                </a:solidFill>
                <a:effectLst/>
                <a:latin typeface="-apple-system"/>
              </a:rPr>
              <a:t>ობის თავზე ვეღარ ვხედავ</a:t>
            </a:r>
            <a:br>
              <a:rPr lang="ka-GE" sz="2800" b="1" dirty="0"/>
            </a:br>
            <a:r>
              <a:rPr lang="ka-GE" sz="2800" b="1" i="0" dirty="0">
                <a:solidFill>
                  <a:srgbClr val="212529"/>
                </a:solidFill>
                <a:effectLst/>
                <a:latin typeface="-apple-system"/>
              </a:rPr>
              <a:t>ღუდღუდელა ღოღნაშოსა! -</a:t>
            </a:r>
            <a:br>
              <a:rPr lang="ka-GE" sz="2800" b="1" dirty="0"/>
            </a:br>
            <a:r>
              <a:rPr lang="ka-GE" sz="2800" b="1" i="0" dirty="0">
                <a:solidFill>
                  <a:srgbClr val="212529"/>
                </a:solidFill>
                <a:effectLst/>
                <a:latin typeface="-apple-system"/>
              </a:rPr>
              <a:t>ოღროჩოღრო ღელის გაღმა</a:t>
            </a:r>
            <a:br>
              <a:rPr lang="ka-GE" sz="2800" b="1" dirty="0"/>
            </a:br>
            <a:r>
              <a:rPr lang="ka-GE" sz="2800" b="1" i="0" dirty="0">
                <a:solidFill>
                  <a:srgbClr val="212529"/>
                </a:solidFill>
                <a:effectLst/>
                <a:latin typeface="-apple-system"/>
              </a:rPr>
              <a:t>შეღრუტუნა ღორმა ღორსა.</a:t>
            </a:r>
            <a:endParaRPr kumimoji="0" lang="ka-GE" altLang="ka-GE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1F276-177F-7532-7EAB-629D509D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0" y="1715770"/>
            <a:ext cx="4085590" cy="40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003CD592-BD03-4F50-BAA8-D7EEECD0CA8F}"/>
              </a:ext>
            </a:extLst>
          </p:cNvPr>
          <p:cNvSpPr/>
          <p:nvPr/>
        </p:nvSpPr>
        <p:spPr>
          <a:xfrm>
            <a:off x="1091132" y="2254694"/>
            <a:ext cx="51098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a-GE" sz="2800" b="1" cap="none" spc="0" dirty="0">
                <a:ln w="0"/>
                <a:solidFill>
                  <a:schemeClr val="tx1"/>
                </a:solidFill>
              </a:rPr>
              <a:t>თაგვს გავს და თაგვი არ არის</a:t>
            </a:r>
          </a:p>
          <a:p>
            <a:pPr algn="just"/>
            <a:r>
              <a:rPr lang="ka-GE" sz="2800" b="1" dirty="0">
                <a:ln w="0"/>
              </a:rPr>
              <a:t>ხან რუხია და ხან მურა</a:t>
            </a:r>
          </a:p>
          <a:p>
            <a:pPr algn="just"/>
            <a:r>
              <a:rPr lang="ka-GE" sz="2800" b="1" cap="none" spc="0" dirty="0">
                <a:ln w="0"/>
                <a:solidFill>
                  <a:schemeClr val="tx1"/>
                </a:solidFill>
              </a:rPr>
              <a:t>ღამით დაფრინავს, </a:t>
            </a:r>
          </a:p>
          <a:p>
            <a:pPr algn="just"/>
            <a:r>
              <a:rPr lang="ka-GE" sz="2800" b="1" cap="none" spc="0" dirty="0">
                <a:ln w="0"/>
                <a:solidFill>
                  <a:schemeClr val="tx1"/>
                </a:solidFill>
              </a:rPr>
              <a:t>დღე სძინავს,</a:t>
            </a:r>
          </a:p>
          <a:p>
            <a:pPr algn="just"/>
            <a:r>
              <a:rPr lang="ka-GE" sz="2800" b="1" dirty="0">
                <a:ln w="0"/>
              </a:rPr>
              <a:t>მაშ რა ყოფილა?</a:t>
            </a:r>
          </a:p>
          <a:p>
            <a:pPr algn="just"/>
            <a:endParaRPr lang="ka-GE" sz="2800" b="1" cap="none" spc="0" dirty="0">
              <a:ln w="0"/>
              <a:solidFill>
                <a:schemeClr val="tx1"/>
              </a:solidFill>
            </a:endParaRPr>
          </a:p>
          <a:p>
            <a:pPr algn="just"/>
            <a:r>
              <a:rPr lang="ka-GE" sz="2800" b="1" dirty="0">
                <a:ln w="0"/>
              </a:rPr>
              <a:t>      </a:t>
            </a:r>
            <a:r>
              <a:rPr lang="ka-GE" sz="4800" b="1" dirty="0">
                <a:ln w="0"/>
                <a:highlight>
                  <a:srgbClr val="FFFF00"/>
                </a:highlight>
              </a:rPr>
              <a:t>არუმაღ</a:t>
            </a:r>
            <a:endParaRPr lang="en-US" sz="4800" b="1" cap="none" spc="0" dirty="0">
              <a:ln w="0"/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7E90D45-B868-4C6B-BEFC-808CBAC8C69F}"/>
              </a:ext>
            </a:extLst>
          </p:cNvPr>
          <p:cNvSpPr/>
          <p:nvPr/>
        </p:nvSpPr>
        <p:spPr>
          <a:xfrm>
            <a:off x="6270171" y="2159213"/>
            <a:ext cx="5594978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a-GE" sz="2800" b="1" cap="none" spc="0" dirty="0">
                <a:ln w="0"/>
                <a:solidFill>
                  <a:srgbClr val="FF0000"/>
                </a:solidFill>
              </a:rPr>
              <a:t>დარში თოვლივით თეთრია</a:t>
            </a:r>
          </a:p>
          <a:p>
            <a:r>
              <a:rPr lang="ka-GE" sz="2800" b="1" dirty="0">
                <a:ln w="0"/>
                <a:solidFill>
                  <a:srgbClr val="FF0000"/>
                </a:solidFill>
              </a:rPr>
              <a:t>ავდარში მუქი რუხფერი</a:t>
            </a:r>
          </a:p>
          <a:p>
            <a:r>
              <a:rPr lang="ka-GE" sz="2800" b="1" cap="none" spc="0" dirty="0">
                <a:ln w="0"/>
                <a:solidFill>
                  <a:srgbClr val="FF0000"/>
                </a:solidFill>
              </a:rPr>
              <a:t>ხან წ</a:t>
            </a:r>
            <a:r>
              <a:rPr lang="ka-GE" sz="2800" b="1" dirty="0">
                <a:ln w="0"/>
                <a:solidFill>
                  <a:srgbClr val="FF0000"/>
                </a:solidFill>
              </a:rPr>
              <a:t>ვიმას უშვებს და ხან თოვლს</a:t>
            </a:r>
          </a:p>
          <a:p>
            <a:r>
              <a:rPr lang="ka-GE" sz="2800" b="1" cap="none" spc="0" dirty="0">
                <a:ln w="0"/>
                <a:solidFill>
                  <a:srgbClr val="FF0000"/>
                </a:solidFill>
              </a:rPr>
              <a:t>მაშ რა ყოფილა?</a:t>
            </a:r>
          </a:p>
          <a:p>
            <a:endParaRPr lang="ka-GE" sz="2800" b="1" dirty="0">
              <a:ln w="0"/>
              <a:solidFill>
                <a:srgbClr val="FF0000"/>
              </a:solidFill>
            </a:endParaRPr>
          </a:p>
          <a:p>
            <a:r>
              <a:rPr lang="ka-GE" sz="2800" b="1" cap="none" spc="0" dirty="0">
                <a:ln w="0"/>
                <a:solidFill>
                  <a:srgbClr val="FF0000"/>
                </a:solidFill>
              </a:rPr>
              <a:t>  </a:t>
            </a:r>
            <a:r>
              <a:rPr lang="ka-GE" sz="4400" b="1" cap="none" spc="0" dirty="0">
                <a:ln w="0"/>
                <a:solidFill>
                  <a:srgbClr val="FF0000"/>
                </a:solidFill>
                <a:highlight>
                  <a:srgbClr val="FFFF00"/>
                </a:highlight>
              </a:rPr>
              <a:t>ილებურღ</a:t>
            </a:r>
            <a:endParaRPr lang="en-US" sz="4400" b="1" cap="none" spc="0" dirty="0">
              <a:ln w="0"/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ტექსტური ველი 2">
            <a:extLst>
              <a:ext uri="{FF2B5EF4-FFF2-40B4-BE49-F238E27FC236}">
                <a16:creationId xmlns:a16="http://schemas.microsoft.com/office/drawing/2014/main" id="{99448102-DA02-4B6D-9BA5-81084DBB8C2B}"/>
              </a:ext>
            </a:extLst>
          </p:cNvPr>
          <p:cNvSpPr txBox="1"/>
          <p:nvPr/>
        </p:nvSpPr>
        <p:spPr>
          <a:xfrm>
            <a:off x="5132934" y="1337022"/>
            <a:ext cx="403411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 rtlCol="0">
            <a:spAutoFit/>
          </a:bodyPr>
          <a:lstStyle/>
          <a:p>
            <a:r>
              <a:rPr lang="ka-GE" sz="3600" b="1" dirty="0"/>
              <a:t>გ ა მ ო ც ა ნ ე ბ ი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7786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A73-42DD-51FE-1A26-BD0FEE1B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</a:t>
            </a:r>
            <a:r>
              <a:rPr lang="ka-GE" b="1" dirty="0">
                <a:solidFill>
                  <a:srgbClr val="7030A0"/>
                </a:solidFill>
              </a:rPr>
              <a:t>წარმატებებს გისურვებთ</a:t>
            </a:r>
            <a:r>
              <a:rPr lang="ka-GE" dirty="0"/>
              <a:t>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1A678B-BBB2-AB77-6F5F-9533BD8B6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373641"/>
            <a:ext cx="4538209" cy="4538209"/>
          </a:xfrm>
        </p:spPr>
      </p:pic>
    </p:spTree>
    <p:extLst>
      <p:ext uri="{BB962C8B-B14F-4D97-AF65-F5344CB8AC3E}">
        <p14:creationId xmlns:p14="http://schemas.microsoft.com/office/powerpoint/2010/main" val="17027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EC54B8-95B7-E03B-63EB-E55E719E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ka-GE" dirty="0"/>
              <a:t>       </a:t>
            </a:r>
            <a:r>
              <a:rPr lang="ka-GE" b="1" dirty="0">
                <a:solidFill>
                  <a:srgbClr val="7030A0"/>
                </a:solidFill>
              </a:rPr>
              <a:t>შესასწავლი ასო-ბგერა </a:t>
            </a:r>
            <a:r>
              <a:rPr lang="ka-GE" dirty="0"/>
              <a:t>„</a:t>
            </a:r>
            <a:r>
              <a:rPr lang="ka-GE" dirty="0">
                <a:solidFill>
                  <a:srgbClr val="C00000"/>
                </a:solidFill>
              </a:rPr>
              <a:t>ღ</a:t>
            </a:r>
            <a:r>
              <a:rPr lang="ka-GE" dirty="0"/>
              <a:t>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99B31-CA4A-4693-8397-57A0014BD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14"/>
          <a:stretch/>
        </p:blipFill>
        <p:spPr>
          <a:xfrm>
            <a:off x="9348485" y="513591"/>
            <a:ext cx="2496789" cy="306932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F8DDE1-1E34-F444-789F-20C3A97E1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0" y="1899920"/>
            <a:ext cx="8271137" cy="4652515"/>
          </a:xfrm>
        </p:spPr>
      </p:pic>
    </p:spTree>
    <p:extLst>
      <p:ext uri="{BB962C8B-B14F-4D97-AF65-F5344CB8AC3E}">
        <p14:creationId xmlns:p14="http://schemas.microsoft.com/office/powerpoint/2010/main" val="5664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          სიტყვის სკივრი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89212" y="1681344"/>
            <a:ext cx="3992732" cy="576262"/>
          </a:xfrm>
        </p:spPr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ღვედი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166957" y="1793172"/>
            <a:ext cx="3999001" cy="576262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ფუღურო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BE978C-E149-2AB2-0D9E-4D32EEC419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5" y="2545738"/>
            <a:ext cx="2757678" cy="33528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66BF87F-2C24-1DE8-BC34-3C3D8A57C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3" y="2545738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34427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192" y="1114185"/>
            <a:ext cx="6769633" cy="1621331"/>
          </a:xfrm>
        </p:spPr>
        <p:txBody>
          <a:bodyPr>
            <a:normAutofit fontScale="85000" lnSpcReduction="20000"/>
          </a:bodyPr>
          <a:lstStyle/>
          <a:p>
            <a:r>
              <a:rPr lang="ka-GE" sz="3800" b="1" dirty="0">
                <a:solidFill>
                  <a:schemeClr val="accent2">
                    <a:lumMod val="50000"/>
                  </a:schemeClr>
                </a:solidFill>
              </a:rPr>
              <a:t>                       სიტყვის სკივრი</a:t>
            </a:r>
          </a:p>
          <a:p>
            <a:endParaRPr lang="ka-GE" sz="3800" dirty="0">
              <a:solidFill>
                <a:srgbClr val="FF0000"/>
              </a:solidFill>
            </a:endParaRPr>
          </a:p>
          <a:p>
            <a:r>
              <a:rPr lang="ka-GE" sz="4000" dirty="0">
                <a:solidFill>
                  <a:srgbClr val="FF0000"/>
                </a:solidFill>
              </a:rPr>
              <a:t>დაღი-ნიშანი- ბეჭედი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F0D533-F736-E611-1441-8B3264375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6" y="2815946"/>
            <a:ext cx="4098584" cy="28140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0888" y="995680"/>
            <a:ext cx="4754880" cy="1066800"/>
          </a:xfrm>
        </p:spPr>
        <p:txBody>
          <a:bodyPr>
            <a:normAutofit fontScale="85000" lnSpcReduction="20000"/>
          </a:bodyPr>
          <a:lstStyle/>
          <a:p>
            <a:r>
              <a:rPr lang="ka-GE" sz="4000" dirty="0">
                <a:solidFill>
                  <a:srgbClr val="7030A0"/>
                </a:solidFill>
              </a:rPr>
              <a:t>                  ღარი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188FBBF-52DA-BA93-C6DC-8A5E2C137F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0" y="2825928"/>
            <a:ext cx="2620647" cy="2980691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BC253C-F347-5680-89C3-A5E3EB786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37" y="2003623"/>
            <a:ext cx="3333750" cy="2219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3A762B-A303-8D12-3258-B0B7EC26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43" y="4316273"/>
            <a:ext cx="22193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სიტყვის სკივრი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476478"/>
          </a:xfrm>
        </p:spPr>
        <p:txBody>
          <a:bodyPr>
            <a:normAutofit fontScale="70000" lnSpcReduction="20000"/>
          </a:bodyPr>
          <a:lstStyle/>
          <a:p>
            <a:r>
              <a:rPr lang="ka-GE" sz="4000" dirty="0">
                <a:solidFill>
                  <a:schemeClr val="tx2">
                    <a:lumMod val="50000"/>
                  </a:schemeClr>
                </a:solidFill>
              </a:rPr>
              <a:t>                         თაღი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69D945-8765-321F-BEE3-38034350D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96" y="3093808"/>
            <a:ext cx="4156787" cy="278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476478"/>
          </a:xfrm>
        </p:spPr>
        <p:txBody>
          <a:bodyPr>
            <a:normAutofit fontScale="70000" lnSpcReduction="20000"/>
          </a:bodyPr>
          <a:lstStyle/>
          <a:p>
            <a:r>
              <a:rPr lang="ka-GE" sz="4000" dirty="0">
                <a:solidFill>
                  <a:srgbClr val="002060"/>
                </a:solidFill>
              </a:rPr>
              <a:t>                                  კოღო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38" y="2656114"/>
            <a:ext cx="3862316" cy="3125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7747A-6BCE-8440-1168-D6874AD5D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4" y="2656114"/>
            <a:ext cx="2440815" cy="36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   სიტყვის სკივრი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92924" y="1790588"/>
            <a:ext cx="3992732" cy="576262"/>
          </a:xfrm>
        </p:spPr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საღვინე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166957" y="1790588"/>
            <a:ext cx="3999001" cy="576262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ka-GE" dirty="0"/>
              <a:t>         </a:t>
            </a:r>
            <a:r>
              <a:rPr lang="en-US" dirty="0"/>
              <a:t> </a:t>
            </a:r>
            <a:r>
              <a:rPr lang="ka-GE" sz="4000" b="1" dirty="0">
                <a:solidFill>
                  <a:srgbClr val="00B050"/>
                </a:solidFill>
              </a:rPr>
              <a:t>ღამურა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4EF0F9D-5FBF-4EEA-9202-7E246F813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" y="2615347"/>
            <a:ext cx="2514600" cy="335280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D5B22E2-A1A2-B5A5-29E6-AD74560DD7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29" y="2615347"/>
            <a:ext cx="3992733" cy="3216771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BDE319-B73E-B9A2-C249-166347E0E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20" y="2615347"/>
            <a:ext cx="4364391" cy="31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03790"/>
            <a:ext cx="8911687" cy="1280890"/>
          </a:xfrm>
        </p:spPr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სიტყვის სკივრი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54880" y="1905000"/>
            <a:ext cx="2682240" cy="576262"/>
          </a:xfrm>
        </p:spPr>
        <p:txBody>
          <a:bodyPr/>
          <a:lstStyle/>
          <a:p>
            <a:r>
              <a:rPr lang="ka-GE" sz="4000" b="1" dirty="0">
                <a:solidFill>
                  <a:srgbClr val="FF0000"/>
                </a:solidFill>
              </a:rPr>
              <a:t>                                          ღომი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2481262"/>
            <a:ext cx="4424907" cy="39578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D5511-7A6E-07EF-63B0-2B3E09A90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47" y="2560107"/>
            <a:ext cx="5271177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ასო-ბგერა „ღ“</a:t>
            </a:r>
            <a:endParaRPr lang="en-US" dirty="0"/>
          </a:p>
        </p:txBody>
      </p:sp>
      <p:pic>
        <p:nvPicPr>
          <p:cNvPr id="4" name="ღ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3213" y="1468805"/>
            <a:ext cx="9764474" cy="4775971"/>
          </a:xfrm>
        </p:spPr>
      </p:pic>
    </p:spTree>
    <p:extLst>
      <p:ext uri="{BB962C8B-B14F-4D97-AF65-F5344CB8AC3E}">
        <p14:creationId xmlns:p14="http://schemas.microsoft.com/office/powerpoint/2010/main" val="17355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734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C739-0379-57A4-9C66-3955864A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ავაწყოთ მარცვლები: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C3552-E9A3-A3A6-9A7D-855A04AB6720}"/>
              </a:ext>
            </a:extLst>
          </p:cNvPr>
          <p:cNvSpPr/>
          <p:nvPr/>
        </p:nvSpPr>
        <p:spPr>
          <a:xfrm>
            <a:off x="1711960" y="2522220"/>
            <a:ext cx="1168400" cy="1402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800" b="1" dirty="0">
                <a:solidFill>
                  <a:srgbClr val="7030A0"/>
                </a:solidFill>
              </a:rPr>
              <a:t>ი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BA4049-D98C-1516-8A51-D5F056F8F721}"/>
              </a:ext>
            </a:extLst>
          </p:cNvPr>
          <p:cNvSpPr/>
          <p:nvPr/>
        </p:nvSpPr>
        <p:spPr>
          <a:xfrm>
            <a:off x="3820160" y="2052320"/>
            <a:ext cx="1168400" cy="12808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400" b="1" dirty="0">
                <a:solidFill>
                  <a:srgbClr val="7030A0"/>
                </a:solidFill>
              </a:rPr>
              <a:t>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7B3C9-110F-822E-D698-49C1238296DC}"/>
              </a:ext>
            </a:extLst>
          </p:cNvPr>
          <p:cNvSpPr/>
          <p:nvPr/>
        </p:nvSpPr>
        <p:spPr>
          <a:xfrm>
            <a:off x="2976880" y="4541520"/>
            <a:ext cx="1168400" cy="12808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>
                <a:solidFill>
                  <a:srgbClr val="7030A0"/>
                </a:solidFill>
              </a:rPr>
              <a:t>უ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A2886E-9A75-18E1-3A2A-D03A08AD07BF}"/>
              </a:ext>
            </a:extLst>
          </p:cNvPr>
          <p:cNvSpPr/>
          <p:nvPr/>
        </p:nvSpPr>
        <p:spPr>
          <a:xfrm>
            <a:off x="6268720" y="1905000"/>
            <a:ext cx="1168400" cy="12808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7030A0"/>
                </a:solidFill>
              </a:rPr>
              <a:t>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BB8056-35F3-A479-D72A-4DC012E9E7A4}"/>
              </a:ext>
            </a:extLst>
          </p:cNvPr>
          <p:cNvSpPr/>
          <p:nvPr/>
        </p:nvSpPr>
        <p:spPr>
          <a:xfrm>
            <a:off x="5394960" y="3924300"/>
            <a:ext cx="1168400" cy="12808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7030A0"/>
                </a:solidFill>
              </a:rPr>
              <a:t>ა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EF8061-D9EE-22BE-6DCC-F1554DFC826B}"/>
              </a:ext>
            </a:extLst>
          </p:cNvPr>
          <p:cNvSpPr/>
          <p:nvPr/>
        </p:nvSpPr>
        <p:spPr>
          <a:xfrm>
            <a:off x="8664355" y="1532890"/>
            <a:ext cx="1168400" cy="1361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dirty="0">
                <a:solidFill>
                  <a:srgbClr val="7030A0"/>
                </a:solidFill>
              </a:rPr>
              <a:t>ე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89CD7-71FC-0BC3-440B-6E14969D868D}"/>
              </a:ext>
            </a:extLst>
          </p:cNvPr>
          <p:cNvSpPr/>
          <p:nvPr/>
        </p:nvSpPr>
        <p:spPr>
          <a:xfrm>
            <a:off x="8044595" y="3833590"/>
            <a:ext cx="1239520" cy="11930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7030A0"/>
                </a:solidFill>
              </a:rPr>
              <a:t>ღ</a:t>
            </a:r>
          </a:p>
        </p:txBody>
      </p:sp>
    </p:spTree>
    <p:extLst>
      <p:ext uri="{BB962C8B-B14F-4D97-AF65-F5344CB8AC3E}">
        <p14:creationId xmlns:p14="http://schemas.microsoft.com/office/powerpoint/2010/main" val="18790496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241</Words>
  <Application>Microsoft Office PowerPoint</Application>
  <PresentationFormat>Widescreen</PresentationFormat>
  <Paragraphs>74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Century Gothic</vt:lpstr>
      <vt:lpstr>Sylfaen</vt:lpstr>
      <vt:lpstr>Wingdings 3</vt:lpstr>
      <vt:lpstr>Легкий дым</vt:lpstr>
      <vt:lpstr>ქალაქ თბილისის 186-ე  საჯარო სკოლა</vt:lpstr>
      <vt:lpstr>       შესასწავლი ასო-ბგერა „ღ“</vt:lpstr>
      <vt:lpstr>                           სიტყვის სკივრი</vt:lpstr>
      <vt:lpstr>PowerPoint Presentation</vt:lpstr>
      <vt:lpstr>                სიტყვის სკივრი</vt:lpstr>
      <vt:lpstr>                    სიტყვის სკივრი</vt:lpstr>
      <vt:lpstr>სიტყვის სკივრი</vt:lpstr>
      <vt:lpstr>ასო-ბგერა „ღ“</vt:lpstr>
      <vt:lpstr>ავაწყოთ მარცვლები:</vt:lpstr>
      <vt:lpstr>                </vt:lpstr>
      <vt:lpstr>                      წავიკითხოთ:</vt:lpstr>
      <vt:lpstr>                წავიკითხოთ:</vt:lpstr>
      <vt:lpstr>ტექსტში მოძებნეთ:</vt:lpstr>
      <vt:lpstr>ვისწავლოთ ლექსი</vt:lpstr>
      <vt:lpstr>PowerPoint Presentation</vt:lpstr>
      <vt:lpstr>           წარმატებებს გისურვებთ!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587</cp:revision>
  <dcterms:created xsi:type="dcterms:W3CDTF">2020-10-25T04:38:06Z</dcterms:created>
  <dcterms:modified xsi:type="dcterms:W3CDTF">2024-11-07T17:44:45Z</dcterms:modified>
</cp:coreProperties>
</file>